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handoutMasterIdLst>
    <p:handoutMasterId r:id="rId86"/>
  </p:handoutMasterIdLst>
  <p:sldIdLst>
    <p:sldId id="344" r:id="rId2"/>
    <p:sldId id="340" r:id="rId3"/>
    <p:sldId id="341" r:id="rId4"/>
    <p:sldId id="342" r:id="rId5"/>
    <p:sldId id="343" r:id="rId6"/>
    <p:sldId id="278" r:id="rId7"/>
    <p:sldId id="279" r:id="rId8"/>
    <p:sldId id="280" r:id="rId9"/>
    <p:sldId id="256" r:id="rId10"/>
    <p:sldId id="266" r:id="rId11"/>
    <p:sldId id="285" r:id="rId12"/>
    <p:sldId id="286" r:id="rId13"/>
    <p:sldId id="281" r:id="rId14"/>
    <p:sldId id="287" r:id="rId15"/>
    <p:sldId id="257" r:id="rId16"/>
    <p:sldId id="258" r:id="rId17"/>
    <p:sldId id="273" r:id="rId18"/>
    <p:sldId id="274" r:id="rId19"/>
    <p:sldId id="275" r:id="rId20"/>
    <p:sldId id="276" r:id="rId21"/>
    <p:sldId id="277" r:id="rId22"/>
    <p:sldId id="268" r:id="rId23"/>
    <p:sldId id="269" r:id="rId24"/>
    <p:sldId id="270" r:id="rId25"/>
    <p:sldId id="271" r:id="rId26"/>
    <p:sldId id="272" r:id="rId27"/>
    <p:sldId id="265" r:id="rId28"/>
    <p:sldId id="259" r:id="rId29"/>
    <p:sldId id="264" r:id="rId30"/>
    <p:sldId id="260" r:id="rId31"/>
    <p:sldId id="261"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C81C9EC-D062-4610-978C-F077E9F5A280}" type="datetimeFigureOut">
              <a:rPr lang="en-US" smtClean="0"/>
              <a:t>6/23/2014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7319C4C5-50EF-4ABB-8648-4D619A5BE9C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654CBEAC-0807-4AF0-A7E5-EFCE64DB17DA}" type="datetimeFigureOut">
              <a:rPr lang="en-US" smtClean="0"/>
              <a:pPr/>
              <a:t>6/23/2014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0D90F320-2480-4CF9-AD1A-13B56913C5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4E4E8D9-B0B5-436B-BE75-8FF2978C59A7}" type="slidenum">
              <a:rPr lang="id-ID" smtClean="0">
                <a:latin typeface="Times New Roman" pitchFamily="18" charset="0"/>
              </a:rPr>
              <a:pPr/>
              <a:t>10</a:t>
            </a:fld>
            <a:endParaRPr lang="id-ID"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677AB-6390-47BC-BC11-8279588CAE7B}"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677AB-6390-47BC-BC11-8279588CAE7B}"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677AB-6390-47BC-BC11-8279588CAE7B}"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677AB-6390-47BC-BC11-8279588CAE7B}"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677AB-6390-47BC-BC11-8279588CAE7B}"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D677AB-6390-47BC-BC11-8279588CAE7B}"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D677AB-6390-47BC-BC11-8279588CAE7B}"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677AB-6390-47BC-BC11-8279588CAE7B}"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677AB-6390-47BC-BC11-8279588CAE7B}"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677AB-6390-47BC-BC11-8279588CAE7B}"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677AB-6390-47BC-BC11-8279588CAE7B}"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30DF-C826-40E5-8B8C-008A48E609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677AB-6390-47BC-BC11-8279588CAE7B}" type="datetimeFigureOut">
              <a:rPr lang="en-US" smtClean="0"/>
              <a:pPr/>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30DF-C826-40E5-8B8C-008A48E609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jv3iIFDEq7E/TlpQiISv3zI/AAAAAAAAAFk/cPKESioNIbo/s1600/untitled19.jp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1.bp.blogspot.com/-poFbvb36AKU/TlpRsUGGYbI/AAAAAAAAAF8/nw43XEsO53E/s1600/untitled22.jpg"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K_MsRcOUjWA/TlpQ_oA1SiI/AAAAAAAAAFs/Ncc1dDWxdg4/s1600/untitled23.jpg"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3.bp.blogspot.com/-SGMORA4G31Y/TlpSPLTnV0I/AAAAAAAAAGU/XFdCjE0AdB4/s1600/untitled30.jpg"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id.wikipedia.org/wiki/Data" TargetMode="External"/><Relationship Id="rId7" Type="http://schemas.openxmlformats.org/officeDocument/2006/relationships/hyperlink" Target="http://id.wikipedia.org/wiki/Klasifikasi" TargetMode="External"/><Relationship Id="rId2" Type="http://schemas.openxmlformats.org/officeDocument/2006/relationships/hyperlink" Target="http://id.wikipedia.org/wiki/Fakta" TargetMode="External"/><Relationship Id="rId1" Type="http://schemas.openxmlformats.org/officeDocument/2006/relationships/slideLayout" Target="../slideLayouts/slideLayout1.xml"/><Relationship Id="rId6" Type="http://schemas.openxmlformats.org/officeDocument/2006/relationships/hyperlink" Target="http://id.wikipedia.org/wiki/Deskripsi" TargetMode="External"/><Relationship Id="rId5" Type="http://schemas.openxmlformats.org/officeDocument/2006/relationships/hyperlink" Target="http://id.wikipedia.org/wiki/Variabel" TargetMode="External"/><Relationship Id="rId4" Type="http://schemas.openxmlformats.org/officeDocument/2006/relationships/hyperlink" Target="http://id.wikipedia.org/wiki/Bahasa_Latin"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172200"/>
          </a:xfrm>
        </p:spPr>
        <p:txBody>
          <a:bodyPr/>
          <a:lstStyle/>
          <a:p>
            <a:endParaRPr lang="en-US" dirty="0"/>
          </a:p>
        </p:txBody>
      </p:sp>
      <p:sp>
        <p:nvSpPr>
          <p:cNvPr id="4" name="Title 1"/>
          <p:cNvSpPr>
            <a:spLocks noGrp="1"/>
          </p:cNvSpPr>
          <p:nvPr>
            <p:ph type="ctrTitle"/>
          </p:nvPr>
        </p:nvSpPr>
        <p:spPr>
          <a:xfrm>
            <a:off x="2286000" y="762001"/>
            <a:ext cx="4267200" cy="762000"/>
          </a:xfrm>
          <a:noFill/>
          <a:ln w="3175">
            <a:solidFill>
              <a:schemeClr val="tx1"/>
            </a:solidFill>
          </a:ln>
        </p:spPr>
        <p:txBody>
          <a:bodyPr>
            <a:normAutofit/>
          </a:bodyPr>
          <a:lstStyle/>
          <a:p>
            <a:r>
              <a:rPr lang="en-US" dirty="0" smtClean="0"/>
              <a:t>I. PENDAHULUAN</a:t>
            </a:r>
            <a:endParaRPr lang="en-US" dirty="0"/>
          </a:p>
        </p:txBody>
      </p:sp>
      <p:sp>
        <p:nvSpPr>
          <p:cNvPr id="5" name="Subtitle 2"/>
          <p:cNvSpPr txBox="1">
            <a:spLocks/>
          </p:cNvSpPr>
          <p:nvPr/>
        </p:nvSpPr>
        <p:spPr>
          <a:xfrm>
            <a:off x="1905000" y="1828800"/>
            <a:ext cx="2743200" cy="838200"/>
          </a:xfrm>
          <a:prstGeom prst="rect">
            <a:avLst/>
          </a:prstGeom>
          <a:noFill/>
          <a:ln>
            <a:solidFill>
              <a:schemeClr val="accent1"/>
            </a:solidFill>
          </a:ln>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PENGERTIAN :</a:t>
            </a:r>
          </a:p>
        </p:txBody>
      </p:sp>
      <p:sp>
        <p:nvSpPr>
          <p:cNvPr id="6" name="Rounded Rectangle 5"/>
          <p:cNvSpPr/>
          <p:nvPr/>
        </p:nvSpPr>
        <p:spPr>
          <a:xfrm>
            <a:off x="2209800" y="2590800"/>
            <a:ext cx="5638800" cy="1524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8463" indent="-339725" algn="just">
              <a:buFont typeface="Wingdings" pitchFamily="2" charset="2"/>
              <a:buChar char="Ø"/>
            </a:pPr>
            <a:r>
              <a:rPr lang="en-US" sz="2400" dirty="0" smtClean="0">
                <a:solidFill>
                  <a:schemeClr val="tx1"/>
                </a:solidFill>
              </a:rPr>
              <a:t>STATISTIK : KUMPULAN DATA YG DSSN DLM TABEL &amp; ATAU DIAGRAM YG M’GBKAN SUATU PERSOALAN</a:t>
            </a:r>
            <a:endParaRPr lang="en-US" sz="2400" dirty="0">
              <a:solidFill>
                <a:schemeClr val="tx1"/>
              </a:solidFill>
            </a:endParaRPr>
          </a:p>
        </p:txBody>
      </p:sp>
      <p:sp>
        <p:nvSpPr>
          <p:cNvPr id="7" name="Rounded Rectangle 6"/>
          <p:cNvSpPr/>
          <p:nvPr/>
        </p:nvSpPr>
        <p:spPr>
          <a:xfrm>
            <a:off x="2133600" y="4419600"/>
            <a:ext cx="5638800" cy="1600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8463" indent="-339725" algn="just">
              <a:buFont typeface="Wingdings" pitchFamily="2" charset="2"/>
              <a:buChar char="Ø"/>
            </a:pPr>
            <a:r>
              <a:rPr lang="en-US" sz="2400" dirty="0" smtClean="0">
                <a:solidFill>
                  <a:schemeClr val="tx1"/>
                </a:solidFill>
              </a:rPr>
              <a:t>STATISTIK : BESARAN YG MENYATAKAN UKURAN SBG WAKIL DR KUMPULAN DATA M’NAI SESUATU HAL</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checkerboard(across)">
                                      <p:cBhvr>
                                        <p:cTn id="11" dur="500"/>
                                        <p:tgtEl>
                                          <p:spTgt spid="5">
                                            <p:bg/>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checkerboard(across)">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heckerboard(across)">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heckerboard(across)">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5"/>
          <p:cNvSpPr txBox="1">
            <a:spLocks noChangeArrowheads="1"/>
          </p:cNvSpPr>
          <p:nvPr/>
        </p:nvSpPr>
        <p:spPr bwMode="auto">
          <a:xfrm>
            <a:off x="685800" y="914400"/>
            <a:ext cx="7816050" cy="461665"/>
          </a:xfrm>
          <a:prstGeom prst="rect">
            <a:avLst/>
          </a:prstGeom>
          <a:noFill/>
          <a:ln w="9525">
            <a:solidFill>
              <a:srgbClr val="0033CC"/>
            </a:solidFill>
            <a:miter lim="800000"/>
            <a:headEnd/>
            <a:tailEnd/>
          </a:ln>
        </p:spPr>
        <p:txBody>
          <a:bodyPr wrap="none">
            <a:spAutoFit/>
          </a:bodyPr>
          <a:lstStyle/>
          <a:p>
            <a:r>
              <a:rPr lang="en-US" sz="2400" dirty="0"/>
              <a:t>DATA </a:t>
            </a:r>
            <a:r>
              <a:rPr lang="en-US" sz="2400" dirty="0" smtClean="0"/>
              <a:t>TERBAGI ATAS DATA </a:t>
            </a:r>
            <a:r>
              <a:rPr lang="en-US" sz="2400" dirty="0"/>
              <a:t>KUALITATIF </a:t>
            </a:r>
            <a:r>
              <a:rPr lang="en-US" sz="2400" dirty="0" smtClean="0"/>
              <a:t>DAN DATA </a:t>
            </a:r>
            <a:r>
              <a:rPr lang="en-US" sz="2400" dirty="0"/>
              <a:t>KUANTITATIF</a:t>
            </a:r>
          </a:p>
        </p:txBody>
      </p:sp>
      <p:sp>
        <p:nvSpPr>
          <p:cNvPr id="9220" name="Text Box 6"/>
          <p:cNvSpPr txBox="1">
            <a:spLocks noChangeArrowheads="1"/>
          </p:cNvSpPr>
          <p:nvPr/>
        </p:nvSpPr>
        <p:spPr bwMode="auto">
          <a:xfrm>
            <a:off x="609600" y="1752600"/>
            <a:ext cx="3810000" cy="1631216"/>
          </a:xfrm>
          <a:prstGeom prst="rect">
            <a:avLst/>
          </a:prstGeom>
          <a:noFill/>
          <a:ln w="9525">
            <a:solidFill>
              <a:srgbClr val="006600"/>
            </a:solidFill>
            <a:miter lim="800000"/>
            <a:headEnd/>
            <a:tailEnd/>
          </a:ln>
        </p:spPr>
        <p:txBody>
          <a:bodyPr wrap="square">
            <a:spAutoFit/>
          </a:bodyPr>
          <a:lstStyle/>
          <a:p>
            <a:r>
              <a:rPr lang="en-US" sz="2000" b="1" dirty="0"/>
              <a:t>DATA KUALITATIF :</a:t>
            </a:r>
          </a:p>
          <a:p>
            <a:r>
              <a:rPr lang="en-US" sz="2000" dirty="0"/>
              <a:t>Data yang </a:t>
            </a:r>
            <a:r>
              <a:rPr lang="en-US" sz="2000" dirty="0" err="1"/>
              <a:t>dinyatakan</a:t>
            </a:r>
            <a:r>
              <a:rPr lang="en-US" sz="2000" dirty="0"/>
              <a:t> </a:t>
            </a:r>
            <a:r>
              <a:rPr lang="en-US" sz="2000" dirty="0" err="1"/>
              <a:t>dalam</a:t>
            </a:r>
            <a:r>
              <a:rPr lang="en-US" sz="2000" dirty="0"/>
              <a:t> </a:t>
            </a:r>
            <a:r>
              <a:rPr lang="en-US" sz="2000" dirty="0" err="1"/>
              <a:t>bentuk</a:t>
            </a:r>
            <a:r>
              <a:rPr lang="en-US" sz="2000" dirty="0"/>
              <a:t> </a:t>
            </a:r>
            <a:r>
              <a:rPr lang="en-US" sz="2000" b="1" dirty="0" err="1"/>
              <a:t>bukan</a:t>
            </a:r>
            <a:r>
              <a:rPr lang="en-US" sz="2000" b="1" dirty="0"/>
              <a:t> </a:t>
            </a:r>
            <a:r>
              <a:rPr lang="en-US" sz="2000" b="1" dirty="0" err="1"/>
              <a:t>angka</a:t>
            </a:r>
            <a:r>
              <a:rPr lang="en-US" sz="2000" dirty="0"/>
              <a:t>.</a:t>
            </a:r>
          </a:p>
          <a:p>
            <a:r>
              <a:rPr lang="en-US" sz="2000" dirty="0" err="1"/>
              <a:t>Contoh</a:t>
            </a:r>
            <a:r>
              <a:rPr lang="en-US" sz="2000" dirty="0"/>
              <a:t> : </a:t>
            </a:r>
            <a:r>
              <a:rPr lang="en-US" sz="2000" dirty="0" err="1"/>
              <a:t>jenis</a:t>
            </a:r>
            <a:r>
              <a:rPr lang="en-US" sz="2000" dirty="0"/>
              <a:t> </a:t>
            </a:r>
            <a:r>
              <a:rPr lang="en-US" sz="2000" dirty="0" err="1"/>
              <a:t>pekerjaan</a:t>
            </a:r>
            <a:r>
              <a:rPr lang="en-US" sz="2000" dirty="0"/>
              <a:t>, status marital, </a:t>
            </a:r>
            <a:r>
              <a:rPr lang="en-US" sz="2000" dirty="0" err="1"/>
              <a:t>tingkat</a:t>
            </a:r>
            <a:r>
              <a:rPr lang="en-US" sz="2000" dirty="0"/>
              <a:t> </a:t>
            </a:r>
            <a:r>
              <a:rPr lang="en-US" sz="2000" dirty="0" err="1"/>
              <a:t>kepuasan</a:t>
            </a:r>
            <a:r>
              <a:rPr lang="en-US" sz="2000" dirty="0"/>
              <a:t> </a:t>
            </a:r>
            <a:r>
              <a:rPr lang="en-US" sz="2000" dirty="0" err="1"/>
              <a:t>kerja</a:t>
            </a:r>
            <a:endParaRPr lang="en-US" sz="2000" b="1" dirty="0"/>
          </a:p>
        </p:txBody>
      </p:sp>
      <p:sp>
        <p:nvSpPr>
          <p:cNvPr id="9221" name="Text Box 7"/>
          <p:cNvSpPr txBox="1">
            <a:spLocks noChangeArrowheads="1"/>
          </p:cNvSpPr>
          <p:nvPr/>
        </p:nvSpPr>
        <p:spPr bwMode="auto">
          <a:xfrm>
            <a:off x="4648200" y="1752600"/>
            <a:ext cx="3886200" cy="1631216"/>
          </a:xfrm>
          <a:prstGeom prst="rect">
            <a:avLst/>
          </a:prstGeom>
          <a:noFill/>
          <a:ln w="9525">
            <a:solidFill>
              <a:srgbClr val="FF0000"/>
            </a:solidFill>
            <a:miter lim="800000"/>
            <a:headEnd/>
            <a:tailEnd/>
          </a:ln>
        </p:spPr>
        <p:txBody>
          <a:bodyPr wrap="square">
            <a:spAutoFit/>
          </a:bodyPr>
          <a:lstStyle/>
          <a:p>
            <a:r>
              <a:rPr lang="en-US" sz="2000" b="1" dirty="0"/>
              <a:t>DATA KUANTITATIF :</a:t>
            </a:r>
          </a:p>
          <a:p>
            <a:r>
              <a:rPr lang="en-US" sz="2000" dirty="0"/>
              <a:t>Data yang </a:t>
            </a:r>
            <a:r>
              <a:rPr lang="en-US" sz="2000" dirty="0" err="1"/>
              <a:t>dinyatakan</a:t>
            </a:r>
            <a:r>
              <a:rPr lang="en-US" sz="2000" dirty="0"/>
              <a:t> </a:t>
            </a:r>
            <a:r>
              <a:rPr lang="en-US" sz="2000" dirty="0" err="1"/>
              <a:t>dalam</a:t>
            </a:r>
            <a:r>
              <a:rPr lang="en-US" sz="2000" dirty="0"/>
              <a:t> </a:t>
            </a:r>
            <a:r>
              <a:rPr lang="en-US" sz="2000" dirty="0" err="1"/>
              <a:t>bentuk</a:t>
            </a:r>
            <a:r>
              <a:rPr lang="en-US" sz="2000" dirty="0"/>
              <a:t> </a:t>
            </a:r>
            <a:r>
              <a:rPr lang="en-US" sz="2000" b="1" dirty="0" err="1"/>
              <a:t>angka</a:t>
            </a:r>
            <a:endParaRPr lang="en-US" sz="2000" dirty="0"/>
          </a:p>
          <a:p>
            <a:r>
              <a:rPr lang="en-US" sz="2000" dirty="0" err="1"/>
              <a:t>Contoh</a:t>
            </a:r>
            <a:r>
              <a:rPr lang="en-US" sz="2000" dirty="0"/>
              <a:t> : lama </a:t>
            </a:r>
            <a:r>
              <a:rPr lang="en-US" sz="2000" dirty="0" err="1"/>
              <a:t>bekerja</a:t>
            </a:r>
            <a:r>
              <a:rPr lang="en-US" sz="2000" dirty="0"/>
              <a:t>, </a:t>
            </a:r>
            <a:r>
              <a:rPr lang="en-US" sz="2000" dirty="0" err="1"/>
              <a:t>jumlah</a:t>
            </a:r>
            <a:r>
              <a:rPr lang="en-US" sz="2000" dirty="0"/>
              <a:t> </a:t>
            </a:r>
            <a:r>
              <a:rPr lang="en-US" sz="2000" dirty="0" err="1"/>
              <a:t>gaji</a:t>
            </a:r>
            <a:r>
              <a:rPr lang="en-US" sz="2000" dirty="0"/>
              <a:t>, </a:t>
            </a:r>
            <a:r>
              <a:rPr lang="en-US" sz="2000" dirty="0" err="1"/>
              <a:t>usia</a:t>
            </a:r>
            <a:r>
              <a:rPr lang="en-US" sz="2000" dirty="0"/>
              <a:t>, </a:t>
            </a:r>
            <a:r>
              <a:rPr lang="en-US" sz="2000" dirty="0" err="1"/>
              <a:t>hasil</a:t>
            </a:r>
            <a:r>
              <a:rPr lang="en-US" sz="2000" dirty="0"/>
              <a:t> </a:t>
            </a:r>
            <a:r>
              <a:rPr lang="en-US" sz="2000" dirty="0" err="1"/>
              <a:t>ulangan</a:t>
            </a:r>
            <a:endParaRPr lang="en-US" sz="2000" b="1" dirty="0"/>
          </a:p>
        </p:txBody>
      </p:sp>
      <p:sp>
        <p:nvSpPr>
          <p:cNvPr id="9222" name="AutoShape 8"/>
          <p:cNvSpPr>
            <a:spLocks noChangeArrowheads="1"/>
          </p:cNvSpPr>
          <p:nvPr/>
        </p:nvSpPr>
        <p:spPr bwMode="auto">
          <a:xfrm>
            <a:off x="3886200" y="3761280"/>
            <a:ext cx="1524000" cy="533400"/>
          </a:xfrm>
          <a:prstGeom prst="roundRect">
            <a:avLst>
              <a:gd name="adj" fmla="val 16667"/>
            </a:avLst>
          </a:prstGeom>
          <a:solidFill>
            <a:srgbClr val="FFFFCC"/>
          </a:solidFill>
          <a:ln w="9525">
            <a:solidFill>
              <a:srgbClr val="0033CC"/>
            </a:solidFill>
            <a:round/>
            <a:headEnd/>
            <a:tailEnd/>
          </a:ln>
        </p:spPr>
        <p:txBody>
          <a:bodyPr wrap="none" anchor="ctr"/>
          <a:lstStyle/>
          <a:p>
            <a:endParaRPr lang="en-US"/>
          </a:p>
        </p:txBody>
      </p:sp>
      <p:sp>
        <p:nvSpPr>
          <p:cNvPr id="9223" name="Text Box 9"/>
          <p:cNvSpPr txBox="1">
            <a:spLocks noChangeArrowheads="1"/>
          </p:cNvSpPr>
          <p:nvPr/>
        </p:nvSpPr>
        <p:spPr bwMode="auto">
          <a:xfrm>
            <a:off x="3810000" y="3733800"/>
            <a:ext cx="1600200" cy="461665"/>
          </a:xfrm>
          <a:prstGeom prst="rect">
            <a:avLst/>
          </a:prstGeom>
          <a:noFill/>
          <a:ln w="9525">
            <a:noFill/>
            <a:miter lim="800000"/>
            <a:headEnd/>
            <a:tailEnd/>
          </a:ln>
        </p:spPr>
        <p:txBody>
          <a:bodyPr wrap="square">
            <a:spAutoFit/>
          </a:bodyPr>
          <a:lstStyle/>
          <a:p>
            <a:pPr algn="ctr">
              <a:spcBef>
                <a:spcPct val="50000"/>
              </a:spcBef>
            </a:pPr>
            <a:r>
              <a:rPr lang="en-US" sz="2400" dirty="0">
                <a:solidFill>
                  <a:srgbClr val="0033CC"/>
                </a:solidFill>
              </a:rPr>
              <a:t>DATA</a:t>
            </a:r>
          </a:p>
        </p:txBody>
      </p:sp>
      <p:sp>
        <p:nvSpPr>
          <p:cNvPr id="9224" name="AutoShape 11"/>
          <p:cNvSpPr>
            <a:spLocks noChangeArrowheads="1"/>
          </p:cNvSpPr>
          <p:nvPr/>
        </p:nvSpPr>
        <p:spPr bwMode="auto">
          <a:xfrm>
            <a:off x="3733800" y="4572000"/>
            <a:ext cx="1295400" cy="1066800"/>
          </a:xfrm>
          <a:prstGeom prst="flowChartDecision">
            <a:avLst/>
          </a:prstGeom>
          <a:solidFill>
            <a:srgbClr val="FFFFCC"/>
          </a:solidFill>
          <a:ln w="9525">
            <a:solidFill>
              <a:srgbClr val="0033CC"/>
            </a:solidFill>
            <a:miter lim="800000"/>
            <a:headEnd/>
            <a:tailEnd/>
          </a:ln>
        </p:spPr>
        <p:txBody>
          <a:bodyPr wrap="none" anchor="ctr"/>
          <a:lstStyle/>
          <a:p>
            <a:endParaRPr lang="en-US"/>
          </a:p>
        </p:txBody>
      </p:sp>
      <p:sp>
        <p:nvSpPr>
          <p:cNvPr id="9225" name="Text Box 12"/>
          <p:cNvSpPr txBox="1">
            <a:spLocks noChangeArrowheads="1"/>
          </p:cNvSpPr>
          <p:nvPr/>
        </p:nvSpPr>
        <p:spPr bwMode="auto">
          <a:xfrm>
            <a:off x="4038600" y="4800600"/>
            <a:ext cx="849913" cy="830997"/>
          </a:xfrm>
          <a:prstGeom prst="rect">
            <a:avLst/>
          </a:prstGeom>
          <a:noFill/>
          <a:ln w="9525">
            <a:noFill/>
            <a:miter lim="800000"/>
            <a:headEnd/>
            <a:tailEnd/>
          </a:ln>
        </p:spPr>
        <p:txBody>
          <a:bodyPr wrap="none">
            <a:spAutoFit/>
          </a:bodyPr>
          <a:lstStyle/>
          <a:p>
            <a:r>
              <a:rPr lang="en-US" sz="2400" dirty="0"/>
              <a:t>JENIS</a:t>
            </a:r>
          </a:p>
          <a:p>
            <a:r>
              <a:rPr lang="en-US" sz="2400" dirty="0"/>
              <a:t>DATA</a:t>
            </a:r>
          </a:p>
        </p:txBody>
      </p:sp>
      <p:sp>
        <p:nvSpPr>
          <p:cNvPr id="9226" name="Line 13"/>
          <p:cNvSpPr>
            <a:spLocks noChangeShapeType="1"/>
          </p:cNvSpPr>
          <p:nvPr/>
        </p:nvSpPr>
        <p:spPr bwMode="auto">
          <a:xfrm flipH="1">
            <a:off x="2133600" y="5105400"/>
            <a:ext cx="1600200" cy="0"/>
          </a:xfrm>
          <a:prstGeom prst="line">
            <a:avLst/>
          </a:prstGeom>
          <a:noFill/>
          <a:ln w="9525">
            <a:solidFill>
              <a:srgbClr val="006600"/>
            </a:solidFill>
            <a:round/>
            <a:headEnd/>
            <a:tailEnd/>
          </a:ln>
        </p:spPr>
        <p:txBody>
          <a:bodyPr/>
          <a:lstStyle/>
          <a:p>
            <a:endParaRPr lang="en-US"/>
          </a:p>
        </p:txBody>
      </p:sp>
      <p:sp>
        <p:nvSpPr>
          <p:cNvPr id="9227" name="Line 14"/>
          <p:cNvSpPr>
            <a:spLocks noChangeShapeType="1"/>
          </p:cNvSpPr>
          <p:nvPr/>
        </p:nvSpPr>
        <p:spPr bwMode="auto">
          <a:xfrm flipH="1">
            <a:off x="5029200" y="5105400"/>
            <a:ext cx="1600200" cy="0"/>
          </a:xfrm>
          <a:prstGeom prst="line">
            <a:avLst/>
          </a:prstGeom>
          <a:noFill/>
          <a:ln w="9525">
            <a:solidFill>
              <a:srgbClr val="FF0000"/>
            </a:solidFill>
            <a:round/>
            <a:headEnd/>
            <a:tailEnd/>
          </a:ln>
        </p:spPr>
        <p:txBody>
          <a:bodyPr/>
          <a:lstStyle/>
          <a:p>
            <a:endParaRPr lang="en-US"/>
          </a:p>
        </p:txBody>
      </p:sp>
      <p:sp>
        <p:nvSpPr>
          <p:cNvPr id="9228" name="AutoShape 15"/>
          <p:cNvSpPr>
            <a:spLocks noChangeArrowheads="1"/>
          </p:cNvSpPr>
          <p:nvPr/>
        </p:nvSpPr>
        <p:spPr bwMode="auto">
          <a:xfrm>
            <a:off x="1657350" y="5562600"/>
            <a:ext cx="1516582" cy="919401"/>
          </a:xfrm>
          <a:prstGeom prst="flowChartAlternateProcess">
            <a:avLst/>
          </a:prstGeom>
          <a:noFill/>
          <a:ln w="9525">
            <a:solidFill>
              <a:srgbClr val="006600"/>
            </a:solidFill>
            <a:miter lim="800000"/>
            <a:headEnd/>
            <a:tailEnd/>
          </a:ln>
        </p:spPr>
        <p:txBody>
          <a:bodyPr wrap="none">
            <a:spAutoFit/>
          </a:bodyPr>
          <a:lstStyle/>
          <a:p>
            <a:r>
              <a:rPr lang="en-US" sz="2400" dirty="0"/>
              <a:t>NOMINAL</a:t>
            </a:r>
          </a:p>
          <a:p>
            <a:r>
              <a:rPr lang="en-US" sz="2400" dirty="0"/>
              <a:t>ORDINAL</a:t>
            </a:r>
          </a:p>
        </p:txBody>
      </p:sp>
      <p:sp>
        <p:nvSpPr>
          <p:cNvPr id="9229" name="AutoShape 16"/>
          <p:cNvSpPr>
            <a:spLocks noChangeArrowheads="1"/>
          </p:cNvSpPr>
          <p:nvPr/>
        </p:nvSpPr>
        <p:spPr bwMode="auto">
          <a:xfrm>
            <a:off x="6130925" y="5562600"/>
            <a:ext cx="1473096" cy="919401"/>
          </a:xfrm>
          <a:prstGeom prst="flowChartAlternateProcess">
            <a:avLst/>
          </a:prstGeom>
          <a:noFill/>
          <a:ln w="9525">
            <a:solidFill>
              <a:srgbClr val="FF0000"/>
            </a:solidFill>
            <a:miter lim="800000"/>
            <a:headEnd/>
            <a:tailEnd/>
          </a:ln>
        </p:spPr>
        <p:txBody>
          <a:bodyPr wrap="none">
            <a:spAutoFit/>
          </a:bodyPr>
          <a:lstStyle/>
          <a:p>
            <a:pPr algn="ctr"/>
            <a:r>
              <a:rPr lang="en-US" sz="2400" dirty="0"/>
              <a:t>INTERVAL</a:t>
            </a:r>
          </a:p>
          <a:p>
            <a:pPr algn="ctr"/>
            <a:r>
              <a:rPr lang="en-US" sz="2400" dirty="0"/>
              <a:t>RASIO</a:t>
            </a:r>
          </a:p>
        </p:txBody>
      </p:sp>
      <p:sp>
        <p:nvSpPr>
          <p:cNvPr id="9230" name="Line 17"/>
          <p:cNvSpPr>
            <a:spLocks noChangeShapeType="1"/>
          </p:cNvSpPr>
          <p:nvPr/>
        </p:nvSpPr>
        <p:spPr bwMode="auto">
          <a:xfrm>
            <a:off x="2133600" y="5105400"/>
            <a:ext cx="0" cy="457200"/>
          </a:xfrm>
          <a:prstGeom prst="line">
            <a:avLst/>
          </a:prstGeom>
          <a:noFill/>
          <a:ln w="9525">
            <a:solidFill>
              <a:srgbClr val="006600"/>
            </a:solidFill>
            <a:round/>
            <a:headEnd/>
            <a:tailEnd/>
          </a:ln>
        </p:spPr>
        <p:txBody>
          <a:bodyPr/>
          <a:lstStyle/>
          <a:p>
            <a:endParaRPr lang="en-US"/>
          </a:p>
        </p:txBody>
      </p:sp>
      <p:sp>
        <p:nvSpPr>
          <p:cNvPr id="9231" name="Line 18"/>
          <p:cNvSpPr>
            <a:spLocks noChangeShapeType="1"/>
          </p:cNvSpPr>
          <p:nvPr/>
        </p:nvSpPr>
        <p:spPr bwMode="auto">
          <a:xfrm>
            <a:off x="6629400" y="5105400"/>
            <a:ext cx="0" cy="457200"/>
          </a:xfrm>
          <a:prstGeom prst="line">
            <a:avLst/>
          </a:prstGeom>
          <a:noFill/>
          <a:ln w="9525">
            <a:solidFill>
              <a:srgbClr val="FF0000"/>
            </a:solidFill>
            <a:round/>
            <a:headEnd/>
            <a:tailEnd/>
          </a:ln>
        </p:spPr>
        <p:txBody>
          <a:bodyPr/>
          <a:lstStyle/>
          <a:p>
            <a:endParaRPr lang="en-US"/>
          </a:p>
        </p:txBody>
      </p:sp>
      <p:sp>
        <p:nvSpPr>
          <p:cNvPr id="9232" name="Text Box 19"/>
          <p:cNvSpPr txBox="1">
            <a:spLocks noChangeArrowheads="1"/>
          </p:cNvSpPr>
          <p:nvPr/>
        </p:nvSpPr>
        <p:spPr bwMode="auto">
          <a:xfrm>
            <a:off x="2209800" y="4800600"/>
            <a:ext cx="1564980" cy="461665"/>
          </a:xfrm>
          <a:prstGeom prst="rect">
            <a:avLst/>
          </a:prstGeom>
          <a:noFill/>
          <a:ln w="9525">
            <a:noFill/>
            <a:miter lim="800000"/>
            <a:headEnd/>
            <a:tailEnd/>
          </a:ln>
        </p:spPr>
        <p:txBody>
          <a:bodyPr wrap="none">
            <a:spAutoFit/>
          </a:bodyPr>
          <a:lstStyle/>
          <a:p>
            <a:r>
              <a:rPr lang="en-US" sz="2400" dirty="0"/>
              <a:t>KUALITATIF</a:t>
            </a:r>
          </a:p>
        </p:txBody>
      </p:sp>
      <p:sp>
        <p:nvSpPr>
          <p:cNvPr id="9233" name="Text Box 20"/>
          <p:cNvSpPr txBox="1">
            <a:spLocks noChangeArrowheads="1"/>
          </p:cNvSpPr>
          <p:nvPr/>
        </p:nvSpPr>
        <p:spPr bwMode="auto">
          <a:xfrm>
            <a:off x="5410200" y="4806950"/>
            <a:ext cx="1518621" cy="400110"/>
          </a:xfrm>
          <a:prstGeom prst="rect">
            <a:avLst/>
          </a:prstGeom>
          <a:noFill/>
          <a:ln w="9525">
            <a:noFill/>
            <a:miter lim="800000"/>
            <a:headEnd/>
            <a:tailEnd/>
          </a:ln>
        </p:spPr>
        <p:txBody>
          <a:bodyPr wrap="none">
            <a:spAutoFit/>
          </a:bodyPr>
          <a:lstStyle/>
          <a:p>
            <a:r>
              <a:rPr lang="en-US" sz="2000" dirty="0"/>
              <a:t>KUANTITATIF</a:t>
            </a:r>
          </a:p>
        </p:txBody>
      </p:sp>
      <p:sp>
        <p:nvSpPr>
          <p:cNvPr id="9234" name="Line 22"/>
          <p:cNvSpPr>
            <a:spLocks noChangeShapeType="1"/>
          </p:cNvSpPr>
          <p:nvPr/>
        </p:nvSpPr>
        <p:spPr bwMode="auto">
          <a:xfrm>
            <a:off x="3124200" y="1295400"/>
            <a:ext cx="0" cy="457200"/>
          </a:xfrm>
          <a:prstGeom prst="line">
            <a:avLst/>
          </a:prstGeom>
          <a:noFill/>
          <a:ln w="9525">
            <a:solidFill>
              <a:schemeClr val="tx1"/>
            </a:solidFill>
            <a:round/>
            <a:headEnd/>
            <a:tailEnd/>
          </a:ln>
        </p:spPr>
        <p:txBody>
          <a:bodyPr/>
          <a:lstStyle/>
          <a:p>
            <a:endParaRPr lang="en-US"/>
          </a:p>
        </p:txBody>
      </p:sp>
      <p:sp>
        <p:nvSpPr>
          <p:cNvPr id="9235" name="Line 24"/>
          <p:cNvSpPr>
            <a:spLocks noChangeShapeType="1"/>
          </p:cNvSpPr>
          <p:nvPr/>
        </p:nvSpPr>
        <p:spPr bwMode="auto">
          <a:xfrm>
            <a:off x="5486400" y="1295400"/>
            <a:ext cx="0" cy="457200"/>
          </a:xfrm>
          <a:prstGeom prst="line">
            <a:avLst/>
          </a:prstGeom>
          <a:noFill/>
          <a:ln w="9525">
            <a:solidFill>
              <a:schemeClr val="tx1"/>
            </a:solidFill>
            <a:round/>
            <a:headEnd/>
            <a:tailEnd/>
          </a:ln>
        </p:spPr>
        <p:txBody>
          <a:bodyPr/>
          <a:lstStyle/>
          <a:p>
            <a:endParaRPr lang="en-US"/>
          </a:p>
        </p:txBody>
      </p:sp>
      <p:cxnSp>
        <p:nvCxnSpPr>
          <p:cNvPr id="25" name="Straight Arrow Connector 24"/>
          <p:cNvCxnSpPr/>
          <p:nvPr/>
        </p:nvCxnSpPr>
        <p:spPr>
          <a:xfrm rot="5400000">
            <a:off x="4216000" y="438837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990600"/>
            <a:ext cx="7162800" cy="4953000"/>
          </a:xfrm>
        </p:spPr>
        <p:txBody>
          <a:bodyPr>
            <a:normAutofit/>
          </a:bodyPr>
          <a:lstStyle/>
          <a:p>
            <a:pPr algn="just"/>
            <a:r>
              <a:rPr lang="en-US" dirty="0" smtClean="0">
                <a:solidFill>
                  <a:schemeClr val="tx1"/>
                </a:solidFill>
              </a:rPr>
              <a:t>DATA NOMINAL :</a:t>
            </a:r>
          </a:p>
          <a:p>
            <a:pPr algn="just"/>
            <a:r>
              <a:rPr lang="en-US" dirty="0" smtClean="0">
                <a:solidFill>
                  <a:schemeClr val="tx1"/>
                </a:solidFill>
              </a:rPr>
              <a:t>Data </a:t>
            </a:r>
            <a:r>
              <a:rPr lang="en-US" dirty="0" err="1" smtClean="0">
                <a:solidFill>
                  <a:schemeClr val="tx1"/>
                </a:solidFill>
              </a:rPr>
              <a:t>berskala</a:t>
            </a:r>
            <a:r>
              <a:rPr lang="en-US" dirty="0" smtClean="0">
                <a:solidFill>
                  <a:schemeClr val="tx1"/>
                </a:solidFill>
              </a:rPr>
              <a:t> nominal </a:t>
            </a:r>
            <a:r>
              <a:rPr lang="en-US" dirty="0" err="1" smtClean="0">
                <a:solidFill>
                  <a:schemeClr val="tx1"/>
                </a:solidFill>
              </a:rPr>
              <a:t>adalah</a:t>
            </a:r>
            <a:r>
              <a:rPr lang="en-US" dirty="0" smtClean="0">
                <a:solidFill>
                  <a:schemeClr val="tx1"/>
                </a:solidFill>
              </a:rPr>
              <a:t> data yang </a:t>
            </a:r>
            <a:r>
              <a:rPr lang="en-US" dirty="0" err="1" smtClean="0">
                <a:solidFill>
                  <a:schemeClr val="tx1"/>
                </a:solidFill>
              </a:rPr>
              <a:t>diperoleh</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cara</a:t>
            </a:r>
            <a:r>
              <a:rPr lang="en-US" dirty="0" smtClean="0">
                <a:solidFill>
                  <a:schemeClr val="tx1"/>
                </a:solidFill>
              </a:rPr>
              <a:t> </a:t>
            </a:r>
            <a:r>
              <a:rPr lang="en-US" dirty="0" err="1" smtClean="0">
                <a:solidFill>
                  <a:schemeClr val="tx1"/>
                </a:solidFill>
              </a:rPr>
              <a:t>kategorisasi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klasifikasi</a:t>
            </a:r>
            <a:r>
              <a:rPr lang="en-US" dirty="0" smtClean="0">
                <a:solidFill>
                  <a:schemeClr val="tx1"/>
                </a:solidFill>
              </a:rPr>
              <a:t>.</a:t>
            </a:r>
          </a:p>
          <a:p>
            <a:pPr algn="just"/>
            <a:r>
              <a:rPr lang="en-US" dirty="0" smtClean="0">
                <a:solidFill>
                  <a:schemeClr val="tx1"/>
                </a:solidFill>
              </a:rPr>
              <a:t>CIRI : </a:t>
            </a:r>
            <a:r>
              <a:rPr lang="en-US" dirty="0" err="1" smtClean="0">
                <a:solidFill>
                  <a:schemeClr val="tx1"/>
                </a:solidFill>
              </a:rPr>
              <a:t>posisi</a:t>
            </a:r>
            <a:r>
              <a:rPr lang="en-US" dirty="0" smtClean="0">
                <a:solidFill>
                  <a:schemeClr val="tx1"/>
                </a:solidFill>
              </a:rPr>
              <a:t> data </a:t>
            </a:r>
            <a:r>
              <a:rPr lang="en-US" dirty="0" err="1" smtClean="0">
                <a:solidFill>
                  <a:schemeClr val="tx1"/>
                </a:solidFill>
              </a:rPr>
              <a:t>setara</a:t>
            </a:r>
            <a:endParaRPr lang="en-US" dirty="0" smtClean="0">
              <a:solidFill>
                <a:schemeClr val="tx1"/>
              </a:solidFill>
            </a:endParaRPr>
          </a:p>
          <a:p>
            <a:pPr marL="914400" indent="-914400" algn="just"/>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matematika</a:t>
            </a:r>
            <a:r>
              <a:rPr lang="en-US" dirty="0" smtClean="0">
                <a:solidFill>
                  <a:schemeClr val="tx1"/>
                </a:solidFill>
              </a:rPr>
              <a:t> (+, -, x, :)</a:t>
            </a:r>
          </a:p>
          <a:p>
            <a:pPr algn="just"/>
            <a:r>
              <a:rPr lang="en-US" dirty="0" smtClean="0">
                <a:solidFill>
                  <a:schemeClr val="tx1"/>
                </a:solidFill>
              </a:rPr>
              <a:t>CONTOH : </a:t>
            </a:r>
            <a:r>
              <a:rPr lang="en-US" dirty="0" err="1" smtClean="0">
                <a:solidFill>
                  <a:schemeClr val="tx1"/>
                </a:solidFill>
              </a:rPr>
              <a:t>jenis</a:t>
            </a:r>
            <a:r>
              <a:rPr lang="en-US" dirty="0" smtClean="0">
                <a:solidFill>
                  <a:schemeClr val="tx1"/>
                </a:solidFill>
              </a:rPr>
              <a:t> </a:t>
            </a:r>
            <a:r>
              <a:rPr lang="en-US" dirty="0" err="1" smtClean="0">
                <a:solidFill>
                  <a:schemeClr val="tx1"/>
                </a:solidFill>
              </a:rPr>
              <a:t>kelamin</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pekerjaan</a:t>
            </a:r>
            <a:endParaRPr lang="en-US" sz="2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66800"/>
            <a:ext cx="6400800" cy="4572000"/>
          </a:xfrm>
        </p:spPr>
        <p:txBody>
          <a:bodyPr>
            <a:normAutofit fontScale="92500"/>
          </a:bodyPr>
          <a:lstStyle/>
          <a:p>
            <a:pPr algn="just"/>
            <a:r>
              <a:rPr lang="en-US" dirty="0" smtClean="0">
                <a:solidFill>
                  <a:schemeClr val="tx1"/>
                </a:solidFill>
              </a:rPr>
              <a:t>DATA ORDINAL :</a:t>
            </a:r>
          </a:p>
          <a:p>
            <a:pPr algn="just"/>
            <a:r>
              <a:rPr lang="en-US" dirty="0" smtClean="0">
                <a:solidFill>
                  <a:schemeClr val="tx1"/>
                </a:solidFill>
              </a:rPr>
              <a:t>Data </a:t>
            </a:r>
            <a:r>
              <a:rPr lang="en-US" dirty="0" err="1" smtClean="0">
                <a:solidFill>
                  <a:schemeClr val="tx1"/>
                </a:solidFill>
              </a:rPr>
              <a:t>berskala</a:t>
            </a:r>
            <a:r>
              <a:rPr lang="en-US" dirty="0" smtClean="0">
                <a:solidFill>
                  <a:schemeClr val="tx1"/>
                </a:solidFill>
              </a:rPr>
              <a:t> ordinal </a:t>
            </a:r>
            <a:r>
              <a:rPr lang="en-US" dirty="0" err="1" smtClean="0">
                <a:solidFill>
                  <a:schemeClr val="tx1"/>
                </a:solidFill>
              </a:rPr>
              <a:t>adalah</a:t>
            </a:r>
            <a:r>
              <a:rPr lang="en-US" dirty="0" smtClean="0">
                <a:solidFill>
                  <a:schemeClr val="tx1"/>
                </a:solidFill>
              </a:rPr>
              <a:t> data yang </a:t>
            </a:r>
            <a:r>
              <a:rPr lang="en-US" dirty="0" err="1" smtClean="0">
                <a:solidFill>
                  <a:schemeClr val="tx1"/>
                </a:solidFill>
              </a:rPr>
              <a:t>dipeoleh</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cara</a:t>
            </a:r>
            <a:r>
              <a:rPr lang="en-US" dirty="0" smtClean="0">
                <a:solidFill>
                  <a:schemeClr val="tx1"/>
                </a:solidFill>
              </a:rPr>
              <a:t> </a:t>
            </a:r>
            <a:r>
              <a:rPr lang="en-US" dirty="0" err="1" smtClean="0">
                <a:solidFill>
                  <a:schemeClr val="tx1"/>
                </a:solidFill>
              </a:rPr>
              <a:t>kategorisasi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klasifikasi</a:t>
            </a:r>
            <a:r>
              <a:rPr lang="en-US" dirty="0" smtClean="0">
                <a:solidFill>
                  <a:schemeClr val="tx1"/>
                </a:solidFill>
              </a:rPr>
              <a:t>, </a:t>
            </a:r>
            <a:r>
              <a:rPr lang="en-US" dirty="0" err="1" smtClean="0">
                <a:solidFill>
                  <a:schemeClr val="tx1"/>
                </a:solidFill>
              </a:rPr>
              <a:t>tetapi</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antara</a:t>
            </a:r>
            <a:r>
              <a:rPr lang="en-US" dirty="0" smtClean="0">
                <a:solidFill>
                  <a:schemeClr val="tx1"/>
                </a:solidFill>
              </a:rPr>
              <a:t> data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terdapat</a:t>
            </a:r>
            <a:r>
              <a:rPr lang="en-US" dirty="0" smtClean="0">
                <a:solidFill>
                  <a:schemeClr val="tx1"/>
                </a:solidFill>
              </a:rPr>
              <a:t> </a:t>
            </a:r>
            <a:r>
              <a:rPr lang="en-US" dirty="0" err="1" smtClean="0">
                <a:solidFill>
                  <a:schemeClr val="tx1"/>
                </a:solidFill>
              </a:rPr>
              <a:t>hubungan</a:t>
            </a:r>
            <a:endParaRPr lang="en-US" dirty="0" smtClean="0">
              <a:solidFill>
                <a:schemeClr val="tx1"/>
              </a:solidFill>
            </a:endParaRPr>
          </a:p>
          <a:p>
            <a:pPr algn="just"/>
            <a:r>
              <a:rPr lang="en-US" dirty="0" smtClean="0">
                <a:solidFill>
                  <a:schemeClr val="tx1"/>
                </a:solidFill>
              </a:rPr>
              <a:t>CIRI : </a:t>
            </a:r>
            <a:r>
              <a:rPr lang="en-US" dirty="0" err="1" smtClean="0">
                <a:solidFill>
                  <a:schemeClr val="tx1"/>
                </a:solidFill>
              </a:rPr>
              <a:t>posisi</a:t>
            </a:r>
            <a:r>
              <a:rPr lang="en-US" dirty="0" smtClean="0">
                <a:solidFill>
                  <a:schemeClr val="tx1"/>
                </a:solidFill>
              </a:rPr>
              <a:t> data </a:t>
            </a:r>
            <a:r>
              <a:rPr lang="en-US" dirty="0" err="1" smtClean="0">
                <a:solidFill>
                  <a:schemeClr val="tx1"/>
                </a:solidFill>
              </a:rPr>
              <a:t>tidak</a:t>
            </a:r>
            <a:r>
              <a:rPr lang="en-US" dirty="0" smtClean="0">
                <a:solidFill>
                  <a:schemeClr val="tx1"/>
                </a:solidFill>
              </a:rPr>
              <a:t> </a:t>
            </a:r>
            <a:r>
              <a:rPr lang="en-US" dirty="0" err="1" smtClean="0">
                <a:solidFill>
                  <a:schemeClr val="tx1"/>
                </a:solidFill>
              </a:rPr>
              <a:t>setara</a:t>
            </a:r>
            <a:endParaRPr lang="en-US" dirty="0" smtClean="0">
              <a:solidFill>
                <a:schemeClr val="tx1"/>
              </a:solidFill>
            </a:endParaRPr>
          </a:p>
          <a:p>
            <a:pPr marL="858838" indent="-858838" algn="just"/>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matematika</a:t>
            </a:r>
            <a:r>
              <a:rPr lang="en-US" dirty="0" smtClean="0">
                <a:solidFill>
                  <a:schemeClr val="tx1"/>
                </a:solidFill>
              </a:rPr>
              <a:t> (+, -, x, :)</a:t>
            </a:r>
          </a:p>
          <a:p>
            <a:pPr algn="just"/>
            <a:r>
              <a:rPr lang="en-US" dirty="0" smtClean="0">
                <a:solidFill>
                  <a:schemeClr val="tx1"/>
                </a:solidFill>
              </a:rPr>
              <a:t>CONTOH : </a:t>
            </a:r>
            <a:r>
              <a:rPr lang="en-US" dirty="0" err="1" smtClean="0">
                <a:solidFill>
                  <a:schemeClr val="tx1"/>
                </a:solidFill>
              </a:rPr>
              <a:t>kepuasan</a:t>
            </a:r>
            <a:r>
              <a:rPr lang="en-US" dirty="0" smtClean="0">
                <a:solidFill>
                  <a:schemeClr val="tx1"/>
                </a:solidFill>
              </a:rPr>
              <a:t> </a:t>
            </a:r>
            <a:r>
              <a:rPr lang="en-US" dirty="0" err="1" smtClean="0">
                <a:solidFill>
                  <a:schemeClr val="tx1"/>
                </a:solidFill>
              </a:rPr>
              <a:t>kerja</a:t>
            </a:r>
            <a:r>
              <a:rPr lang="en-US" dirty="0" smtClean="0">
                <a:solidFill>
                  <a:schemeClr val="tx1"/>
                </a:solidFill>
              </a:rPr>
              <a:t>, </a:t>
            </a:r>
            <a:r>
              <a:rPr lang="en-US" dirty="0" err="1" smtClean="0">
                <a:solidFill>
                  <a:schemeClr val="tx1"/>
                </a:solidFill>
              </a:rPr>
              <a:t>motivasi</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685800"/>
            <a:ext cx="7848600" cy="5486400"/>
          </a:xfrm>
        </p:spPr>
        <p:txBody>
          <a:bodyPr>
            <a:normAutofit/>
          </a:bodyPr>
          <a:lstStyle/>
          <a:p>
            <a:pPr algn="just"/>
            <a:r>
              <a:rPr lang="en-US" b="1" dirty="0" smtClean="0">
                <a:solidFill>
                  <a:schemeClr val="tx1"/>
                </a:solidFill>
              </a:rPr>
              <a:t>DATA INTERVAL :</a:t>
            </a:r>
          </a:p>
          <a:p>
            <a:pPr algn="just"/>
            <a:r>
              <a:rPr lang="en-US" dirty="0" smtClean="0">
                <a:solidFill>
                  <a:schemeClr val="tx1"/>
                </a:solidFill>
              </a:rPr>
              <a:t>Data </a:t>
            </a:r>
            <a:r>
              <a:rPr lang="en-US" dirty="0" err="1" smtClean="0">
                <a:solidFill>
                  <a:schemeClr val="tx1"/>
                </a:solidFill>
              </a:rPr>
              <a:t>berskala</a:t>
            </a:r>
            <a:r>
              <a:rPr lang="en-US" dirty="0" smtClean="0">
                <a:solidFill>
                  <a:schemeClr val="tx1"/>
                </a:solidFill>
              </a:rPr>
              <a:t> interval </a:t>
            </a:r>
            <a:r>
              <a:rPr lang="en-US" dirty="0" err="1" smtClean="0">
                <a:solidFill>
                  <a:schemeClr val="tx1"/>
                </a:solidFill>
              </a:rPr>
              <a:t>adalah</a:t>
            </a:r>
            <a:r>
              <a:rPr lang="en-US" dirty="0" smtClean="0">
                <a:solidFill>
                  <a:schemeClr val="tx1"/>
                </a:solidFill>
              </a:rPr>
              <a:t> data yang </a:t>
            </a:r>
            <a:r>
              <a:rPr lang="en-US" dirty="0" err="1" smtClean="0">
                <a:solidFill>
                  <a:schemeClr val="tx1"/>
                </a:solidFill>
              </a:rPr>
              <a:t>diperoleh</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cara</a:t>
            </a:r>
            <a:r>
              <a:rPr lang="en-US" dirty="0" smtClean="0">
                <a:solidFill>
                  <a:schemeClr val="tx1"/>
                </a:solidFill>
              </a:rPr>
              <a:t> </a:t>
            </a:r>
            <a:r>
              <a:rPr lang="en-US" dirty="0" err="1" smtClean="0">
                <a:solidFill>
                  <a:schemeClr val="tx1"/>
                </a:solidFill>
              </a:rPr>
              <a:t>pengukuran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mana</a:t>
            </a:r>
            <a:r>
              <a:rPr lang="en-US" dirty="0" smtClean="0">
                <a:solidFill>
                  <a:schemeClr val="tx1"/>
                </a:solidFill>
              </a:rPr>
              <a:t> </a:t>
            </a:r>
            <a:r>
              <a:rPr lang="en-US" dirty="0" err="1" smtClean="0">
                <a:solidFill>
                  <a:schemeClr val="tx1"/>
                </a:solidFill>
              </a:rPr>
              <a:t>jarak</a:t>
            </a:r>
            <a:r>
              <a:rPr lang="en-US" dirty="0" smtClean="0">
                <a:solidFill>
                  <a:schemeClr val="tx1"/>
                </a:solidFill>
              </a:rPr>
              <a:t> </a:t>
            </a:r>
            <a:r>
              <a:rPr lang="en-US" dirty="0" err="1" smtClean="0">
                <a:solidFill>
                  <a:schemeClr val="tx1"/>
                </a:solidFill>
              </a:rPr>
              <a:t>antara</a:t>
            </a:r>
            <a:r>
              <a:rPr lang="en-US" dirty="0" smtClean="0">
                <a:solidFill>
                  <a:schemeClr val="tx1"/>
                </a:solidFill>
              </a:rPr>
              <a:t> </a:t>
            </a:r>
            <a:r>
              <a:rPr lang="en-US" dirty="0" err="1" smtClean="0">
                <a:solidFill>
                  <a:schemeClr val="tx1"/>
                </a:solidFill>
              </a:rPr>
              <a:t>dua</a:t>
            </a:r>
            <a:r>
              <a:rPr lang="en-US" dirty="0" smtClean="0">
                <a:solidFill>
                  <a:schemeClr val="tx1"/>
                </a:solidFill>
              </a:rPr>
              <a:t> </a:t>
            </a:r>
            <a:r>
              <a:rPr lang="en-US" dirty="0" err="1" smtClean="0">
                <a:solidFill>
                  <a:schemeClr val="tx1"/>
                </a:solidFill>
              </a:rPr>
              <a:t>titik</a:t>
            </a:r>
            <a:r>
              <a:rPr lang="en-US" dirty="0" smtClean="0">
                <a:solidFill>
                  <a:schemeClr val="tx1"/>
                </a:solidFill>
              </a:rPr>
              <a:t> </a:t>
            </a:r>
            <a:r>
              <a:rPr lang="en-US" dirty="0" err="1" smtClean="0">
                <a:solidFill>
                  <a:schemeClr val="tx1"/>
                </a:solidFill>
              </a:rPr>
              <a:t>skala</a:t>
            </a:r>
            <a:r>
              <a:rPr lang="en-US" dirty="0" smtClean="0">
                <a:solidFill>
                  <a:schemeClr val="tx1"/>
                </a:solidFill>
              </a:rPr>
              <a:t> </a:t>
            </a:r>
            <a:r>
              <a:rPr lang="en-US" dirty="0" err="1" smtClean="0">
                <a:solidFill>
                  <a:schemeClr val="tx1"/>
                </a:solidFill>
              </a:rPr>
              <a:t>sudah</a:t>
            </a:r>
            <a:r>
              <a:rPr lang="en-US" dirty="0" smtClean="0">
                <a:solidFill>
                  <a:schemeClr val="tx1"/>
                </a:solidFill>
              </a:rPr>
              <a:t> </a:t>
            </a:r>
            <a:r>
              <a:rPr lang="en-US" dirty="0" err="1" smtClean="0">
                <a:solidFill>
                  <a:schemeClr val="tx1"/>
                </a:solidFill>
              </a:rPr>
              <a:t>diketahui</a:t>
            </a:r>
            <a:r>
              <a:rPr lang="en-US" dirty="0" smtClean="0">
                <a:solidFill>
                  <a:schemeClr val="tx1"/>
                </a:solidFill>
              </a:rPr>
              <a:t>.</a:t>
            </a:r>
          </a:p>
          <a:p>
            <a:pPr algn="just"/>
            <a:r>
              <a:rPr lang="en-US" b="1" dirty="0" smtClean="0">
                <a:solidFill>
                  <a:schemeClr val="tx1"/>
                </a:solidFill>
              </a:rPr>
              <a:t>CIRI : </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kategorisasi</a:t>
            </a:r>
            <a:endParaRPr lang="en-US" dirty="0" smtClean="0">
              <a:solidFill>
                <a:schemeClr val="tx1"/>
              </a:solidFill>
            </a:endParaRPr>
          </a:p>
          <a:p>
            <a:pPr algn="just"/>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matematika</a:t>
            </a:r>
            <a:endParaRPr lang="en-US" dirty="0" smtClean="0">
              <a:solidFill>
                <a:schemeClr val="tx1"/>
              </a:solidFill>
            </a:endParaRPr>
          </a:p>
          <a:p>
            <a:pPr algn="just"/>
            <a:r>
              <a:rPr lang="en-US" b="1" dirty="0" smtClean="0">
                <a:solidFill>
                  <a:schemeClr val="tx1"/>
                </a:solidFill>
              </a:rPr>
              <a:t>CONTOH :</a:t>
            </a:r>
            <a:r>
              <a:rPr lang="en-US" dirty="0" smtClean="0">
                <a:solidFill>
                  <a:schemeClr val="tx1"/>
                </a:solidFill>
              </a:rPr>
              <a:t> </a:t>
            </a:r>
            <a:r>
              <a:rPr lang="en-US" dirty="0" err="1" smtClean="0">
                <a:solidFill>
                  <a:schemeClr val="tx1"/>
                </a:solidFill>
              </a:rPr>
              <a:t>temperatur</a:t>
            </a:r>
            <a:r>
              <a:rPr lang="en-US" dirty="0" smtClean="0">
                <a:solidFill>
                  <a:schemeClr val="tx1"/>
                </a:solidFill>
              </a:rPr>
              <a:t> yang </a:t>
            </a:r>
            <a:r>
              <a:rPr lang="en-US" dirty="0" err="1" smtClean="0">
                <a:solidFill>
                  <a:schemeClr val="tx1"/>
                </a:solidFill>
              </a:rPr>
              <a:t>diukur</a:t>
            </a:r>
            <a:r>
              <a:rPr lang="en-US" dirty="0" smtClean="0">
                <a:solidFill>
                  <a:schemeClr val="tx1"/>
                </a:solidFill>
              </a:rPr>
              <a:t> </a:t>
            </a:r>
            <a:r>
              <a:rPr lang="en-US" dirty="0" err="1" smtClean="0">
                <a:solidFill>
                  <a:schemeClr val="tx1"/>
                </a:solidFill>
              </a:rPr>
              <a:t>berdasarkan</a:t>
            </a:r>
            <a:r>
              <a:rPr lang="en-US" dirty="0" smtClean="0">
                <a:solidFill>
                  <a:schemeClr val="tx1"/>
                </a:solidFill>
              </a:rPr>
              <a:t> </a:t>
            </a:r>
            <a:r>
              <a:rPr lang="en-US" baseline="30000" dirty="0" smtClean="0">
                <a:solidFill>
                  <a:schemeClr val="tx1"/>
                </a:solidFill>
              </a:rPr>
              <a:t>0</a:t>
            </a:r>
            <a:r>
              <a:rPr lang="en-US" dirty="0" smtClean="0">
                <a:solidFill>
                  <a:schemeClr val="tx1"/>
                </a:solidFill>
              </a:rPr>
              <a:t>C </a:t>
            </a:r>
            <a:r>
              <a:rPr lang="en-US" dirty="0" err="1" smtClean="0">
                <a:solidFill>
                  <a:schemeClr val="tx1"/>
                </a:solidFill>
              </a:rPr>
              <a:t>dan</a:t>
            </a:r>
            <a:r>
              <a:rPr lang="en-US" dirty="0" smtClean="0">
                <a:solidFill>
                  <a:schemeClr val="tx1"/>
                </a:solidFill>
              </a:rPr>
              <a:t> </a:t>
            </a:r>
            <a:r>
              <a:rPr lang="en-US" baseline="30000" dirty="0" smtClean="0">
                <a:solidFill>
                  <a:schemeClr val="tx1"/>
                </a:solidFill>
              </a:rPr>
              <a:t>0</a:t>
            </a:r>
            <a:r>
              <a:rPr lang="en-US" dirty="0" smtClean="0">
                <a:solidFill>
                  <a:schemeClr val="tx1"/>
                </a:solidFill>
              </a:rPr>
              <a:t>F, </a:t>
            </a:r>
            <a:r>
              <a:rPr lang="en-US" dirty="0" err="1" smtClean="0">
                <a:solidFill>
                  <a:schemeClr val="tx1"/>
                </a:solidFill>
              </a:rPr>
              <a:t>sistem</a:t>
            </a:r>
            <a:r>
              <a:rPr lang="en-US" dirty="0" smtClean="0">
                <a:solidFill>
                  <a:schemeClr val="tx1"/>
                </a:solidFill>
              </a:rPr>
              <a:t> </a:t>
            </a:r>
            <a:r>
              <a:rPr lang="en-US" dirty="0" err="1" smtClean="0">
                <a:solidFill>
                  <a:schemeClr val="tx1"/>
                </a:solidFill>
              </a:rPr>
              <a:t>kalender</a:t>
            </a:r>
            <a:endParaRPr lang="en-US" baseline="30000"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914400"/>
            <a:ext cx="7315200" cy="5105400"/>
          </a:xfrm>
        </p:spPr>
        <p:txBody>
          <a:bodyPr>
            <a:normAutofit/>
          </a:bodyPr>
          <a:lstStyle/>
          <a:p>
            <a:pPr algn="just"/>
            <a:r>
              <a:rPr lang="en-US" dirty="0" smtClean="0">
                <a:solidFill>
                  <a:schemeClr val="tx1"/>
                </a:solidFill>
              </a:rPr>
              <a:t>DATA RASIO :</a:t>
            </a:r>
          </a:p>
          <a:p>
            <a:pPr algn="just"/>
            <a:r>
              <a:rPr lang="en-US" dirty="0" smtClean="0">
                <a:solidFill>
                  <a:schemeClr val="tx1"/>
                </a:solidFill>
              </a:rPr>
              <a:t>Data </a:t>
            </a:r>
            <a:r>
              <a:rPr lang="en-US" dirty="0" err="1" smtClean="0">
                <a:solidFill>
                  <a:schemeClr val="tx1"/>
                </a:solidFill>
              </a:rPr>
              <a:t>berskala</a:t>
            </a:r>
            <a:r>
              <a:rPr lang="en-US" dirty="0" smtClean="0">
                <a:solidFill>
                  <a:schemeClr val="tx1"/>
                </a:solidFill>
              </a:rPr>
              <a:t> </a:t>
            </a:r>
            <a:r>
              <a:rPr lang="en-US" dirty="0" err="1" smtClean="0">
                <a:solidFill>
                  <a:schemeClr val="tx1"/>
                </a:solidFill>
              </a:rPr>
              <a:t>rasio</a:t>
            </a:r>
            <a:r>
              <a:rPr lang="en-US" dirty="0" smtClean="0">
                <a:solidFill>
                  <a:schemeClr val="tx1"/>
                </a:solidFill>
              </a:rPr>
              <a:t> </a:t>
            </a:r>
            <a:r>
              <a:rPr lang="en-US" dirty="0" err="1" smtClean="0">
                <a:solidFill>
                  <a:schemeClr val="tx1"/>
                </a:solidFill>
              </a:rPr>
              <a:t>adalah</a:t>
            </a:r>
            <a:r>
              <a:rPr lang="en-US" dirty="0" smtClean="0">
                <a:solidFill>
                  <a:schemeClr val="tx1"/>
                </a:solidFill>
              </a:rPr>
              <a:t> data yang </a:t>
            </a:r>
            <a:r>
              <a:rPr lang="en-US" dirty="0" err="1" smtClean="0">
                <a:solidFill>
                  <a:schemeClr val="tx1"/>
                </a:solidFill>
              </a:rPr>
              <a:t>diperoleh</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cara</a:t>
            </a:r>
            <a:r>
              <a:rPr lang="en-US" dirty="0" smtClean="0">
                <a:solidFill>
                  <a:schemeClr val="tx1"/>
                </a:solidFill>
              </a:rPr>
              <a:t> </a:t>
            </a:r>
            <a:r>
              <a:rPr lang="en-US" dirty="0" err="1" smtClean="0">
                <a:solidFill>
                  <a:schemeClr val="tx1"/>
                </a:solidFill>
              </a:rPr>
              <a:t>pengukuran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mana</a:t>
            </a:r>
            <a:r>
              <a:rPr lang="en-US" dirty="0" smtClean="0">
                <a:solidFill>
                  <a:schemeClr val="tx1"/>
                </a:solidFill>
              </a:rPr>
              <a:t> </a:t>
            </a:r>
            <a:r>
              <a:rPr lang="en-US" dirty="0" err="1" smtClean="0">
                <a:solidFill>
                  <a:schemeClr val="tx1"/>
                </a:solidFill>
              </a:rPr>
              <a:t>jarak</a:t>
            </a:r>
            <a:r>
              <a:rPr lang="en-US" dirty="0" smtClean="0">
                <a:solidFill>
                  <a:schemeClr val="tx1"/>
                </a:solidFill>
              </a:rPr>
              <a:t> </a:t>
            </a:r>
            <a:r>
              <a:rPr lang="en-US" dirty="0" err="1" smtClean="0">
                <a:solidFill>
                  <a:schemeClr val="tx1"/>
                </a:solidFill>
              </a:rPr>
              <a:t>antara</a:t>
            </a:r>
            <a:r>
              <a:rPr lang="en-US" dirty="0" smtClean="0">
                <a:solidFill>
                  <a:schemeClr val="tx1"/>
                </a:solidFill>
              </a:rPr>
              <a:t> </a:t>
            </a:r>
            <a:r>
              <a:rPr lang="en-US" dirty="0" err="1" smtClean="0">
                <a:solidFill>
                  <a:schemeClr val="tx1"/>
                </a:solidFill>
              </a:rPr>
              <a:t>dua</a:t>
            </a:r>
            <a:r>
              <a:rPr lang="en-US" dirty="0" smtClean="0">
                <a:solidFill>
                  <a:schemeClr val="tx1"/>
                </a:solidFill>
              </a:rPr>
              <a:t> </a:t>
            </a:r>
            <a:r>
              <a:rPr lang="en-US" dirty="0" err="1" smtClean="0">
                <a:solidFill>
                  <a:schemeClr val="tx1"/>
                </a:solidFill>
              </a:rPr>
              <a:t>titik</a:t>
            </a:r>
            <a:r>
              <a:rPr lang="en-US" dirty="0" smtClean="0">
                <a:solidFill>
                  <a:schemeClr val="tx1"/>
                </a:solidFill>
              </a:rPr>
              <a:t> </a:t>
            </a:r>
            <a:r>
              <a:rPr lang="en-US" dirty="0" err="1" smtClean="0">
                <a:solidFill>
                  <a:schemeClr val="tx1"/>
                </a:solidFill>
              </a:rPr>
              <a:t>skala</a:t>
            </a:r>
            <a:r>
              <a:rPr lang="en-US" dirty="0" smtClean="0">
                <a:solidFill>
                  <a:schemeClr val="tx1"/>
                </a:solidFill>
              </a:rPr>
              <a:t> </a:t>
            </a:r>
            <a:r>
              <a:rPr lang="en-US" dirty="0" err="1" smtClean="0">
                <a:solidFill>
                  <a:schemeClr val="tx1"/>
                </a:solidFill>
              </a:rPr>
              <a:t>sudah</a:t>
            </a:r>
            <a:r>
              <a:rPr lang="en-US" dirty="0" smtClean="0">
                <a:solidFill>
                  <a:schemeClr val="tx1"/>
                </a:solidFill>
              </a:rPr>
              <a:t> </a:t>
            </a:r>
            <a:r>
              <a:rPr lang="en-US" dirty="0" err="1" smtClean="0">
                <a:solidFill>
                  <a:schemeClr val="tx1"/>
                </a:solidFill>
              </a:rPr>
              <a:t>diketahui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mempunyai</a:t>
            </a:r>
            <a:r>
              <a:rPr lang="en-US" dirty="0" smtClean="0">
                <a:solidFill>
                  <a:schemeClr val="tx1"/>
                </a:solidFill>
              </a:rPr>
              <a:t> </a:t>
            </a:r>
            <a:r>
              <a:rPr lang="en-US" dirty="0" err="1" smtClean="0">
                <a:solidFill>
                  <a:schemeClr val="tx1"/>
                </a:solidFill>
              </a:rPr>
              <a:t>titik</a:t>
            </a:r>
            <a:r>
              <a:rPr lang="en-US" dirty="0" smtClean="0">
                <a:solidFill>
                  <a:schemeClr val="tx1"/>
                </a:solidFill>
              </a:rPr>
              <a:t> 0 </a:t>
            </a:r>
            <a:r>
              <a:rPr lang="en-US" dirty="0" err="1" smtClean="0">
                <a:solidFill>
                  <a:schemeClr val="tx1"/>
                </a:solidFill>
              </a:rPr>
              <a:t>absolut</a:t>
            </a:r>
            <a:r>
              <a:rPr lang="en-US" dirty="0" smtClean="0">
                <a:solidFill>
                  <a:schemeClr val="tx1"/>
                </a:solidFill>
              </a:rPr>
              <a:t>.</a:t>
            </a:r>
          </a:p>
          <a:p>
            <a:pPr algn="just"/>
            <a:r>
              <a:rPr lang="en-US" dirty="0" smtClean="0">
                <a:solidFill>
                  <a:schemeClr val="tx1"/>
                </a:solidFill>
              </a:rPr>
              <a:t>CIRI : </a:t>
            </a:r>
            <a:r>
              <a:rPr lang="en-US" dirty="0" err="1" smtClean="0">
                <a:solidFill>
                  <a:schemeClr val="tx1"/>
                </a:solidFill>
              </a:rPr>
              <a:t>tidak</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kategorisasi</a:t>
            </a:r>
            <a:endParaRPr lang="en-US" dirty="0" smtClean="0">
              <a:solidFill>
                <a:schemeClr val="tx1"/>
              </a:solidFill>
            </a:endParaRPr>
          </a:p>
          <a:p>
            <a:pPr marL="914400" indent="-914400" algn="just"/>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matematika</a:t>
            </a:r>
            <a:endParaRPr lang="en-US" dirty="0" smtClean="0">
              <a:solidFill>
                <a:schemeClr val="tx1"/>
              </a:solidFill>
            </a:endParaRPr>
          </a:p>
          <a:p>
            <a:pPr algn="just"/>
            <a:r>
              <a:rPr lang="en-US" dirty="0" smtClean="0">
                <a:solidFill>
                  <a:schemeClr val="tx1"/>
                </a:solidFill>
              </a:rPr>
              <a:t>CONTOH : </a:t>
            </a:r>
            <a:r>
              <a:rPr lang="en-US" dirty="0" err="1" smtClean="0">
                <a:solidFill>
                  <a:schemeClr val="tx1"/>
                </a:solidFill>
              </a:rPr>
              <a:t>gaji</a:t>
            </a:r>
            <a:r>
              <a:rPr lang="en-US" dirty="0" smtClean="0">
                <a:solidFill>
                  <a:schemeClr val="tx1"/>
                </a:solidFill>
              </a:rPr>
              <a:t>, </a:t>
            </a:r>
            <a:r>
              <a:rPr lang="en-US" dirty="0" err="1" smtClean="0">
                <a:solidFill>
                  <a:schemeClr val="tx1"/>
                </a:solidFill>
              </a:rPr>
              <a:t>skor</a:t>
            </a:r>
            <a:r>
              <a:rPr lang="en-US" dirty="0" smtClean="0">
                <a:solidFill>
                  <a:schemeClr val="tx1"/>
                </a:solidFill>
              </a:rPr>
              <a:t> </a:t>
            </a:r>
            <a:r>
              <a:rPr lang="en-US" dirty="0" err="1" smtClean="0">
                <a:solidFill>
                  <a:schemeClr val="tx1"/>
                </a:solidFill>
              </a:rPr>
              <a:t>ujian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buku</a:t>
            </a:r>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1066800"/>
            <a:ext cx="3276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JENJANG/SKALANYA</a:t>
            </a:r>
            <a:endParaRPr lang="en-US" dirty="0">
              <a:solidFill>
                <a:schemeClr val="tx1"/>
              </a:solidFill>
            </a:endParaRPr>
          </a:p>
        </p:txBody>
      </p:sp>
      <p:sp>
        <p:nvSpPr>
          <p:cNvPr id="3" name="Rectangle 2"/>
          <p:cNvSpPr/>
          <p:nvPr/>
        </p:nvSpPr>
        <p:spPr>
          <a:xfrm>
            <a:off x="4419600" y="16002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NOMINAL</a:t>
            </a:r>
            <a:endParaRPr lang="en-US" dirty="0">
              <a:solidFill>
                <a:schemeClr val="tx1"/>
              </a:solidFill>
            </a:endParaRPr>
          </a:p>
        </p:txBody>
      </p:sp>
      <p:sp>
        <p:nvSpPr>
          <p:cNvPr id="4" name="Rectangle 3"/>
          <p:cNvSpPr/>
          <p:nvPr/>
        </p:nvSpPr>
        <p:spPr>
          <a:xfrm>
            <a:off x="5257800" y="16002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ORDINAL</a:t>
            </a:r>
            <a:endParaRPr lang="en-US" dirty="0">
              <a:solidFill>
                <a:schemeClr val="tx1"/>
              </a:solidFill>
            </a:endParaRPr>
          </a:p>
        </p:txBody>
      </p:sp>
      <p:sp>
        <p:nvSpPr>
          <p:cNvPr id="5" name="Rectangle 4"/>
          <p:cNvSpPr/>
          <p:nvPr/>
        </p:nvSpPr>
        <p:spPr>
          <a:xfrm>
            <a:off x="6096000" y="1600200"/>
            <a:ext cx="762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INTERVAL</a:t>
            </a:r>
            <a:endParaRPr lang="en-US" dirty="0">
              <a:solidFill>
                <a:schemeClr val="tx1"/>
              </a:solidFill>
            </a:endParaRPr>
          </a:p>
        </p:txBody>
      </p:sp>
      <p:sp>
        <p:nvSpPr>
          <p:cNvPr id="6" name="Rectangle 5"/>
          <p:cNvSpPr/>
          <p:nvPr/>
        </p:nvSpPr>
        <p:spPr>
          <a:xfrm>
            <a:off x="6858000" y="16002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RATIO</a:t>
            </a:r>
            <a:endParaRPr lang="en-US" dirty="0">
              <a:solidFill>
                <a:schemeClr val="tx1"/>
              </a:solidFill>
            </a:endParaRPr>
          </a:p>
        </p:txBody>
      </p:sp>
      <p:sp>
        <p:nvSpPr>
          <p:cNvPr id="7" name="Rectangle 6"/>
          <p:cNvSpPr/>
          <p:nvPr/>
        </p:nvSpPr>
        <p:spPr>
          <a:xfrm>
            <a:off x="4419600" y="21336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11" name="Rectangle 10"/>
          <p:cNvSpPr/>
          <p:nvPr/>
        </p:nvSpPr>
        <p:spPr>
          <a:xfrm>
            <a:off x="5257800" y="21336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12" name="Rectangle 11"/>
          <p:cNvSpPr/>
          <p:nvPr/>
        </p:nvSpPr>
        <p:spPr>
          <a:xfrm>
            <a:off x="5257800" y="26670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15" name="Rectangle 14"/>
          <p:cNvSpPr/>
          <p:nvPr/>
        </p:nvSpPr>
        <p:spPr>
          <a:xfrm>
            <a:off x="6096000" y="2133600"/>
            <a:ext cx="762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16" name="Rectangle 15"/>
          <p:cNvSpPr/>
          <p:nvPr/>
        </p:nvSpPr>
        <p:spPr>
          <a:xfrm>
            <a:off x="6096000" y="2667000"/>
            <a:ext cx="762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17" name="Rectangle 16"/>
          <p:cNvSpPr/>
          <p:nvPr/>
        </p:nvSpPr>
        <p:spPr>
          <a:xfrm>
            <a:off x="6096000" y="3200400"/>
            <a:ext cx="762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19" name="Rectangle 18"/>
          <p:cNvSpPr/>
          <p:nvPr/>
        </p:nvSpPr>
        <p:spPr>
          <a:xfrm>
            <a:off x="6858000" y="21336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20" name="Rectangle 19"/>
          <p:cNvSpPr/>
          <p:nvPr/>
        </p:nvSpPr>
        <p:spPr>
          <a:xfrm>
            <a:off x="6858000" y="2667000"/>
            <a:ext cx="838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21" name="Rectangle 20"/>
          <p:cNvSpPr/>
          <p:nvPr/>
        </p:nvSpPr>
        <p:spPr>
          <a:xfrm>
            <a:off x="6858000" y="32004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22" name="Rectangle 21"/>
          <p:cNvSpPr/>
          <p:nvPr/>
        </p:nvSpPr>
        <p:spPr>
          <a:xfrm>
            <a:off x="6858000" y="3810000"/>
            <a:ext cx="8382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a:t>
            </a:r>
            <a:endParaRPr lang="en-US" dirty="0">
              <a:solidFill>
                <a:schemeClr val="tx1"/>
              </a:solidFill>
            </a:endParaRPr>
          </a:p>
        </p:txBody>
      </p:sp>
      <p:sp>
        <p:nvSpPr>
          <p:cNvPr id="23" name="Rectangle 22"/>
          <p:cNvSpPr/>
          <p:nvPr/>
        </p:nvSpPr>
        <p:spPr>
          <a:xfrm>
            <a:off x="838200" y="2133600"/>
            <a:ext cx="3581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BILANGN MENUNJUKAN PERBEDAAN</a:t>
            </a:r>
            <a:endParaRPr lang="en-US" dirty="0">
              <a:solidFill>
                <a:schemeClr val="tx1"/>
              </a:solidFill>
            </a:endParaRPr>
          </a:p>
        </p:txBody>
      </p:sp>
      <p:sp>
        <p:nvSpPr>
          <p:cNvPr id="24" name="Rectangle 23"/>
          <p:cNvSpPr/>
          <p:nvPr/>
        </p:nvSpPr>
        <p:spPr>
          <a:xfrm>
            <a:off x="838200" y="2667000"/>
            <a:ext cx="3581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PENGUKURAN</a:t>
            </a:r>
            <a:r>
              <a:rPr lang="en-US" dirty="0" smtClean="0"/>
              <a:t> </a:t>
            </a:r>
            <a:r>
              <a:rPr lang="en-US" dirty="0" smtClean="0">
                <a:solidFill>
                  <a:schemeClr val="tx1"/>
                </a:solidFill>
              </a:rPr>
              <a:t>DPT  DIGUNAKAN MEMBUAT PERINGKAT</a:t>
            </a:r>
            <a:endParaRPr lang="en-US" dirty="0">
              <a:solidFill>
                <a:schemeClr val="tx1"/>
              </a:solidFill>
            </a:endParaRPr>
          </a:p>
        </p:txBody>
      </p:sp>
      <p:sp>
        <p:nvSpPr>
          <p:cNvPr id="25" name="Rectangle 24"/>
          <p:cNvSpPr/>
          <p:nvPr/>
        </p:nvSpPr>
        <p:spPr>
          <a:xfrm>
            <a:off x="838200" y="3200400"/>
            <a:ext cx="35814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PERBEDAAN BILANGAN MEMPUNYAI ARTI</a:t>
            </a:r>
            <a:endParaRPr lang="en-US" dirty="0">
              <a:solidFill>
                <a:schemeClr val="tx1"/>
              </a:solidFill>
            </a:endParaRPr>
          </a:p>
        </p:txBody>
      </p:sp>
      <p:sp>
        <p:nvSpPr>
          <p:cNvPr id="26" name="Rectangle 25"/>
          <p:cNvSpPr/>
          <p:nvPr/>
        </p:nvSpPr>
        <p:spPr>
          <a:xfrm>
            <a:off x="838200" y="3810000"/>
            <a:ext cx="3581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MEMP NOL MUTLAK &amp; RASIO ANTARA 2 BIL . MEMP. ARTI</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circle(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circle(in)">
                                      <p:cBhvr>
                                        <p:cTn id="32" dur="20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ircle(in)">
                                      <p:cBhvr>
                                        <p:cTn id="47" dur="2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circle(in)">
                                      <p:cBhvr>
                                        <p:cTn id="52" dur="2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circle(in)">
                                      <p:cBhvr>
                                        <p:cTn id="57" dur="20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circle(in)">
                                      <p:cBhvr>
                                        <p:cTn id="62" dur="20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circle(in)">
                                      <p:cBhvr>
                                        <p:cTn id="67" dur="20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circle(in)">
                                      <p:cBhvr>
                                        <p:cTn id="72" dur="2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circle(in)">
                                      <p:cBhvr>
                                        <p:cTn id="77" dur="20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circle(in)">
                                      <p:cBhvr>
                                        <p:cTn id="82" dur="20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6" presetClass="entr" presetSubtype="16"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circle(in)">
                                      <p:cBhvr>
                                        <p:cTn id="87" dur="20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circle(in)">
                                      <p:cBhvr>
                                        <p:cTn id="92" dur="2000"/>
                                        <p:tgtEl>
                                          <p:spTgt spid="26"/>
                                        </p:tgtEl>
                                      </p:cBhvr>
                                    </p:animEffect>
                                  </p:childTnLst>
                                </p:cTn>
                              </p:par>
                            </p:childTnLst>
                          </p:cTn>
                        </p:par>
                      </p:childTnLst>
                    </p:cTn>
                  </p:par>
                  <p:par>
                    <p:cTn id="93" fill="hold">
                      <p:stCondLst>
                        <p:cond delay="indefinite"/>
                      </p:stCondLst>
                      <p:childTnLst>
                        <p:par>
                          <p:cTn id="94" fill="hold">
                            <p:stCondLst>
                              <p:cond delay="0"/>
                            </p:stCondLst>
                            <p:childTnLst>
                              <p:par>
                                <p:cTn id="95" presetID="6" presetClass="entr" presetSubtype="16"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circle(in)">
                                      <p:cBhvr>
                                        <p:cTn id="9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11" grpId="0" animBg="1"/>
      <p:bldP spid="12" grpId="0" animBg="1"/>
      <p:bldP spid="15" grpId="0" animBg="1"/>
      <p:bldP spid="16" grpId="0" animBg="1"/>
      <p:bldP spid="17"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914400" y="2362200"/>
            <a:ext cx="2819400" cy="914400"/>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WAWANCARA</a:t>
            </a:r>
            <a:endParaRPr lang="en-US" sz="2800" dirty="0">
              <a:solidFill>
                <a:schemeClr val="tx1"/>
              </a:solidFill>
            </a:endParaRPr>
          </a:p>
        </p:txBody>
      </p:sp>
      <p:sp>
        <p:nvSpPr>
          <p:cNvPr id="3" name="Down Arrow Callout 2"/>
          <p:cNvSpPr/>
          <p:nvPr/>
        </p:nvSpPr>
        <p:spPr>
          <a:xfrm>
            <a:off x="533400" y="762000"/>
            <a:ext cx="3505200" cy="152400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CARA MEMPEROLEH DATA</a:t>
            </a:r>
            <a:endParaRPr lang="en-US" sz="2400" dirty="0">
              <a:solidFill>
                <a:schemeClr val="tx1"/>
              </a:solidFill>
            </a:endParaRPr>
          </a:p>
        </p:txBody>
      </p:sp>
      <p:sp>
        <p:nvSpPr>
          <p:cNvPr id="4" name="Flowchart: Punched Tape 3"/>
          <p:cNvSpPr/>
          <p:nvPr/>
        </p:nvSpPr>
        <p:spPr>
          <a:xfrm>
            <a:off x="914400" y="3200400"/>
            <a:ext cx="2819400" cy="914400"/>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PENGAMATAN</a:t>
            </a:r>
            <a:endParaRPr lang="en-US" sz="2400" dirty="0">
              <a:solidFill>
                <a:schemeClr val="tx1"/>
              </a:solidFill>
            </a:endParaRPr>
          </a:p>
        </p:txBody>
      </p:sp>
      <p:sp>
        <p:nvSpPr>
          <p:cNvPr id="5" name="Flowchart: Punched Tape 4"/>
          <p:cNvSpPr/>
          <p:nvPr/>
        </p:nvSpPr>
        <p:spPr>
          <a:xfrm>
            <a:off x="914400" y="4036140"/>
            <a:ext cx="2819400" cy="914400"/>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ANGKET</a:t>
            </a:r>
            <a:endParaRPr lang="en-US" sz="2400" dirty="0">
              <a:solidFill>
                <a:schemeClr val="tx1"/>
              </a:solidFill>
            </a:endParaRPr>
          </a:p>
        </p:txBody>
      </p:sp>
      <p:sp>
        <p:nvSpPr>
          <p:cNvPr id="6" name="Flowchart: Punched Tape 5"/>
          <p:cNvSpPr/>
          <p:nvPr/>
        </p:nvSpPr>
        <p:spPr>
          <a:xfrm>
            <a:off x="914400" y="4876800"/>
            <a:ext cx="2819400" cy="914400"/>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DOKUMENTASi</a:t>
            </a:r>
            <a:endParaRPr lang="en-US" sz="2400" dirty="0">
              <a:solidFill>
                <a:schemeClr val="tx1"/>
              </a:solidFill>
            </a:endParaRPr>
          </a:p>
        </p:txBody>
      </p:sp>
      <p:sp>
        <p:nvSpPr>
          <p:cNvPr id="7" name="Rectangle 6"/>
          <p:cNvSpPr/>
          <p:nvPr/>
        </p:nvSpPr>
        <p:spPr>
          <a:xfrm>
            <a:off x="4343400" y="838200"/>
            <a:ext cx="3962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PENYAJIAN DATA</a:t>
            </a:r>
            <a:endParaRPr lang="en-US" sz="3200" dirty="0">
              <a:solidFill>
                <a:schemeClr val="tx1"/>
              </a:solidFill>
            </a:endParaRPr>
          </a:p>
        </p:txBody>
      </p:sp>
      <p:sp>
        <p:nvSpPr>
          <p:cNvPr id="8" name="Down Arrow Callout 7"/>
          <p:cNvSpPr/>
          <p:nvPr/>
        </p:nvSpPr>
        <p:spPr>
          <a:xfrm>
            <a:off x="4343400" y="1752600"/>
            <a:ext cx="2057400" cy="152400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TABEL ATAU DAFTAR</a:t>
            </a:r>
            <a:endParaRPr lang="en-US" sz="2400" dirty="0">
              <a:solidFill>
                <a:schemeClr val="tx1"/>
              </a:solidFill>
            </a:endParaRPr>
          </a:p>
        </p:txBody>
      </p:sp>
      <p:sp>
        <p:nvSpPr>
          <p:cNvPr id="9" name="Down Arrow Callout 8"/>
          <p:cNvSpPr/>
          <p:nvPr/>
        </p:nvSpPr>
        <p:spPr>
          <a:xfrm>
            <a:off x="6400800" y="1752600"/>
            <a:ext cx="1905000" cy="1524000"/>
          </a:xfrm>
          <a:prstGeom prst="down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GRAFIK ATAU DIAGRAM</a:t>
            </a:r>
            <a:r>
              <a:rPr lang="en-US" sz="2400" dirty="0" smtClean="0">
                <a:solidFill>
                  <a:schemeClr val="tx1"/>
                </a:solidFill>
              </a:rPr>
              <a:t> </a:t>
            </a:r>
            <a:endParaRPr lang="en-US" sz="2400" dirty="0">
              <a:solidFill>
                <a:schemeClr val="tx1"/>
              </a:solidFill>
            </a:endParaRPr>
          </a:p>
        </p:txBody>
      </p:sp>
      <p:sp>
        <p:nvSpPr>
          <p:cNvPr id="11" name="Rectangle 10"/>
          <p:cNvSpPr/>
          <p:nvPr/>
        </p:nvSpPr>
        <p:spPr>
          <a:xfrm>
            <a:off x="4114800" y="3124200"/>
            <a:ext cx="1828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 BIASA </a:t>
            </a:r>
            <a:endParaRPr lang="en-US" sz="2400" dirty="0">
              <a:solidFill>
                <a:schemeClr val="tx1"/>
              </a:solidFill>
            </a:endParaRPr>
          </a:p>
        </p:txBody>
      </p:sp>
      <p:sp>
        <p:nvSpPr>
          <p:cNvPr id="12" name="Rectangle 11"/>
          <p:cNvSpPr/>
          <p:nvPr/>
        </p:nvSpPr>
        <p:spPr>
          <a:xfrm>
            <a:off x="6172200" y="3276600"/>
            <a:ext cx="21336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BATANG</a:t>
            </a:r>
            <a:endParaRPr lang="en-US" sz="2400" dirty="0">
              <a:solidFill>
                <a:schemeClr val="tx1"/>
              </a:solidFill>
            </a:endParaRPr>
          </a:p>
        </p:txBody>
      </p:sp>
      <p:sp>
        <p:nvSpPr>
          <p:cNvPr id="13" name="Rectangle 12"/>
          <p:cNvSpPr/>
          <p:nvPr/>
        </p:nvSpPr>
        <p:spPr>
          <a:xfrm>
            <a:off x="6172200" y="3657600"/>
            <a:ext cx="21336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GARIS</a:t>
            </a:r>
            <a:endParaRPr lang="en-US" sz="2400" dirty="0">
              <a:solidFill>
                <a:schemeClr val="tx1"/>
              </a:solidFill>
            </a:endParaRPr>
          </a:p>
        </p:txBody>
      </p:sp>
      <p:sp>
        <p:nvSpPr>
          <p:cNvPr id="14" name="Rectangle 13"/>
          <p:cNvSpPr/>
          <p:nvPr/>
        </p:nvSpPr>
        <p:spPr>
          <a:xfrm>
            <a:off x="6172200" y="4038600"/>
            <a:ext cx="21336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LAMBANG</a:t>
            </a:r>
            <a:endParaRPr lang="en-US" sz="2400" dirty="0">
              <a:solidFill>
                <a:schemeClr val="tx1"/>
              </a:solidFill>
            </a:endParaRPr>
          </a:p>
        </p:txBody>
      </p:sp>
      <p:sp>
        <p:nvSpPr>
          <p:cNvPr id="15" name="Rectangle 14"/>
          <p:cNvSpPr/>
          <p:nvPr/>
        </p:nvSpPr>
        <p:spPr>
          <a:xfrm>
            <a:off x="6172200" y="4419600"/>
            <a:ext cx="21336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LINGKARAN &amp; PASTEL </a:t>
            </a:r>
            <a:endParaRPr lang="en-US" sz="2400" dirty="0">
              <a:solidFill>
                <a:schemeClr val="tx1"/>
              </a:solidFill>
            </a:endParaRPr>
          </a:p>
        </p:txBody>
      </p:sp>
      <p:sp>
        <p:nvSpPr>
          <p:cNvPr id="16" name="Rectangle 15"/>
          <p:cNvSpPr/>
          <p:nvPr/>
        </p:nvSpPr>
        <p:spPr>
          <a:xfrm>
            <a:off x="6172200" y="5029200"/>
            <a:ext cx="2133600" cy="45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PETA </a:t>
            </a:r>
            <a:endParaRPr lang="en-US" sz="2400" dirty="0">
              <a:solidFill>
                <a:schemeClr val="tx1"/>
              </a:solidFill>
            </a:endParaRPr>
          </a:p>
        </p:txBody>
      </p:sp>
      <p:sp>
        <p:nvSpPr>
          <p:cNvPr id="17" name="Rectangle 16"/>
          <p:cNvSpPr/>
          <p:nvPr/>
        </p:nvSpPr>
        <p:spPr>
          <a:xfrm>
            <a:off x="6172200" y="5486400"/>
            <a:ext cx="2133600" cy="45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PENCAR</a:t>
            </a:r>
            <a:endParaRPr lang="en-US" sz="2400" dirty="0">
              <a:solidFill>
                <a:schemeClr val="tx1"/>
              </a:solidFill>
            </a:endParaRPr>
          </a:p>
        </p:txBody>
      </p:sp>
      <p:sp>
        <p:nvSpPr>
          <p:cNvPr id="18" name="Rectangle 17"/>
          <p:cNvSpPr/>
          <p:nvPr/>
        </p:nvSpPr>
        <p:spPr>
          <a:xfrm>
            <a:off x="4114800" y="3886200"/>
            <a:ext cx="1828800" cy="1143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chemeClr val="tx1"/>
                </a:solidFill>
              </a:rPr>
              <a:t>T. DISTRIBUSI FREKUENSI</a:t>
            </a:r>
          </a:p>
          <a:p>
            <a:pPr algn="ct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iterate type="lt">
                                    <p:tmPct val="5000"/>
                                  </p:iterate>
                                  <p:childTnLst>
                                    <p:set>
                                      <p:cBhvr>
                                        <p:cTn id="31" dur="1" fill="hold">
                                          <p:stCondLst>
                                            <p:cond delay="0"/>
                                          </p:stCondLst>
                                        </p:cTn>
                                        <p:tgtEl>
                                          <p:spTgt spid="7"/>
                                        </p:tgtEl>
                                        <p:attrNameLst>
                                          <p:attrName>style.visibility</p:attrName>
                                        </p:attrNameLst>
                                      </p:cBhvr>
                                      <p:to>
                                        <p:strVal val="visible"/>
                                      </p:to>
                                    </p:set>
                                    <p:anim calcmode="lin" valueType="num">
                                      <p:cBhvr>
                                        <p:cTn id="32" dur="1000" fill="hold"/>
                                        <p:tgtEl>
                                          <p:spTgt spid="7"/>
                                        </p:tgtEl>
                                        <p:attrNameLst>
                                          <p:attrName>ppt_w</p:attrName>
                                        </p:attrNameLst>
                                      </p:cBhvr>
                                      <p:tavLst>
                                        <p:tav tm="0">
                                          <p:val>
                                            <p:fltVal val="0"/>
                                          </p:val>
                                        </p:tav>
                                        <p:tav tm="100000">
                                          <p:val>
                                            <p:strVal val="#ppt_w"/>
                                          </p:val>
                                        </p:tav>
                                      </p:tavLst>
                                    </p:anim>
                                    <p:anim calcmode="lin" valueType="num">
                                      <p:cBhvr>
                                        <p:cTn id="33" dur="1000" fill="hold"/>
                                        <p:tgtEl>
                                          <p:spTgt spid="7"/>
                                        </p:tgtEl>
                                        <p:attrNameLst>
                                          <p:attrName>ppt_h</p:attrName>
                                        </p:attrNameLst>
                                      </p:cBhvr>
                                      <p:tavLst>
                                        <p:tav tm="0">
                                          <p:val>
                                            <p:fltVal val="0"/>
                                          </p:val>
                                        </p:tav>
                                        <p:tav tm="100000">
                                          <p:val>
                                            <p:strVal val="#ppt_h"/>
                                          </p:val>
                                        </p:tav>
                                      </p:tavLst>
                                    </p:anim>
                                    <p:anim calcmode="lin" valueType="num">
                                      <p:cBhvr>
                                        <p:cTn id="34" dur="1000" fill="hold"/>
                                        <p:tgtEl>
                                          <p:spTgt spid="7"/>
                                        </p:tgtEl>
                                        <p:attrNameLst>
                                          <p:attrName>style.rotation</p:attrName>
                                        </p:attrNameLst>
                                      </p:cBhvr>
                                      <p:tavLst>
                                        <p:tav tm="0">
                                          <p:val>
                                            <p:fltVal val="90"/>
                                          </p:val>
                                        </p:tav>
                                        <p:tav tm="100000">
                                          <p:val>
                                            <p:fltVal val="0"/>
                                          </p:val>
                                        </p:tav>
                                      </p:tavLst>
                                    </p:anim>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iterate type="lt">
                                    <p:tmPct val="5000"/>
                                  </p:iterate>
                                  <p:childTnLst>
                                    <p:set>
                                      <p:cBhvr>
                                        <p:cTn id="39" dur="1" fill="hold">
                                          <p:stCondLst>
                                            <p:cond delay="0"/>
                                          </p:stCondLst>
                                        </p:cTn>
                                        <p:tgtEl>
                                          <p:spTgt spid="8"/>
                                        </p:tgtEl>
                                        <p:attrNameLst>
                                          <p:attrName>style.visibility</p:attrName>
                                        </p:attrNameLst>
                                      </p:cBhvr>
                                      <p:to>
                                        <p:strVal val="visible"/>
                                      </p:to>
                                    </p:set>
                                    <p:anim calcmode="lin" valueType="num">
                                      <p:cBhvr>
                                        <p:cTn id="40" dur="1000" fill="hold"/>
                                        <p:tgtEl>
                                          <p:spTgt spid="8"/>
                                        </p:tgtEl>
                                        <p:attrNameLst>
                                          <p:attrName>ppt_w</p:attrName>
                                        </p:attrNameLst>
                                      </p:cBhvr>
                                      <p:tavLst>
                                        <p:tav tm="0">
                                          <p:val>
                                            <p:fltVal val="0"/>
                                          </p:val>
                                        </p:tav>
                                        <p:tav tm="100000">
                                          <p:val>
                                            <p:strVal val="#ppt_w"/>
                                          </p:val>
                                        </p:tav>
                                      </p:tavLst>
                                    </p:anim>
                                    <p:anim calcmode="lin" valueType="num">
                                      <p:cBhvr>
                                        <p:cTn id="41" dur="1000" fill="hold"/>
                                        <p:tgtEl>
                                          <p:spTgt spid="8"/>
                                        </p:tgtEl>
                                        <p:attrNameLst>
                                          <p:attrName>ppt_h</p:attrName>
                                        </p:attrNameLst>
                                      </p:cBhvr>
                                      <p:tavLst>
                                        <p:tav tm="0">
                                          <p:val>
                                            <p:fltVal val="0"/>
                                          </p:val>
                                        </p:tav>
                                        <p:tav tm="100000">
                                          <p:val>
                                            <p:strVal val="#ppt_h"/>
                                          </p:val>
                                        </p:tav>
                                      </p:tavLst>
                                    </p:anim>
                                    <p:anim calcmode="lin" valueType="num">
                                      <p:cBhvr>
                                        <p:cTn id="42" dur="1000" fill="hold"/>
                                        <p:tgtEl>
                                          <p:spTgt spid="8"/>
                                        </p:tgtEl>
                                        <p:attrNameLst>
                                          <p:attrName>style.rotation</p:attrName>
                                        </p:attrNameLst>
                                      </p:cBhvr>
                                      <p:tavLst>
                                        <p:tav tm="0">
                                          <p:val>
                                            <p:fltVal val="90"/>
                                          </p:val>
                                        </p:tav>
                                        <p:tav tm="100000">
                                          <p:val>
                                            <p:fltVal val="0"/>
                                          </p:val>
                                        </p:tav>
                                      </p:tavLst>
                                    </p:anim>
                                    <p:animEffect transition="in" filter="fade">
                                      <p:cBhvr>
                                        <p:cTn id="43" dur="1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iterate type="lt">
                                    <p:tmPct val="5000"/>
                                  </p:iterate>
                                  <p:childTnLst>
                                    <p:set>
                                      <p:cBhvr>
                                        <p:cTn id="47" dur="1" fill="hold">
                                          <p:stCondLst>
                                            <p:cond delay="0"/>
                                          </p:stCondLst>
                                        </p:cTn>
                                        <p:tgtEl>
                                          <p:spTgt spid="9"/>
                                        </p:tgtEl>
                                        <p:attrNameLst>
                                          <p:attrName>style.visibility</p:attrName>
                                        </p:attrNameLst>
                                      </p:cBhvr>
                                      <p:to>
                                        <p:strVal val="visible"/>
                                      </p:to>
                                    </p:set>
                                    <p:anim calcmode="lin" valueType="num">
                                      <p:cBhvr>
                                        <p:cTn id="48" dur="1000" fill="hold"/>
                                        <p:tgtEl>
                                          <p:spTgt spid="9"/>
                                        </p:tgtEl>
                                        <p:attrNameLst>
                                          <p:attrName>ppt_w</p:attrName>
                                        </p:attrNameLst>
                                      </p:cBhvr>
                                      <p:tavLst>
                                        <p:tav tm="0">
                                          <p:val>
                                            <p:fltVal val="0"/>
                                          </p:val>
                                        </p:tav>
                                        <p:tav tm="100000">
                                          <p:val>
                                            <p:strVal val="#ppt_w"/>
                                          </p:val>
                                        </p:tav>
                                      </p:tavLst>
                                    </p:anim>
                                    <p:anim calcmode="lin" valueType="num">
                                      <p:cBhvr>
                                        <p:cTn id="49" dur="1000" fill="hold"/>
                                        <p:tgtEl>
                                          <p:spTgt spid="9"/>
                                        </p:tgtEl>
                                        <p:attrNameLst>
                                          <p:attrName>ppt_h</p:attrName>
                                        </p:attrNameLst>
                                      </p:cBhvr>
                                      <p:tavLst>
                                        <p:tav tm="0">
                                          <p:val>
                                            <p:fltVal val="0"/>
                                          </p:val>
                                        </p:tav>
                                        <p:tav tm="100000">
                                          <p:val>
                                            <p:strVal val="#ppt_h"/>
                                          </p:val>
                                        </p:tav>
                                      </p:tavLst>
                                    </p:anim>
                                    <p:anim calcmode="lin" valueType="num">
                                      <p:cBhvr>
                                        <p:cTn id="50" dur="1000" fill="hold"/>
                                        <p:tgtEl>
                                          <p:spTgt spid="9"/>
                                        </p:tgtEl>
                                        <p:attrNameLst>
                                          <p:attrName>style.rotation</p:attrName>
                                        </p:attrNameLst>
                                      </p:cBhvr>
                                      <p:tavLst>
                                        <p:tav tm="0">
                                          <p:val>
                                            <p:fltVal val="90"/>
                                          </p:val>
                                        </p:tav>
                                        <p:tav tm="100000">
                                          <p:val>
                                            <p:fltVal val="0"/>
                                          </p:val>
                                        </p:tav>
                                      </p:tavLst>
                                    </p:anim>
                                    <p:animEffect transition="in" filter="fade">
                                      <p:cBhvr>
                                        <p:cTn id="51" dur="10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iterate type="lt">
                                    <p:tmPct val="5000"/>
                                  </p:iterate>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iterate type="lt">
                                    <p:tmPct val="5000"/>
                                  </p:iterate>
                                  <p:childTnLst>
                                    <p:set>
                                      <p:cBhvr>
                                        <p:cTn id="63" dur="1" fill="hold">
                                          <p:stCondLst>
                                            <p:cond delay="0"/>
                                          </p:stCondLst>
                                        </p:cTn>
                                        <p:tgtEl>
                                          <p:spTgt spid="18"/>
                                        </p:tgtEl>
                                        <p:attrNameLst>
                                          <p:attrName>style.visibility</p:attrName>
                                        </p:attrNameLst>
                                      </p:cBhvr>
                                      <p:to>
                                        <p:strVal val="visible"/>
                                      </p:to>
                                    </p:set>
                                    <p:anim calcmode="lin" valueType="num">
                                      <p:cBhvr>
                                        <p:cTn id="64" dur="1000" fill="hold"/>
                                        <p:tgtEl>
                                          <p:spTgt spid="18"/>
                                        </p:tgtEl>
                                        <p:attrNameLst>
                                          <p:attrName>ppt_w</p:attrName>
                                        </p:attrNameLst>
                                      </p:cBhvr>
                                      <p:tavLst>
                                        <p:tav tm="0">
                                          <p:val>
                                            <p:fltVal val="0"/>
                                          </p:val>
                                        </p:tav>
                                        <p:tav tm="100000">
                                          <p:val>
                                            <p:strVal val="#ppt_w"/>
                                          </p:val>
                                        </p:tav>
                                      </p:tavLst>
                                    </p:anim>
                                    <p:anim calcmode="lin" valueType="num">
                                      <p:cBhvr>
                                        <p:cTn id="65" dur="1000" fill="hold"/>
                                        <p:tgtEl>
                                          <p:spTgt spid="18"/>
                                        </p:tgtEl>
                                        <p:attrNameLst>
                                          <p:attrName>ppt_h</p:attrName>
                                        </p:attrNameLst>
                                      </p:cBhvr>
                                      <p:tavLst>
                                        <p:tav tm="0">
                                          <p:val>
                                            <p:fltVal val="0"/>
                                          </p:val>
                                        </p:tav>
                                        <p:tav tm="100000">
                                          <p:val>
                                            <p:strVal val="#ppt_h"/>
                                          </p:val>
                                        </p:tav>
                                      </p:tavLst>
                                    </p:anim>
                                    <p:anim calcmode="lin" valueType="num">
                                      <p:cBhvr>
                                        <p:cTn id="66" dur="1000" fill="hold"/>
                                        <p:tgtEl>
                                          <p:spTgt spid="18"/>
                                        </p:tgtEl>
                                        <p:attrNameLst>
                                          <p:attrName>style.rotation</p:attrName>
                                        </p:attrNameLst>
                                      </p:cBhvr>
                                      <p:tavLst>
                                        <p:tav tm="0">
                                          <p:val>
                                            <p:fltVal val="90"/>
                                          </p:val>
                                        </p:tav>
                                        <p:tav tm="100000">
                                          <p:val>
                                            <p:fltVal val="0"/>
                                          </p:val>
                                        </p:tav>
                                      </p:tavLst>
                                    </p:anim>
                                    <p:animEffect transition="in" filter="fade">
                                      <p:cBhvr>
                                        <p:cTn id="67" dur="10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circle(in)">
                                      <p:cBhvr>
                                        <p:cTn id="72" dur="2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circle(in)">
                                      <p:cBhvr>
                                        <p:cTn id="77" dur="20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circle(in)">
                                      <p:cBhvr>
                                        <p:cTn id="82" dur="20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6" presetClass="entr" presetSubtype="16"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circle(in)">
                                      <p:cBhvr>
                                        <p:cTn id="87" dur="20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circle(in)">
                                      <p:cBhvr>
                                        <p:cTn id="92" dur="20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6" presetClass="entr" presetSubtype="16"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circle(in)">
                                      <p:cBhvr>
                                        <p:cTn id="9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841375"/>
          </a:xfrm>
        </p:spPr>
        <p:txBody>
          <a:bodyPr/>
          <a:lstStyle/>
          <a:p>
            <a:r>
              <a:rPr lang="en-US" dirty="0" smtClean="0"/>
              <a:t>III. </a:t>
            </a:r>
            <a:r>
              <a:rPr lang="en-US" dirty="0" err="1" smtClean="0"/>
              <a:t>Penyajian</a:t>
            </a:r>
            <a:r>
              <a:rPr lang="en-US" dirty="0" smtClean="0"/>
              <a:t> Data </a:t>
            </a:r>
            <a:r>
              <a:rPr lang="en-US" dirty="0" err="1" smtClean="0"/>
              <a:t>Statistik</a:t>
            </a:r>
            <a:endParaRPr lang="en-US" dirty="0"/>
          </a:p>
        </p:txBody>
      </p:sp>
      <p:sp>
        <p:nvSpPr>
          <p:cNvPr id="3" name="Subtitle 2"/>
          <p:cNvSpPr>
            <a:spLocks noGrp="1"/>
          </p:cNvSpPr>
          <p:nvPr>
            <p:ph type="subTitle" idx="1"/>
          </p:nvPr>
        </p:nvSpPr>
        <p:spPr>
          <a:xfrm>
            <a:off x="838200" y="1295400"/>
            <a:ext cx="7543800" cy="5029200"/>
          </a:xfrm>
        </p:spPr>
        <p:txBody>
          <a:bodyPr>
            <a:normAutofit fontScale="92500" lnSpcReduction="20000"/>
          </a:bodyPr>
          <a:lstStyle/>
          <a:p>
            <a:pPr algn="just"/>
            <a:r>
              <a:rPr lang="en-US" sz="3400" dirty="0" err="1" smtClean="0">
                <a:solidFill>
                  <a:schemeClr val="tx1"/>
                </a:solidFill>
              </a:rPr>
              <a:t>Tujuan</a:t>
            </a:r>
            <a:r>
              <a:rPr lang="en-US" sz="3400" dirty="0" smtClean="0">
                <a:solidFill>
                  <a:schemeClr val="tx1"/>
                </a:solidFill>
              </a:rPr>
              <a:t> </a:t>
            </a:r>
            <a:r>
              <a:rPr lang="en-US" sz="3400" dirty="0" err="1" smtClean="0">
                <a:solidFill>
                  <a:schemeClr val="tx1"/>
                </a:solidFill>
              </a:rPr>
              <a:t>penyajian</a:t>
            </a:r>
            <a:r>
              <a:rPr lang="en-US" sz="3400" dirty="0" smtClean="0">
                <a:solidFill>
                  <a:schemeClr val="tx1"/>
                </a:solidFill>
              </a:rPr>
              <a:t> data </a:t>
            </a:r>
            <a:r>
              <a:rPr lang="en-US" sz="3400" dirty="0" err="1" smtClean="0">
                <a:solidFill>
                  <a:schemeClr val="tx1"/>
                </a:solidFill>
              </a:rPr>
              <a:t>adalah</a:t>
            </a:r>
            <a:r>
              <a:rPr lang="en-US" sz="3400" dirty="0" smtClean="0">
                <a:solidFill>
                  <a:schemeClr val="tx1"/>
                </a:solidFill>
              </a:rPr>
              <a:t>:</a:t>
            </a:r>
          </a:p>
          <a:p>
            <a:pPr marL="514350" indent="-514350" algn="just">
              <a:buAutoNum type="arabicParenR"/>
            </a:pPr>
            <a:r>
              <a:rPr lang="en-US" sz="3400" dirty="0" err="1" smtClean="0">
                <a:solidFill>
                  <a:schemeClr val="tx1"/>
                </a:solidFill>
              </a:rPr>
              <a:t>Memberi</a:t>
            </a:r>
            <a:r>
              <a:rPr lang="en-US" sz="3400" dirty="0" smtClean="0">
                <a:solidFill>
                  <a:schemeClr val="tx1"/>
                </a:solidFill>
              </a:rPr>
              <a:t> </a:t>
            </a:r>
            <a:r>
              <a:rPr lang="en-US" sz="3400" dirty="0" err="1" smtClean="0">
                <a:solidFill>
                  <a:schemeClr val="tx1"/>
                </a:solidFill>
              </a:rPr>
              <a:t>gambaran</a:t>
            </a:r>
            <a:r>
              <a:rPr lang="en-US" sz="3400" dirty="0" smtClean="0">
                <a:solidFill>
                  <a:schemeClr val="tx1"/>
                </a:solidFill>
              </a:rPr>
              <a:t> yang </a:t>
            </a:r>
            <a:r>
              <a:rPr lang="en-US" sz="3400" dirty="0" err="1" smtClean="0">
                <a:solidFill>
                  <a:schemeClr val="tx1"/>
                </a:solidFill>
              </a:rPr>
              <a:t>sistematis</a:t>
            </a:r>
            <a:r>
              <a:rPr lang="en-US" sz="3400" dirty="0" smtClean="0">
                <a:solidFill>
                  <a:schemeClr val="tx1"/>
                </a:solidFill>
              </a:rPr>
              <a:t> </a:t>
            </a:r>
            <a:r>
              <a:rPr lang="en-US" sz="3400" dirty="0" err="1" smtClean="0">
                <a:solidFill>
                  <a:schemeClr val="tx1"/>
                </a:solidFill>
              </a:rPr>
              <a:t>tentang</a:t>
            </a:r>
            <a:r>
              <a:rPr lang="en-US" sz="3400" dirty="0" smtClean="0">
                <a:solidFill>
                  <a:schemeClr val="tx1"/>
                </a:solidFill>
              </a:rPr>
              <a:t> </a:t>
            </a:r>
            <a:r>
              <a:rPr lang="en-US" sz="3400" dirty="0" err="1" smtClean="0">
                <a:solidFill>
                  <a:schemeClr val="tx1"/>
                </a:solidFill>
              </a:rPr>
              <a:t>peristiwa-peristiwa</a:t>
            </a:r>
            <a:r>
              <a:rPr lang="en-US" sz="3400" dirty="0" smtClean="0">
                <a:solidFill>
                  <a:schemeClr val="tx1"/>
                </a:solidFill>
              </a:rPr>
              <a:t> yang </a:t>
            </a:r>
            <a:r>
              <a:rPr lang="en-US" sz="3400" dirty="0" err="1" smtClean="0">
                <a:solidFill>
                  <a:schemeClr val="tx1"/>
                </a:solidFill>
              </a:rPr>
              <a:t>merupakan</a:t>
            </a:r>
            <a:r>
              <a:rPr lang="en-US" sz="3400" dirty="0" smtClean="0">
                <a:solidFill>
                  <a:schemeClr val="tx1"/>
                </a:solidFill>
              </a:rPr>
              <a:t> </a:t>
            </a:r>
            <a:r>
              <a:rPr lang="en-US" sz="3400" dirty="0" err="1" smtClean="0">
                <a:solidFill>
                  <a:schemeClr val="tx1"/>
                </a:solidFill>
              </a:rPr>
              <a:t>hasilpenelitian</a:t>
            </a:r>
            <a:r>
              <a:rPr lang="en-US" sz="3400" dirty="0" smtClean="0">
                <a:solidFill>
                  <a:schemeClr val="tx1"/>
                </a:solidFill>
              </a:rPr>
              <a:t> </a:t>
            </a:r>
            <a:r>
              <a:rPr lang="en-US" sz="3400" dirty="0" err="1" smtClean="0">
                <a:solidFill>
                  <a:schemeClr val="tx1"/>
                </a:solidFill>
              </a:rPr>
              <a:t>atau</a:t>
            </a:r>
            <a:r>
              <a:rPr lang="en-US" sz="3400" dirty="0" smtClean="0">
                <a:solidFill>
                  <a:schemeClr val="tx1"/>
                </a:solidFill>
              </a:rPr>
              <a:t> </a:t>
            </a:r>
            <a:r>
              <a:rPr lang="en-US" sz="3400" dirty="0" err="1" smtClean="0">
                <a:solidFill>
                  <a:schemeClr val="tx1"/>
                </a:solidFill>
              </a:rPr>
              <a:t>observasi</a:t>
            </a:r>
            <a:r>
              <a:rPr lang="en-US" sz="3400" dirty="0" smtClean="0">
                <a:solidFill>
                  <a:schemeClr val="tx1"/>
                </a:solidFill>
              </a:rPr>
              <a:t>,</a:t>
            </a:r>
          </a:p>
          <a:p>
            <a:pPr marL="514350" indent="-514350" algn="just">
              <a:buAutoNum type="arabicParenR"/>
            </a:pPr>
            <a:r>
              <a:rPr lang="en-US" sz="3400" dirty="0" smtClean="0">
                <a:solidFill>
                  <a:schemeClr val="tx1"/>
                </a:solidFill>
              </a:rPr>
              <a:t>Data </a:t>
            </a:r>
            <a:r>
              <a:rPr lang="en-US" sz="3400" dirty="0" err="1" smtClean="0">
                <a:solidFill>
                  <a:schemeClr val="tx1"/>
                </a:solidFill>
              </a:rPr>
              <a:t>lebih</a:t>
            </a:r>
            <a:r>
              <a:rPr lang="en-US" sz="3400" dirty="0" smtClean="0">
                <a:solidFill>
                  <a:schemeClr val="tx1"/>
                </a:solidFill>
              </a:rPr>
              <a:t> </a:t>
            </a:r>
            <a:r>
              <a:rPr lang="en-US" sz="3400" dirty="0" err="1" smtClean="0">
                <a:solidFill>
                  <a:schemeClr val="tx1"/>
                </a:solidFill>
              </a:rPr>
              <a:t>cepat</a:t>
            </a:r>
            <a:r>
              <a:rPr lang="en-US" sz="3400" dirty="0" smtClean="0">
                <a:solidFill>
                  <a:schemeClr val="tx1"/>
                </a:solidFill>
              </a:rPr>
              <a:t> </a:t>
            </a:r>
            <a:r>
              <a:rPr lang="en-US" sz="3400" dirty="0" err="1" smtClean="0">
                <a:solidFill>
                  <a:schemeClr val="tx1"/>
                </a:solidFill>
              </a:rPr>
              <a:t>ditangkap</a:t>
            </a:r>
            <a:r>
              <a:rPr lang="en-US" sz="3400" dirty="0" smtClean="0">
                <a:solidFill>
                  <a:schemeClr val="tx1"/>
                </a:solidFill>
              </a:rPr>
              <a:t> </a:t>
            </a:r>
            <a:r>
              <a:rPr lang="en-US" sz="3400" dirty="0" err="1" smtClean="0">
                <a:solidFill>
                  <a:schemeClr val="tx1"/>
                </a:solidFill>
              </a:rPr>
              <a:t>dan</a:t>
            </a:r>
            <a:r>
              <a:rPr lang="en-US" sz="3400" dirty="0" smtClean="0">
                <a:solidFill>
                  <a:schemeClr val="tx1"/>
                </a:solidFill>
              </a:rPr>
              <a:t> </a:t>
            </a:r>
            <a:r>
              <a:rPr lang="en-US" sz="3400" dirty="0" err="1" smtClean="0">
                <a:solidFill>
                  <a:schemeClr val="tx1"/>
                </a:solidFill>
              </a:rPr>
              <a:t>dimengerti</a:t>
            </a:r>
            <a:r>
              <a:rPr lang="en-US" sz="3400" dirty="0" smtClean="0">
                <a:solidFill>
                  <a:schemeClr val="tx1"/>
                </a:solidFill>
              </a:rPr>
              <a:t>,</a:t>
            </a:r>
          </a:p>
          <a:p>
            <a:pPr marL="514350" indent="-514350" algn="just">
              <a:buAutoNum type="arabicParenR"/>
            </a:pPr>
            <a:r>
              <a:rPr lang="en-US" sz="3400" dirty="0" err="1" smtClean="0">
                <a:solidFill>
                  <a:schemeClr val="tx1"/>
                </a:solidFill>
              </a:rPr>
              <a:t>Memudahkan</a:t>
            </a:r>
            <a:r>
              <a:rPr lang="en-US" sz="3400" dirty="0" smtClean="0">
                <a:solidFill>
                  <a:schemeClr val="tx1"/>
                </a:solidFill>
              </a:rPr>
              <a:t> </a:t>
            </a:r>
            <a:r>
              <a:rPr lang="en-US" sz="3400" dirty="0" err="1" smtClean="0">
                <a:solidFill>
                  <a:schemeClr val="tx1"/>
                </a:solidFill>
              </a:rPr>
              <a:t>dalam</a:t>
            </a:r>
            <a:r>
              <a:rPr lang="en-US" sz="3400" dirty="0" smtClean="0">
                <a:solidFill>
                  <a:schemeClr val="tx1"/>
                </a:solidFill>
              </a:rPr>
              <a:t> </a:t>
            </a:r>
            <a:r>
              <a:rPr lang="en-US" sz="3400" dirty="0" err="1" smtClean="0">
                <a:solidFill>
                  <a:schemeClr val="tx1"/>
                </a:solidFill>
              </a:rPr>
              <a:t>membuat</a:t>
            </a:r>
            <a:r>
              <a:rPr lang="en-US" sz="3400" dirty="0" smtClean="0">
                <a:solidFill>
                  <a:schemeClr val="tx1"/>
                </a:solidFill>
              </a:rPr>
              <a:t> </a:t>
            </a:r>
            <a:r>
              <a:rPr lang="en-US" sz="3400" dirty="0" err="1" smtClean="0">
                <a:solidFill>
                  <a:schemeClr val="tx1"/>
                </a:solidFill>
              </a:rPr>
              <a:t>analisis</a:t>
            </a:r>
            <a:r>
              <a:rPr lang="en-US" sz="3400" dirty="0" smtClean="0">
                <a:solidFill>
                  <a:schemeClr val="tx1"/>
                </a:solidFill>
              </a:rPr>
              <a:t> data, </a:t>
            </a:r>
            <a:r>
              <a:rPr lang="en-US" sz="3400" dirty="0" err="1" smtClean="0">
                <a:solidFill>
                  <a:schemeClr val="tx1"/>
                </a:solidFill>
              </a:rPr>
              <a:t>dan</a:t>
            </a:r>
            <a:endParaRPr lang="en-US" sz="3400" dirty="0" smtClean="0">
              <a:solidFill>
                <a:schemeClr val="tx1"/>
              </a:solidFill>
            </a:endParaRPr>
          </a:p>
          <a:p>
            <a:pPr marL="514350" indent="-514350" algn="just">
              <a:buAutoNum type="arabicParenR"/>
            </a:pPr>
            <a:r>
              <a:rPr lang="en-US" sz="3400" dirty="0" err="1" smtClean="0">
                <a:solidFill>
                  <a:schemeClr val="tx1"/>
                </a:solidFill>
              </a:rPr>
              <a:t>Membuat</a:t>
            </a:r>
            <a:r>
              <a:rPr lang="en-US" sz="3400" dirty="0" smtClean="0">
                <a:solidFill>
                  <a:schemeClr val="tx1"/>
                </a:solidFill>
              </a:rPr>
              <a:t> </a:t>
            </a:r>
            <a:r>
              <a:rPr lang="en-US" sz="3400" dirty="0" err="1" smtClean="0">
                <a:solidFill>
                  <a:schemeClr val="tx1"/>
                </a:solidFill>
              </a:rPr>
              <a:t>proses</a:t>
            </a:r>
            <a:r>
              <a:rPr lang="en-US" sz="3400" dirty="0" smtClean="0">
                <a:solidFill>
                  <a:schemeClr val="tx1"/>
                </a:solidFill>
              </a:rPr>
              <a:t> </a:t>
            </a:r>
            <a:r>
              <a:rPr lang="en-US" sz="3400" dirty="0" err="1" smtClean="0">
                <a:solidFill>
                  <a:schemeClr val="tx1"/>
                </a:solidFill>
              </a:rPr>
              <a:t>pengambilan</a:t>
            </a:r>
            <a:r>
              <a:rPr lang="en-US" sz="3400" dirty="0" smtClean="0">
                <a:solidFill>
                  <a:schemeClr val="tx1"/>
                </a:solidFill>
              </a:rPr>
              <a:t> </a:t>
            </a:r>
            <a:r>
              <a:rPr lang="en-US" sz="3400" dirty="0" err="1" smtClean="0">
                <a:solidFill>
                  <a:schemeClr val="tx1"/>
                </a:solidFill>
              </a:rPr>
              <a:t>keputusan</a:t>
            </a:r>
            <a:r>
              <a:rPr lang="en-US" sz="3400" dirty="0" smtClean="0">
                <a:solidFill>
                  <a:schemeClr val="tx1"/>
                </a:solidFill>
              </a:rPr>
              <a:t> </a:t>
            </a:r>
            <a:r>
              <a:rPr lang="en-US" sz="3400" dirty="0" err="1" smtClean="0">
                <a:solidFill>
                  <a:schemeClr val="tx1"/>
                </a:solidFill>
              </a:rPr>
              <a:t>dan</a:t>
            </a:r>
            <a:r>
              <a:rPr lang="en-US" sz="3400" dirty="0" smtClean="0">
                <a:solidFill>
                  <a:schemeClr val="tx1"/>
                </a:solidFill>
              </a:rPr>
              <a:t> </a:t>
            </a:r>
            <a:r>
              <a:rPr lang="en-US" sz="3400" dirty="0" err="1" smtClean="0">
                <a:solidFill>
                  <a:schemeClr val="tx1"/>
                </a:solidFill>
              </a:rPr>
              <a:t>kesimpulan</a:t>
            </a:r>
            <a:r>
              <a:rPr lang="en-US" sz="3400" dirty="0" smtClean="0">
                <a:solidFill>
                  <a:schemeClr val="tx1"/>
                </a:solidFill>
              </a:rPr>
              <a:t> </a:t>
            </a:r>
            <a:r>
              <a:rPr lang="en-US" sz="3400" dirty="0" err="1" smtClean="0">
                <a:solidFill>
                  <a:schemeClr val="tx1"/>
                </a:solidFill>
              </a:rPr>
              <a:t>lebih</a:t>
            </a:r>
            <a:r>
              <a:rPr lang="en-US" sz="3400" dirty="0" smtClean="0">
                <a:solidFill>
                  <a:schemeClr val="tx1"/>
                </a:solidFill>
              </a:rPr>
              <a:t> </a:t>
            </a:r>
            <a:r>
              <a:rPr lang="en-US" sz="3400" dirty="0" err="1" smtClean="0">
                <a:solidFill>
                  <a:schemeClr val="tx1"/>
                </a:solidFill>
              </a:rPr>
              <a:t>tepat</a:t>
            </a:r>
            <a:r>
              <a:rPr lang="en-US" sz="3400" dirty="0" smtClean="0">
                <a:solidFill>
                  <a:schemeClr val="tx1"/>
                </a:solidFill>
              </a:rPr>
              <a:t>, </a:t>
            </a:r>
            <a:r>
              <a:rPr lang="en-US" sz="3400" dirty="0" err="1" smtClean="0">
                <a:solidFill>
                  <a:schemeClr val="tx1"/>
                </a:solidFill>
              </a:rPr>
              <a:t>cepat</a:t>
            </a:r>
            <a:r>
              <a:rPr lang="en-US" sz="3400" dirty="0" smtClean="0">
                <a:solidFill>
                  <a:schemeClr val="tx1"/>
                </a:solidFill>
              </a:rPr>
              <a:t>, </a:t>
            </a:r>
            <a:r>
              <a:rPr lang="en-US" sz="3400" dirty="0" err="1" smtClean="0">
                <a:solidFill>
                  <a:schemeClr val="tx1"/>
                </a:solidFill>
              </a:rPr>
              <a:t>dan</a:t>
            </a:r>
            <a:r>
              <a:rPr lang="en-US" sz="3400" dirty="0" smtClean="0">
                <a:solidFill>
                  <a:schemeClr val="tx1"/>
                </a:solidFill>
              </a:rPr>
              <a:t> </a:t>
            </a:r>
            <a:r>
              <a:rPr lang="en-US" sz="3400" dirty="0" err="1" smtClean="0">
                <a:solidFill>
                  <a:schemeClr val="tx1"/>
                </a:solidFill>
              </a:rPr>
              <a:t>akurat</a:t>
            </a:r>
            <a:r>
              <a:rPr lang="en-US" sz="3400" dirty="0" smtClean="0">
                <a:solidFill>
                  <a:schemeClr val="tx1"/>
                </a:solidFill>
              </a:rPr>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09600"/>
            <a:ext cx="7924800" cy="5334000"/>
          </a:xfrm>
        </p:spPr>
        <p:txBody>
          <a:bodyPr>
            <a:normAutofit fontScale="92500"/>
          </a:bodyPr>
          <a:lstStyle/>
          <a:p>
            <a:pPr algn="just"/>
            <a:r>
              <a:rPr lang="en-US" dirty="0" smtClean="0">
                <a:solidFill>
                  <a:schemeClr val="tx1"/>
                </a:solidFill>
              </a:rPr>
              <a:t>Cara </a:t>
            </a:r>
            <a:r>
              <a:rPr lang="en-US" dirty="0" err="1" smtClean="0">
                <a:solidFill>
                  <a:schemeClr val="tx1"/>
                </a:solidFill>
              </a:rPr>
              <a:t>penyajian</a:t>
            </a:r>
            <a:r>
              <a:rPr lang="en-US" dirty="0" smtClean="0">
                <a:solidFill>
                  <a:schemeClr val="tx1"/>
                </a:solidFill>
              </a:rPr>
              <a:t> data </a:t>
            </a:r>
            <a:r>
              <a:rPr lang="en-US" dirty="0" err="1" smtClean="0">
                <a:solidFill>
                  <a:schemeClr val="tx1"/>
                </a:solidFill>
              </a:rPr>
              <a:t>ada</a:t>
            </a:r>
            <a:r>
              <a:rPr lang="en-US" dirty="0" smtClean="0">
                <a:solidFill>
                  <a:schemeClr val="tx1"/>
                </a:solidFill>
              </a:rPr>
              <a:t> </a:t>
            </a:r>
            <a:r>
              <a:rPr lang="en-US" dirty="0" err="1" smtClean="0">
                <a:solidFill>
                  <a:schemeClr val="tx1"/>
                </a:solidFill>
              </a:rPr>
              <a:t>dua</a:t>
            </a:r>
            <a:r>
              <a:rPr lang="en-US" dirty="0" smtClean="0">
                <a:solidFill>
                  <a:schemeClr val="tx1"/>
                </a:solidFill>
              </a:rPr>
              <a:t> </a:t>
            </a:r>
            <a:r>
              <a:rPr lang="en-US" dirty="0" err="1" smtClean="0">
                <a:solidFill>
                  <a:schemeClr val="tx1"/>
                </a:solidFill>
              </a:rPr>
              <a:t>macam</a:t>
            </a:r>
            <a:r>
              <a:rPr lang="en-US" dirty="0" smtClean="0">
                <a:solidFill>
                  <a:schemeClr val="tx1"/>
                </a:solidFill>
              </a:rPr>
              <a:t>, </a:t>
            </a:r>
            <a:r>
              <a:rPr lang="en-US" dirty="0" err="1" smtClean="0">
                <a:solidFill>
                  <a:schemeClr val="tx1"/>
                </a:solidFill>
              </a:rPr>
              <a:t>yaitu</a:t>
            </a:r>
            <a:r>
              <a:rPr lang="en-US" dirty="0" smtClean="0">
                <a:solidFill>
                  <a:schemeClr val="tx1"/>
                </a:solidFill>
              </a:rPr>
              <a:t> :</a:t>
            </a:r>
          </a:p>
          <a:p>
            <a:pPr marL="290513" indent="-290513" algn="just"/>
            <a:r>
              <a:rPr lang="en-US" dirty="0" smtClean="0">
                <a:solidFill>
                  <a:schemeClr val="tx1"/>
                </a:solidFill>
              </a:rPr>
              <a:t>1.Tabel, </a:t>
            </a:r>
            <a:r>
              <a:rPr lang="en-US" dirty="0" err="1" smtClean="0">
                <a:solidFill>
                  <a:schemeClr val="tx1"/>
                </a:solidFill>
              </a:rPr>
              <a:t>yaitu</a:t>
            </a:r>
            <a:r>
              <a:rPr lang="en-US" dirty="0" smtClean="0">
                <a:solidFill>
                  <a:schemeClr val="tx1"/>
                </a:solidFill>
              </a:rPr>
              <a:t> </a:t>
            </a:r>
            <a:r>
              <a:rPr lang="en-US" dirty="0" err="1" smtClean="0">
                <a:solidFill>
                  <a:schemeClr val="tx1"/>
                </a:solidFill>
              </a:rPr>
              <a:t>kumpulan</a:t>
            </a:r>
            <a:r>
              <a:rPr lang="en-US" dirty="0" smtClean="0">
                <a:solidFill>
                  <a:schemeClr val="tx1"/>
                </a:solidFill>
              </a:rPr>
              <a:t> </a:t>
            </a:r>
            <a:r>
              <a:rPr lang="en-US" dirty="0" err="1" smtClean="0">
                <a:solidFill>
                  <a:schemeClr val="tx1"/>
                </a:solidFill>
              </a:rPr>
              <a:t>angka-angka</a:t>
            </a:r>
            <a:r>
              <a:rPr lang="en-US" dirty="0" smtClean="0">
                <a:solidFill>
                  <a:schemeClr val="tx1"/>
                </a:solidFill>
              </a:rPr>
              <a:t> yang </a:t>
            </a:r>
            <a:r>
              <a:rPr lang="en-US" dirty="0" err="1" smtClean="0">
                <a:solidFill>
                  <a:schemeClr val="tx1"/>
                </a:solidFill>
              </a:rPr>
              <a:t>disusun</a:t>
            </a:r>
            <a:r>
              <a:rPr lang="en-US" dirty="0" smtClean="0">
                <a:solidFill>
                  <a:schemeClr val="tx1"/>
                </a:solidFill>
              </a:rPr>
              <a:t> </a:t>
            </a:r>
            <a:r>
              <a:rPr lang="en-US" dirty="0" err="1" smtClean="0">
                <a:solidFill>
                  <a:schemeClr val="tx1"/>
                </a:solidFill>
              </a:rPr>
              <a:t>menurut</a:t>
            </a:r>
            <a:r>
              <a:rPr lang="en-US" dirty="0" smtClean="0">
                <a:solidFill>
                  <a:schemeClr val="tx1"/>
                </a:solidFill>
              </a:rPr>
              <a:t> </a:t>
            </a:r>
            <a:r>
              <a:rPr lang="en-US" dirty="0" err="1" smtClean="0">
                <a:solidFill>
                  <a:schemeClr val="tx1"/>
                </a:solidFill>
              </a:rPr>
              <a:t>kategori-kategori</a:t>
            </a:r>
            <a:r>
              <a:rPr lang="en-US" dirty="0" smtClean="0">
                <a:solidFill>
                  <a:schemeClr val="tx1"/>
                </a:solidFill>
              </a:rPr>
              <a:t>. </a:t>
            </a:r>
            <a:r>
              <a:rPr lang="en-US" dirty="0" err="1" smtClean="0">
                <a:solidFill>
                  <a:schemeClr val="tx1"/>
                </a:solidFill>
              </a:rPr>
              <a:t>Misalnyaberat</a:t>
            </a:r>
            <a:r>
              <a:rPr lang="en-US" dirty="0" smtClean="0">
                <a:solidFill>
                  <a:schemeClr val="tx1"/>
                </a:solidFill>
              </a:rPr>
              <a:t> </a:t>
            </a:r>
            <a:r>
              <a:rPr lang="en-US" dirty="0" err="1" smtClean="0">
                <a:solidFill>
                  <a:schemeClr val="tx1"/>
                </a:solidFill>
              </a:rPr>
              <a:t>badan</a:t>
            </a:r>
            <a:r>
              <a:rPr lang="en-US" dirty="0" smtClean="0">
                <a:solidFill>
                  <a:schemeClr val="tx1"/>
                </a:solidFill>
              </a:rPr>
              <a:t> </a:t>
            </a:r>
            <a:r>
              <a:rPr lang="en-US" dirty="0" err="1" smtClean="0">
                <a:solidFill>
                  <a:schemeClr val="tx1"/>
                </a:solidFill>
              </a:rPr>
              <a:t>menurut</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kelamin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pegawai</a:t>
            </a:r>
            <a:r>
              <a:rPr lang="en-US" dirty="0" smtClean="0">
                <a:solidFill>
                  <a:schemeClr val="tx1"/>
                </a:solidFill>
              </a:rPr>
              <a:t> </a:t>
            </a:r>
            <a:r>
              <a:rPr lang="en-US" dirty="0" err="1" smtClean="0">
                <a:solidFill>
                  <a:schemeClr val="tx1"/>
                </a:solidFill>
              </a:rPr>
              <a:t>menurut</a:t>
            </a:r>
            <a:r>
              <a:rPr lang="en-US" dirty="0" smtClean="0">
                <a:solidFill>
                  <a:schemeClr val="tx1"/>
                </a:solidFill>
              </a:rPr>
              <a:t> </a:t>
            </a:r>
            <a:r>
              <a:rPr lang="en-US" dirty="0" err="1" smtClean="0">
                <a:solidFill>
                  <a:schemeClr val="tx1"/>
                </a:solidFill>
              </a:rPr>
              <a:t>pendidikan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penjualanmenurut</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daerah</a:t>
            </a:r>
            <a:r>
              <a:rPr lang="en-US" dirty="0" smtClean="0">
                <a:solidFill>
                  <a:schemeClr val="tx1"/>
                </a:solidFill>
              </a:rPr>
              <a:t> </a:t>
            </a:r>
            <a:r>
              <a:rPr lang="en-US" dirty="0" err="1" smtClean="0">
                <a:solidFill>
                  <a:schemeClr val="tx1"/>
                </a:solidFill>
              </a:rPr>
              <a:t>penjualan</a:t>
            </a:r>
            <a:r>
              <a:rPr lang="en-US" dirty="0" smtClean="0">
                <a:solidFill>
                  <a:schemeClr val="tx1"/>
                </a:solidFill>
              </a:rPr>
              <a:t>, </a:t>
            </a:r>
            <a:r>
              <a:rPr lang="en-US" dirty="0" err="1" smtClean="0">
                <a:solidFill>
                  <a:schemeClr val="tx1"/>
                </a:solidFill>
              </a:rPr>
              <a:t>dll</a:t>
            </a:r>
            <a:r>
              <a:rPr lang="en-US" dirty="0" smtClean="0">
                <a:solidFill>
                  <a:schemeClr val="tx1"/>
                </a:solidFill>
              </a:rPr>
              <a:t>.</a:t>
            </a:r>
          </a:p>
          <a:p>
            <a:pPr marL="290513" indent="-290513" algn="just"/>
            <a:r>
              <a:rPr lang="en-US" dirty="0" smtClean="0">
                <a:solidFill>
                  <a:schemeClr val="tx1"/>
                </a:solidFill>
              </a:rPr>
              <a:t>2.Grafik, </a:t>
            </a:r>
            <a:r>
              <a:rPr lang="en-US" dirty="0" err="1" smtClean="0">
                <a:solidFill>
                  <a:schemeClr val="tx1"/>
                </a:solidFill>
              </a:rPr>
              <a:t>yaitu</a:t>
            </a:r>
            <a:r>
              <a:rPr lang="en-US" dirty="0" smtClean="0">
                <a:solidFill>
                  <a:schemeClr val="tx1"/>
                </a:solidFill>
              </a:rPr>
              <a:t> </a:t>
            </a:r>
            <a:r>
              <a:rPr lang="en-US" dirty="0" err="1" smtClean="0">
                <a:solidFill>
                  <a:schemeClr val="tx1"/>
                </a:solidFill>
              </a:rPr>
              <a:t>gambar-gambar</a:t>
            </a:r>
            <a:r>
              <a:rPr lang="en-US" dirty="0" smtClean="0">
                <a:solidFill>
                  <a:schemeClr val="tx1"/>
                </a:solidFill>
              </a:rPr>
              <a:t> yang </a:t>
            </a:r>
            <a:r>
              <a:rPr lang="en-US" dirty="0" err="1" smtClean="0">
                <a:solidFill>
                  <a:schemeClr val="tx1"/>
                </a:solidFill>
              </a:rPr>
              <a:t>menunjukkan</a:t>
            </a:r>
            <a:r>
              <a:rPr lang="en-US" dirty="0" smtClean="0">
                <a:solidFill>
                  <a:schemeClr val="tx1"/>
                </a:solidFill>
              </a:rPr>
              <a:t> </a:t>
            </a:r>
            <a:r>
              <a:rPr lang="en-US" dirty="0" err="1" smtClean="0">
                <a:solidFill>
                  <a:schemeClr val="tx1"/>
                </a:solidFill>
              </a:rPr>
              <a:t>secara</a:t>
            </a:r>
            <a:r>
              <a:rPr lang="en-US" dirty="0" smtClean="0">
                <a:solidFill>
                  <a:schemeClr val="tx1"/>
                </a:solidFill>
              </a:rPr>
              <a:t> visual data </a:t>
            </a:r>
            <a:r>
              <a:rPr lang="en-US" dirty="0" err="1" smtClean="0">
                <a:solidFill>
                  <a:schemeClr val="tx1"/>
                </a:solidFill>
              </a:rPr>
              <a:t>berupa</a:t>
            </a:r>
            <a:r>
              <a:rPr lang="en-US" dirty="0" smtClean="0">
                <a:solidFill>
                  <a:schemeClr val="tx1"/>
                </a:solidFill>
              </a:rPr>
              <a:t> </a:t>
            </a:r>
            <a:r>
              <a:rPr lang="en-US" dirty="0" err="1" smtClean="0">
                <a:solidFill>
                  <a:schemeClr val="tx1"/>
                </a:solidFill>
              </a:rPr>
              <a:t>angka</a:t>
            </a:r>
            <a:r>
              <a:rPr lang="en-US" dirty="0" smtClean="0">
                <a:solidFill>
                  <a:schemeClr val="tx1"/>
                </a:solidFill>
              </a:rPr>
              <a:t> </a:t>
            </a:r>
            <a:r>
              <a:rPr lang="en-US" dirty="0" err="1" smtClean="0">
                <a:solidFill>
                  <a:schemeClr val="tx1"/>
                </a:solidFill>
              </a:rPr>
              <a:t>atausimbol-simbol</a:t>
            </a:r>
            <a:r>
              <a:rPr lang="en-US" dirty="0" smtClean="0">
                <a:solidFill>
                  <a:schemeClr val="tx1"/>
                </a:solidFill>
              </a:rPr>
              <a:t> yang </a:t>
            </a:r>
            <a:r>
              <a:rPr lang="en-US" dirty="0" err="1" smtClean="0">
                <a:solidFill>
                  <a:schemeClr val="tx1"/>
                </a:solidFill>
              </a:rPr>
              <a:t>biasanya</a:t>
            </a:r>
            <a:r>
              <a:rPr lang="en-US" dirty="0" smtClean="0">
                <a:solidFill>
                  <a:schemeClr val="tx1"/>
                </a:solidFill>
              </a:rPr>
              <a:t> </a:t>
            </a:r>
            <a:r>
              <a:rPr lang="en-US" dirty="0" err="1" smtClean="0">
                <a:solidFill>
                  <a:schemeClr val="tx1"/>
                </a:solidFill>
              </a:rPr>
              <a:t>dibuat</a:t>
            </a:r>
            <a:r>
              <a:rPr lang="en-US" dirty="0" smtClean="0">
                <a:solidFill>
                  <a:schemeClr val="tx1"/>
                </a:solidFill>
              </a:rPr>
              <a:t> </a:t>
            </a:r>
            <a:r>
              <a:rPr lang="en-US" dirty="0" err="1" smtClean="0">
                <a:solidFill>
                  <a:schemeClr val="tx1"/>
                </a:solidFill>
              </a:rPr>
              <a:t>berdasarkan</a:t>
            </a:r>
            <a:r>
              <a:rPr lang="en-US" dirty="0" smtClean="0">
                <a:solidFill>
                  <a:schemeClr val="tx1"/>
                </a:solidFill>
              </a:rPr>
              <a:t> data </a:t>
            </a:r>
            <a:r>
              <a:rPr lang="en-US" dirty="0" err="1" smtClean="0">
                <a:solidFill>
                  <a:schemeClr val="tx1"/>
                </a:solidFill>
              </a:rPr>
              <a:t>dari</a:t>
            </a:r>
            <a:r>
              <a:rPr lang="en-US" dirty="0" smtClean="0">
                <a:solidFill>
                  <a:schemeClr val="tx1"/>
                </a:solidFill>
              </a:rPr>
              <a:t> </a:t>
            </a:r>
            <a:r>
              <a:rPr lang="en-US" dirty="0" err="1" smtClean="0">
                <a:solidFill>
                  <a:schemeClr val="tx1"/>
                </a:solidFill>
              </a:rPr>
              <a:t>tabel</a:t>
            </a:r>
            <a:r>
              <a:rPr lang="en-US" dirty="0" smtClean="0">
                <a:solidFill>
                  <a:schemeClr val="tx1"/>
                </a:solidFill>
              </a:rPr>
              <a:t> yang </a:t>
            </a:r>
            <a:r>
              <a:rPr lang="en-US" dirty="0" err="1" smtClean="0">
                <a:solidFill>
                  <a:schemeClr val="tx1"/>
                </a:solidFill>
              </a:rPr>
              <a:t>telah</a:t>
            </a:r>
            <a:r>
              <a:rPr lang="en-US" dirty="0" smtClean="0">
                <a:solidFill>
                  <a:schemeClr val="tx1"/>
                </a:solidFill>
              </a:rPr>
              <a:t> </a:t>
            </a:r>
            <a:r>
              <a:rPr lang="en-US" dirty="0" err="1" smtClean="0">
                <a:solidFill>
                  <a:schemeClr val="tx1"/>
                </a:solidFill>
              </a:rPr>
              <a:t>dibuat</a:t>
            </a:r>
            <a:r>
              <a:rPr lang="en-US" dirty="0" smtClean="0">
                <a:solidFill>
                  <a:schemeClr val="tx1"/>
                </a:solidFill>
              </a:rPr>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229600" cy="5715000"/>
          </a:xfrm>
        </p:spPr>
        <p:txBody>
          <a:bodyPr>
            <a:normAutofit fontScale="25000" lnSpcReduction="20000"/>
          </a:bodyPr>
          <a:lstStyle/>
          <a:p>
            <a:pPr algn="l"/>
            <a:r>
              <a:rPr lang="en-US" sz="12800" b="1" dirty="0" err="1" smtClean="0">
                <a:solidFill>
                  <a:schemeClr val="tx1"/>
                </a:solidFill>
              </a:rPr>
              <a:t>Tabel</a:t>
            </a:r>
            <a:endParaRPr lang="en-US" sz="6400" b="1" dirty="0" smtClean="0">
              <a:solidFill>
                <a:schemeClr val="tx1"/>
              </a:solidFill>
            </a:endParaRPr>
          </a:p>
          <a:p>
            <a:pPr marL="290513" indent="-525463" algn="just">
              <a:spcBef>
                <a:spcPts val="600"/>
              </a:spcBef>
              <a:spcAft>
                <a:spcPts val="1200"/>
              </a:spcAft>
            </a:pPr>
            <a:r>
              <a:rPr lang="en-US" sz="11200" b="1" dirty="0" smtClean="0">
                <a:solidFill>
                  <a:schemeClr val="tx1"/>
                </a:solidFill>
              </a:rPr>
              <a:t>1.Tabel </a:t>
            </a:r>
            <a:r>
              <a:rPr lang="en-US" sz="11200" b="1" dirty="0" err="1" smtClean="0">
                <a:solidFill>
                  <a:schemeClr val="tx1"/>
                </a:solidFill>
              </a:rPr>
              <a:t>satu</a:t>
            </a:r>
            <a:r>
              <a:rPr lang="en-US" sz="11200" b="1" dirty="0" smtClean="0">
                <a:solidFill>
                  <a:schemeClr val="tx1"/>
                </a:solidFill>
              </a:rPr>
              <a:t> </a:t>
            </a:r>
            <a:r>
              <a:rPr lang="en-US" sz="11200" b="1" dirty="0" err="1" smtClean="0">
                <a:solidFill>
                  <a:schemeClr val="tx1"/>
                </a:solidFill>
              </a:rPr>
              <a:t>arah</a:t>
            </a:r>
            <a:r>
              <a:rPr lang="en-US" sz="11200" b="1" dirty="0" smtClean="0">
                <a:solidFill>
                  <a:schemeClr val="tx1"/>
                </a:solidFill>
              </a:rPr>
              <a:t> (one way table) : </a:t>
            </a:r>
            <a:r>
              <a:rPr lang="en-US" sz="11200" b="1" dirty="0" err="1" smtClean="0">
                <a:solidFill>
                  <a:schemeClr val="tx1"/>
                </a:solidFill>
              </a:rPr>
              <a:t>Yaitu</a:t>
            </a:r>
            <a:r>
              <a:rPr lang="en-US" sz="11200" b="1" dirty="0" smtClean="0">
                <a:solidFill>
                  <a:schemeClr val="tx1"/>
                </a:solidFill>
              </a:rPr>
              <a:t> </a:t>
            </a:r>
            <a:r>
              <a:rPr lang="en-US" sz="11200" b="1" dirty="0" err="1" smtClean="0">
                <a:solidFill>
                  <a:schemeClr val="tx1"/>
                </a:solidFill>
              </a:rPr>
              <a:t>tabel</a:t>
            </a:r>
            <a:r>
              <a:rPr lang="en-US" sz="11200" b="1" dirty="0" smtClean="0">
                <a:solidFill>
                  <a:schemeClr val="tx1"/>
                </a:solidFill>
              </a:rPr>
              <a:t> yang </a:t>
            </a:r>
            <a:r>
              <a:rPr lang="en-US" sz="11200" b="1" dirty="0" err="1" smtClean="0">
                <a:solidFill>
                  <a:schemeClr val="tx1"/>
                </a:solidFill>
              </a:rPr>
              <a:t>memuat</a:t>
            </a:r>
            <a:r>
              <a:rPr lang="en-US" sz="11200" b="1" dirty="0" smtClean="0">
                <a:solidFill>
                  <a:schemeClr val="tx1"/>
                </a:solidFill>
              </a:rPr>
              <a:t> </a:t>
            </a:r>
            <a:r>
              <a:rPr lang="en-US" sz="11200" b="1" dirty="0" err="1" smtClean="0">
                <a:solidFill>
                  <a:schemeClr val="tx1"/>
                </a:solidFill>
              </a:rPr>
              <a:t>keterangan</a:t>
            </a:r>
            <a:r>
              <a:rPr lang="en-US" sz="11200" b="1" dirty="0" smtClean="0">
                <a:solidFill>
                  <a:schemeClr val="tx1"/>
                </a:solidFill>
              </a:rPr>
              <a:t> </a:t>
            </a:r>
            <a:r>
              <a:rPr lang="en-US" sz="11200" b="1" dirty="0" err="1" smtClean="0">
                <a:solidFill>
                  <a:schemeClr val="tx1"/>
                </a:solidFill>
              </a:rPr>
              <a:t>mengenai</a:t>
            </a:r>
            <a:r>
              <a:rPr lang="en-US" sz="11200" b="1" dirty="0" smtClean="0">
                <a:solidFill>
                  <a:schemeClr val="tx1"/>
                </a:solidFill>
              </a:rPr>
              <a:t> </a:t>
            </a:r>
            <a:r>
              <a:rPr lang="en-US" sz="11200" b="1" dirty="0" err="1" smtClean="0">
                <a:solidFill>
                  <a:schemeClr val="tx1"/>
                </a:solidFill>
              </a:rPr>
              <a:t>satu</a:t>
            </a:r>
            <a:r>
              <a:rPr lang="en-US" sz="11200" b="1" dirty="0" smtClean="0">
                <a:solidFill>
                  <a:schemeClr val="tx1"/>
                </a:solidFill>
              </a:rPr>
              <a:t> </a:t>
            </a:r>
            <a:r>
              <a:rPr lang="en-US" sz="11200" b="1" dirty="0" err="1" smtClean="0">
                <a:solidFill>
                  <a:schemeClr val="tx1"/>
                </a:solidFill>
              </a:rPr>
              <a:t>hal</a:t>
            </a:r>
            <a:r>
              <a:rPr lang="en-US" sz="11200" b="1" dirty="0" smtClean="0">
                <a:solidFill>
                  <a:schemeClr val="tx1"/>
                </a:solidFill>
              </a:rPr>
              <a:t> </a:t>
            </a:r>
            <a:r>
              <a:rPr lang="en-US" sz="11200" b="1" dirty="0" err="1" smtClean="0">
                <a:solidFill>
                  <a:schemeClr val="tx1"/>
                </a:solidFill>
              </a:rPr>
              <a:t>atau</a:t>
            </a:r>
            <a:r>
              <a:rPr lang="en-US" sz="11200" b="1" dirty="0" smtClean="0">
                <a:solidFill>
                  <a:schemeClr val="tx1"/>
                </a:solidFill>
              </a:rPr>
              <a:t> </a:t>
            </a:r>
            <a:r>
              <a:rPr lang="en-US" sz="11200" b="1" dirty="0" err="1" smtClean="0">
                <a:solidFill>
                  <a:schemeClr val="tx1"/>
                </a:solidFill>
              </a:rPr>
              <a:t>satu</a:t>
            </a:r>
            <a:r>
              <a:rPr lang="en-US" sz="11200" b="1" dirty="0" smtClean="0">
                <a:solidFill>
                  <a:schemeClr val="tx1"/>
                </a:solidFill>
              </a:rPr>
              <a:t> </a:t>
            </a:r>
            <a:r>
              <a:rPr lang="en-US" sz="11200" b="1" dirty="0" err="1" smtClean="0">
                <a:solidFill>
                  <a:schemeClr val="tx1"/>
                </a:solidFill>
              </a:rPr>
              <a:t>karakteristik</a:t>
            </a:r>
            <a:r>
              <a:rPr lang="en-US" sz="11200" b="1" dirty="0" smtClean="0">
                <a:solidFill>
                  <a:schemeClr val="tx1"/>
                </a:solidFill>
              </a:rPr>
              <a:t> </a:t>
            </a:r>
            <a:r>
              <a:rPr lang="en-US" sz="11200" b="1" dirty="0" err="1" smtClean="0">
                <a:solidFill>
                  <a:schemeClr val="tx1"/>
                </a:solidFill>
              </a:rPr>
              <a:t>saja.Misalnya</a:t>
            </a:r>
            <a:r>
              <a:rPr lang="en-US" sz="11200" b="1" dirty="0" smtClean="0">
                <a:solidFill>
                  <a:schemeClr val="tx1"/>
                </a:solidFill>
              </a:rPr>
              <a:t> data </a:t>
            </a:r>
            <a:r>
              <a:rPr lang="en-US" sz="11200" b="1" dirty="0" err="1" smtClean="0">
                <a:solidFill>
                  <a:schemeClr val="tx1"/>
                </a:solidFill>
              </a:rPr>
              <a:t>Produksi</a:t>
            </a:r>
            <a:r>
              <a:rPr lang="en-US" sz="11200" b="1" dirty="0" smtClean="0">
                <a:solidFill>
                  <a:schemeClr val="tx1"/>
                </a:solidFill>
              </a:rPr>
              <a:t> </a:t>
            </a:r>
            <a:r>
              <a:rPr lang="en-US" sz="11200" b="1" dirty="0" err="1" smtClean="0">
                <a:solidFill>
                  <a:schemeClr val="tx1"/>
                </a:solidFill>
              </a:rPr>
              <a:t>kedelai</a:t>
            </a:r>
            <a:r>
              <a:rPr lang="en-US" sz="11200" b="1" dirty="0" smtClean="0">
                <a:solidFill>
                  <a:schemeClr val="tx1"/>
                </a:solidFill>
              </a:rPr>
              <a:t> </a:t>
            </a:r>
            <a:r>
              <a:rPr lang="en-US" sz="11200" b="1" dirty="0" err="1" smtClean="0">
                <a:solidFill>
                  <a:schemeClr val="tx1"/>
                </a:solidFill>
              </a:rPr>
              <a:t>menurut</a:t>
            </a:r>
            <a:r>
              <a:rPr lang="en-US" sz="11200" b="1" dirty="0" smtClean="0">
                <a:solidFill>
                  <a:schemeClr val="tx1"/>
                </a:solidFill>
              </a:rPr>
              <a:t> </a:t>
            </a:r>
            <a:r>
              <a:rPr lang="en-US" sz="11200" b="1" dirty="0" err="1" smtClean="0">
                <a:solidFill>
                  <a:schemeClr val="tx1"/>
                </a:solidFill>
              </a:rPr>
              <a:t>jenis</a:t>
            </a:r>
            <a:r>
              <a:rPr lang="en-US" sz="11200" b="1" dirty="0" smtClean="0">
                <a:solidFill>
                  <a:schemeClr val="tx1"/>
                </a:solidFill>
              </a:rPr>
              <a:t> </a:t>
            </a:r>
            <a:r>
              <a:rPr lang="en-US" sz="11200" b="1" dirty="0" err="1" smtClean="0">
                <a:solidFill>
                  <a:schemeClr val="tx1"/>
                </a:solidFill>
              </a:rPr>
              <a:t>varietas</a:t>
            </a:r>
            <a:r>
              <a:rPr lang="en-US" sz="11200" b="1" dirty="0" smtClean="0">
                <a:solidFill>
                  <a:schemeClr val="tx1"/>
                </a:solidFill>
              </a:rPr>
              <a:t> yang </a:t>
            </a:r>
            <a:r>
              <a:rPr lang="en-US" sz="11200" b="1" dirty="0" err="1" smtClean="0">
                <a:solidFill>
                  <a:schemeClr val="tx1"/>
                </a:solidFill>
              </a:rPr>
              <a:t>ditanam</a:t>
            </a:r>
            <a:r>
              <a:rPr lang="en-US" sz="11200" b="1" dirty="0" smtClean="0">
                <a:solidFill>
                  <a:schemeClr val="tx1"/>
                </a:solidFill>
              </a:rPr>
              <a:t>.</a:t>
            </a:r>
          </a:p>
          <a:p>
            <a:pPr marL="290513" indent="-525463" algn="just">
              <a:spcBef>
                <a:spcPts val="0"/>
              </a:spcBef>
              <a:spcAft>
                <a:spcPts val="1200"/>
              </a:spcAft>
            </a:pPr>
            <a:r>
              <a:rPr lang="en-US" sz="11200" b="1" dirty="0" smtClean="0">
                <a:solidFill>
                  <a:schemeClr val="tx1"/>
                </a:solidFill>
              </a:rPr>
              <a:t>2.Tabel </a:t>
            </a:r>
            <a:r>
              <a:rPr lang="en-US" sz="11200" b="1" dirty="0" err="1" smtClean="0">
                <a:solidFill>
                  <a:schemeClr val="tx1"/>
                </a:solidFill>
              </a:rPr>
              <a:t>dua</a:t>
            </a:r>
            <a:r>
              <a:rPr lang="en-US" sz="11200" b="1" dirty="0" smtClean="0">
                <a:solidFill>
                  <a:schemeClr val="tx1"/>
                </a:solidFill>
              </a:rPr>
              <a:t> </a:t>
            </a:r>
            <a:r>
              <a:rPr lang="en-US" sz="11200" b="1" dirty="0" err="1" smtClean="0">
                <a:solidFill>
                  <a:schemeClr val="tx1"/>
                </a:solidFill>
              </a:rPr>
              <a:t>arah</a:t>
            </a:r>
            <a:r>
              <a:rPr lang="en-US" sz="11200" b="1" dirty="0" smtClean="0">
                <a:solidFill>
                  <a:schemeClr val="tx1"/>
                </a:solidFill>
              </a:rPr>
              <a:t> (two way table) : </a:t>
            </a:r>
            <a:r>
              <a:rPr lang="en-US" sz="11200" b="1" dirty="0" err="1" smtClean="0">
                <a:solidFill>
                  <a:schemeClr val="tx1"/>
                </a:solidFill>
              </a:rPr>
              <a:t>Yaitu</a:t>
            </a:r>
            <a:r>
              <a:rPr lang="en-US" sz="11200" b="1" dirty="0" smtClean="0">
                <a:solidFill>
                  <a:schemeClr val="tx1"/>
                </a:solidFill>
              </a:rPr>
              <a:t> </a:t>
            </a:r>
            <a:r>
              <a:rPr lang="en-US" sz="11200" b="1" dirty="0" err="1" smtClean="0">
                <a:solidFill>
                  <a:schemeClr val="tx1"/>
                </a:solidFill>
              </a:rPr>
              <a:t>tabel</a:t>
            </a:r>
            <a:r>
              <a:rPr lang="en-US" sz="11200" b="1" dirty="0" smtClean="0">
                <a:solidFill>
                  <a:schemeClr val="tx1"/>
                </a:solidFill>
              </a:rPr>
              <a:t> yang </a:t>
            </a:r>
            <a:r>
              <a:rPr lang="en-US" sz="11200" b="1" dirty="0" err="1" smtClean="0">
                <a:solidFill>
                  <a:schemeClr val="tx1"/>
                </a:solidFill>
              </a:rPr>
              <a:t>menunjukkan</a:t>
            </a:r>
            <a:r>
              <a:rPr lang="en-US" sz="11200" b="1" dirty="0" smtClean="0">
                <a:solidFill>
                  <a:schemeClr val="tx1"/>
                </a:solidFill>
              </a:rPr>
              <a:t> </a:t>
            </a:r>
            <a:r>
              <a:rPr lang="en-US" sz="11200" b="1" dirty="0" err="1" smtClean="0">
                <a:solidFill>
                  <a:schemeClr val="tx1"/>
                </a:solidFill>
              </a:rPr>
              <a:t>hubungan</a:t>
            </a:r>
            <a:r>
              <a:rPr lang="en-US" sz="11200" b="1" dirty="0" smtClean="0">
                <a:solidFill>
                  <a:schemeClr val="tx1"/>
                </a:solidFill>
              </a:rPr>
              <a:t> </a:t>
            </a:r>
            <a:r>
              <a:rPr lang="en-US" sz="11200" b="1" dirty="0" err="1" smtClean="0">
                <a:solidFill>
                  <a:schemeClr val="tx1"/>
                </a:solidFill>
              </a:rPr>
              <a:t>dua</a:t>
            </a:r>
            <a:r>
              <a:rPr lang="en-US" sz="11200" b="1" dirty="0" smtClean="0">
                <a:solidFill>
                  <a:schemeClr val="tx1"/>
                </a:solidFill>
              </a:rPr>
              <a:t> </a:t>
            </a:r>
            <a:r>
              <a:rPr lang="en-US" sz="11200" b="1" dirty="0" err="1" smtClean="0">
                <a:solidFill>
                  <a:schemeClr val="tx1"/>
                </a:solidFill>
              </a:rPr>
              <a:t>hal</a:t>
            </a:r>
            <a:r>
              <a:rPr lang="en-US" sz="11200" b="1" dirty="0" smtClean="0">
                <a:solidFill>
                  <a:schemeClr val="tx1"/>
                </a:solidFill>
              </a:rPr>
              <a:t> </a:t>
            </a:r>
            <a:r>
              <a:rPr lang="en-US" sz="11200" b="1" dirty="0" err="1" smtClean="0">
                <a:solidFill>
                  <a:schemeClr val="tx1"/>
                </a:solidFill>
              </a:rPr>
              <a:t>atau</a:t>
            </a:r>
            <a:r>
              <a:rPr lang="en-US" sz="11200" b="1" dirty="0" smtClean="0">
                <a:solidFill>
                  <a:schemeClr val="tx1"/>
                </a:solidFill>
              </a:rPr>
              <a:t> </a:t>
            </a:r>
            <a:r>
              <a:rPr lang="en-US" sz="11200" b="1" dirty="0" err="1" smtClean="0">
                <a:solidFill>
                  <a:schemeClr val="tx1"/>
                </a:solidFill>
              </a:rPr>
              <a:t>dua</a:t>
            </a:r>
            <a:r>
              <a:rPr lang="en-US" sz="11200" b="1" dirty="0" smtClean="0">
                <a:solidFill>
                  <a:schemeClr val="tx1"/>
                </a:solidFill>
              </a:rPr>
              <a:t> </a:t>
            </a:r>
            <a:r>
              <a:rPr lang="en-US" sz="11200" b="1" dirty="0" err="1" smtClean="0">
                <a:solidFill>
                  <a:schemeClr val="tx1"/>
                </a:solidFill>
              </a:rPr>
              <a:t>karakteristik</a:t>
            </a:r>
            <a:r>
              <a:rPr lang="en-US" sz="11200" b="1" dirty="0" smtClean="0">
                <a:solidFill>
                  <a:schemeClr val="tx1"/>
                </a:solidFill>
              </a:rPr>
              <a:t> yang </a:t>
            </a:r>
            <a:r>
              <a:rPr lang="en-US" sz="11200" b="1" dirty="0" err="1" smtClean="0">
                <a:solidFill>
                  <a:schemeClr val="tx1"/>
                </a:solidFill>
              </a:rPr>
              <a:t>berbeda.Misalnya</a:t>
            </a:r>
            <a:r>
              <a:rPr lang="en-US" sz="11200" b="1" dirty="0" smtClean="0">
                <a:solidFill>
                  <a:schemeClr val="tx1"/>
                </a:solidFill>
              </a:rPr>
              <a:t> data </a:t>
            </a:r>
            <a:r>
              <a:rPr lang="en-US" sz="11200" b="1" dirty="0" err="1" smtClean="0">
                <a:solidFill>
                  <a:schemeClr val="tx1"/>
                </a:solidFill>
              </a:rPr>
              <a:t>Produksi</a:t>
            </a:r>
            <a:r>
              <a:rPr lang="en-US" sz="11200" b="1" dirty="0" smtClean="0">
                <a:solidFill>
                  <a:schemeClr val="tx1"/>
                </a:solidFill>
              </a:rPr>
              <a:t> </a:t>
            </a:r>
            <a:r>
              <a:rPr lang="en-US" sz="11200" b="1" dirty="0" err="1" smtClean="0">
                <a:solidFill>
                  <a:schemeClr val="tx1"/>
                </a:solidFill>
              </a:rPr>
              <a:t>kedelai</a:t>
            </a:r>
            <a:r>
              <a:rPr lang="en-US" sz="11200" b="1" dirty="0" smtClean="0">
                <a:solidFill>
                  <a:schemeClr val="tx1"/>
                </a:solidFill>
              </a:rPr>
              <a:t> </a:t>
            </a:r>
            <a:r>
              <a:rPr lang="en-US" sz="11200" b="1" dirty="0" err="1" smtClean="0">
                <a:solidFill>
                  <a:schemeClr val="tx1"/>
                </a:solidFill>
              </a:rPr>
              <a:t>menurut</a:t>
            </a:r>
            <a:r>
              <a:rPr lang="en-US" sz="11200" b="1" dirty="0" smtClean="0">
                <a:solidFill>
                  <a:schemeClr val="tx1"/>
                </a:solidFill>
              </a:rPr>
              <a:t> </a:t>
            </a:r>
            <a:r>
              <a:rPr lang="en-US" sz="11200" b="1" dirty="0" err="1" smtClean="0">
                <a:solidFill>
                  <a:schemeClr val="tx1"/>
                </a:solidFill>
              </a:rPr>
              <a:t>jenis</a:t>
            </a:r>
            <a:r>
              <a:rPr lang="en-US" sz="11200" b="1" dirty="0" smtClean="0">
                <a:solidFill>
                  <a:schemeClr val="tx1"/>
                </a:solidFill>
              </a:rPr>
              <a:t> </a:t>
            </a:r>
            <a:r>
              <a:rPr lang="en-US" sz="11200" b="1" dirty="0" err="1" smtClean="0">
                <a:solidFill>
                  <a:schemeClr val="tx1"/>
                </a:solidFill>
              </a:rPr>
              <a:t>varietas</a:t>
            </a:r>
            <a:r>
              <a:rPr lang="en-US" sz="11200" b="1" dirty="0" smtClean="0">
                <a:solidFill>
                  <a:schemeClr val="tx1"/>
                </a:solidFill>
              </a:rPr>
              <a:t> </a:t>
            </a:r>
            <a:r>
              <a:rPr lang="en-US" sz="11200" b="1" dirty="0" err="1" smtClean="0">
                <a:solidFill>
                  <a:schemeClr val="tx1"/>
                </a:solidFill>
              </a:rPr>
              <a:t>dan</a:t>
            </a:r>
            <a:r>
              <a:rPr lang="en-US" sz="11200" b="1" dirty="0" smtClean="0">
                <a:solidFill>
                  <a:schemeClr val="tx1"/>
                </a:solidFill>
              </a:rPr>
              <a:t> </a:t>
            </a:r>
            <a:r>
              <a:rPr lang="en-US" sz="11200" b="1" dirty="0" err="1" smtClean="0">
                <a:solidFill>
                  <a:schemeClr val="tx1"/>
                </a:solidFill>
              </a:rPr>
              <a:t>daerah</a:t>
            </a:r>
            <a:r>
              <a:rPr lang="en-US" sz="11200" b="1" dirty="0" smtClean="0">
                <a:solidFill>
                  <a:schemeClr val="tx1"/>
                </a:solidFill>
              </a:rPr>
              <a:t> </a:t>
            </a:r>
            <a:r>
              <a:rPr lang="en-US" sz="11200" b="1" dirty="0" err="1" smtClean="0">
                <a:solidFill>
                  <a:schemeClr val="tx1"/>
                </a:solidFill>
              </a:rPr>
              <a:t>panen</a:t>
            </a:r>
            <a:r>
              <a:rPr lang="en-US" sz="11200" b="1" dirty="0" smtClean="0">
                <a:solidFill>
                  <a:schemeClr val="tx1"/>
                </a:solidFill>
              </a:rPr>
              <a:t>.</a:t>
            </a:r>
          </a:p>
          <a:p>
            <a:pPr marL="290513" indent="-525463" algn="just">
              <a:spcBef>
                <a:spcPts val="0"/>
              </a:spcBef>
            </a:pPr>
            <a:r>
              <a:rPr lang="en-US" sz="11200" b="1" dirty="0" smtClean="0">
                <a:solidFill>
                  <a:schemeClr val="tx1"/>
                </a:solidFill>
              </a:rPr>
              <a:t>3.Tabel </a:t>
            </a:r>
            <a:r>
              <a:rPr lang="en-US" sz="11200" b="1" dirty="0" err="1" smtClean="0">
                <a:solidFill>
                  <a:schemeClr val="tx1"/>
                </a:solidFill>
              </a:rPr>
              <a:t>tiga</a:t>
            </a:r>
            <a:r>
              <a:rPr lang="en-US" sz="11200" b="1" dirty="0" smtClean="0">
                <a:solidFill>
                  <a:schemeClr val="tx1"/>
                </a:solidFill>
              </a:rPr>
              <a:t> </a:t>
            </a:r>
            <a:r>
              <a:rPr lang="en-US" sz="11200" b="1" dirty="0" err="1" smtClean="0">
                <a:solidFill>
                  <a:schemeClr val="tx1"/>
                </a:solidFill>
              </a:rPr>
              <a:t>arah</a:t>
            </a:r>
            <a:r>
              <a:rPr lang="en-US" sz="11200" b="1" dirty="0" smtClean="0">
                <a:solidFill>
                  <a:schemeClr val="tx1"/>
                </a:solidFill>
              </a:rPr>
              <a:t> (Three way table) : </a:t>
            </a:r>
            <a:r>
              <a:rPr lang="en-US" sz="11200" b="1" dirty="0" err="1" smtClean="0">
                <a:solidFill>
                  <a:schemeClr val="tx1"/>
                </a:solidFill>
              </a:rPr>
              <a:t>Yaitu</a:t>
            </a:r>
            <a:r>
              <a:rPr lang="en-US" sz="11200" b="1" dirty="0" smtClean="0">
                <a:solidFill>
                  <a:schemeClr val="tx1"/>
                </a:solidFill>
              </a:rPr>
              <a:t> </a:t>
            </a:r>
            <a:r>
              <a:rPr lang="en-US" sz="11200" b="1" dirty="0" err="1" smtClean="0">
                <a:solidFill>
                  <a:schemeClr val="tx1"/>
                </a:solidFill>
              </a:rPr>
              <a:t>tabel</a:t>
            </a:r>
            <a:r>
              <a:rPr lang="en-US" sz="11200" b="1" dirty="0" smtClean="0">
                <a:solidFill>
                  <a:schemeClr val="tx1"/>
                </a:solidFill>
              </a:rPr>
              <a:t> yang </a:t>
            </a:r>
            <a:r>
              <a:rPr lang="en-US" sz="11200" b="1" dirty="0" err="1" smtClean="0">
                <a:solidFill>
                  <a:schemeClr val="tx1"/>
                </a:solidFill>
              </a:rPr>
              <a:t>menunjukkan</a:t>
            </a:r>
            <a:r>
              <a:rPr lang="en-US" sz="11200" b="1" dirty="0" smtClean="0">
                <a:solidFill>
                  <a:schemeClr val="tx1"/>
                </a:solidFill>
              </a:rPr>
              <a:t> </a:t>
            </a:r>
            <a:r>
              <a:rPr lang="en-US" sz="11200" b="1" dirty="0" err="1" smtClean="0">
                <a:solidFill>
                  <a:schemeClr val="tx1"/>
                </a:solidFill>
              </a:rPr>
              <a:t>hubungan</a:t>
            </a:r>
            <a:r>
              <a:rPr lang="en-US" sz="11200" b="1" dirty="0" smtClean="0">
                <a:solidFill>
                  <a:schemeClr val="tx1"/>
                </a:solidFill>
              </a:rPr>
              <a:t> </a:t>
            </a:r>
            <a:r>
              <a:rPr lang="en-US" sz="11200" b="1" dirty="0" err="1" smtClean="0">
                <a:solidFill>
                  <a:schemeClr val="tx1"/>
                </a:solidFill>
              </a:rPr>
              <a:t>tiga</a:t>
            </a:r>
            <a:r>
              <a:rPr lang="en-US" sz="11200" b="1" dirty="0" smtClean="0">
                <a:solidFill>
                  <a:schemeClr val="tx1"/>
                </a:solidFill>
              </a:rPr>
              <a:t> </a:t>
            </a:r>
            <a:r>
              <a:rPr lang="en-US" sz="11200" b="1" dirty="0" err="1" smtClean="0">
                <a:solidFill>
                  <a:schemeClr val="tx1"/>
                </a:solidFill>
              </a:rPr>
              <a:t>hal</a:t>
            </a:r>
            <a:r>
              <a:rPr lang="en-US" sz="11200" b="1" dirty="0" smtClean="0">
                <a:solidFill>
                  <a:schemeClr val="tx1"/>
                </a:solidFill>
              </a:rPr>
              <a:t> </a:t>
            </a:r>
            <a:r>
              <a:rPr lang="en-US" sz="11200" b="1" dirty="0" err="1" smtClean="0">
                <a:solidFill>
                  <a:schemeClr val="tx1"/>
                </a:solidFill>
              </a:rPr>
              <a:t>atau</a:t>
            </a:r>
            <a:r>
              <a:rPr lang="en-US" sz="11200" b="1" dirty="0" smtClean="0">
                <a:solidFill>
                  <a:schemeClr val="tx1"/>
                </a:solidFill>
              </a:rPr>
              <a:t> </a:t>
            </a:r>
            <a:r>
              <a:rPr lang="en-US" sz="11200" b="1" dirty="0" err="1" smtClean="0">
                <a:solidFill>
                  <a:schemeClr val="tx1"/>
                </a:solidFill>
              </a:rPr>
              <a:t>tiga</a:t>
            </a:r>
            <a:r>
              <a:rPr lang="en-US" sz="11200" b="1" dirty="0" smtClean="0">
                <a:solidFill>
                  <a:schemeClr val="tx1"/>
                </a:solidFill>
              </a:rPr>
              <a:t> </a:t>
            </a:r>
            <a:r>
              <a:rPr lang="en-US" sz="11200" b="1" dirty="0" err="1" smtClean="0">
                <a:solidFill>
                  <a:schemeClr val="tx1"/>
                </a:solidFill>
              </a:rPr>
              <a:t>karakteristik</a:t>
            </a:r>
            <a:r>
              <a:rPr lang="en-US" sz="11200" b="1" dirty="0" smtClean="0">
                <a:solidFill>
                  <a:schemeClr val="tx1"/>
                </a:solidFill>
              </a:rPr>
              <a:t> yang </a:t>
            </a:r>
            <a:r>
              <a:rPr lang="en-US" sz="11200" b="1" dirty="0" err="1" smtClean="0">
                <a:solidFill>
                  <a:schemeClr val="tx1"/>
                </a:solidFill>
              </a:rPr>
              <a:t>berbeda.Misalnya</a:t>
            </a:r>
            <a:r>
              <a:rPr lang="en-US" sz="11200" b="1" dirty="0" smtClean="0">
                <a:solidFill>
                  <a:schemeClr val="tx1"/>
                </a:solidFill>
              </a:rPr>
              <a:t> data </a:t>
            </a:r>
            <a:r>
              <a:rPr lang="en-US" sz="11200" b="1" dirty="0" err="1" smtClean="0">
                <a:solidFill>
                  <a:schemeClr val="tx1"/>
                </a:solidFill>
              </a:rPr>
              <a:t>hasil</a:t>
            </a:r>
            <a:r>
              <a:rPr lang="en-US" sz="11200" b="1" dirty="0" smtClean="0">
                <a:solidFill>
                  <a:schemeClr val="tx1"/>
                </a:solidFill>
              </a:rPr>
              <a:t> </a:t>
            </a:r>
            <a:r>
              <a:rPr lang="en-US" sz="11200" b="1" dirty="0" err="1" smtClean="0">
                <a:solidFill>
                  <a:schemeClr val="tx1"/>
                </a:solidFill>
              </a:rPr>
              <a:t>pengamatan</a:t>
            </a:r>
            <a:r>
              <a:rPr lang="en-US" sz="11200" b="1" dirty="0" smtClean="0">
                <a:solidFill>
                  <a:schemeClr val="tx1"/>
                </a:solidFill>
              </a:rPr>
              <a:t> </a:t>
            </a:r>
            <a:r>
              <a:rPr lang="en-US" sz="11200" b="1" dirty="0" err="1" smtClean="0">
                <a:solidFill>
                  <a:schemeClr val="tx1"/>
                </a:solidFill>
              </a:rPr>
              <a:t>produksi</a:t>
            </a:r>
            <a:r>
              <a:rPr lang="en-US" sz="11200" b="1" dirty="0" smtClean="0">
                <a:solidFill>
                  <a:schemeClr val="tx1"/>
                </a:solidFill>
              </a:rPr>
              <a:t> </a:t>
            </a:r>
            <a:r>
              <a:rPr lang="en-US" sz="11200" b="1" dirty="0" err="1" smtClean="0">
                <a:solidFill>
                  <a:schemeClr val="tx1"/>
                </a:solidFill>
              </a:rPr>
              <a:t>kedelai</a:t>
            </a:r>
            <a:r>
              <a:rPr lang="en-US" sz="11200" b="1" dirty="0" smtClean="0">
                <a:solidFill>
                  <a:schemeClr val="tx1"/>
                </a:solidFill>
              </a:rPr>
              <a:t> (ton/ha) </a:t>
            </a:r>
            <a:r>
              <a:rPr lang="en-US" sz="11200" b="1" dirty="0" err="1" smtClean="0">
                <a:solidFill>
                  <a:schemeClr val="tx1"/>
                </a:solidFill>
              </a:rPr>
              <a:t>menurut</a:t>
            </a:r>
            <a:r>
              <a:rPr lang="en-US" sz="11200" b="1" dirty="0" smtClean="0">
                <a:solidFill>
                  <a:schemeClr val="tx1"/>
                </a:solidFill>
              </a:rPr>
              <a:t> </a:t>
            </a:r>
            <a:r>
              <a:rPr lang="en-US" sz="11200" b="1" dirty="0" err="1" smtClean="0">
                <a:solidFill>
                  <a:schemeClr val="tx1"/>
                </a:solidFill>
              </a:rPr>
              <a:t>jenis</a:t>
            </a:r>
            <a:r>
              <a:rPr lang="en-US" sz="11200" b="1" dirty="0" smtClean="0">
                <a:solidFill>
                  <a:schemeClr val="tx1"/>
                </a:solidFill>
              </a:rPr>
              <a:t> </a:t>
            </a:r>
            <a:r>
              <a:rPr lang="en-US" sz="11200" b="1" dirty="0" err="1" smtClean="0">
                <a:solidFill>
                  <a:schemeClr val="tx1"/>
                </a:solidFill>
              </a:rPr>
              <a:t>varietas</a:t>
            </a:r>
            <a:r>
              <a:rPr lang="en-US" sz="11200" b="1" dirty="0" smtClean="0">
                <a:solidFill>
                  <a:schemeClr val="tx1"/>
                </a:solidFill>
              </a:rPr>
              <a:t>, </a:t>
            </a:r>
            <a:r>
              <a:rPr lang="en-US" sz="11200" b="1" dirty="0" err="1" smtClean="0">
                <a:solidFill>
                  <a:schemeClr val="tx1"/>
                </a:solidFill>
              </a:rPr>
              <a:t>daerahpanen</a:t>
            </a:r>
            <a:r>
              <a:rPr lang="en-US" sz="11200" b="1" dirty="0" smtClean="0">
                <a:solidFill>
                  <a:schemeClr val="tx1"/>
                </a:solidFill>
              </a:rPr>
              <a:t>, </a:t>
            </a:r>
            <a:r>
              <a:rPr lang="en-US" sz="11200" b="1" dirty="0" err="1" smtClean="0">
                <a:solidFill>
                  <a:schemeClr val="tx1"/>
                </a:solidFill>
              </a:rPr>
              <a:t>dan</a:t>
            </a:r>
            <a:r>
              <a:rPr lang="en-US" sz="11200" b="1" dirty="0" smtClean="0">
                <a:solidFill>
                  <a:schemeClr val="tx1"/>
                </a:solidFill>
              </a:rPr>
              <a:t> </a:t>
            </a:r>
            <a:r>
              <a:rPr lang="en-US" sz="11200" b="1" dirty="0" err="1" smtClean="0">
                <a:solidFill>
                  <a:schemeClr val="tx1"/>
                </a:solidFill>
              </a:rPr>
              <a:t>jenis</a:t>
            </a:r>
            <a:r>
              <a:rPr lang="en-US" sz="11200" b="1" dirty="0" smtClean="0">
                <a:solidFill>
                  <a:schemeClr val="tx1"/>
                </a:solidFill>
              </a:rPr>
              <a:t> </a:t>
            </a:r>
            <a:r>
              <a:rPr lang="en-US" sz="11200" b="1" dirty="0" err="1" smtClean="0">
                <a:solidFill>
                  <a:schemeClr val="tx1"/>
                </a:solidFill>
              </a:rPr>
              <a:t>tanah</a:t>
            </a:r>
            <a:r>
              <a:rPr lang="en-US" sz="11200" b="1" dirty="0" smtClean="0">
                <a:solidFill>
                  <a:schemeClr val="tx1"/>
                </a:solidFill>
              </a:rPr>
              <a:t>.</a:t>
            </a:r>
          </a:p>
          <a:p>
            <a:pPr marL="290513" indent="-525463" algn="just">
              <a:spcBef>
                <a:spcPts val="0"/>
              </a:spcBef>
            </a:pPr>
            <a:r>
              <a:rPr lang="en-US" sz="11200" b="1" dirty="0" smtClean="0">
                <a:solidFill>
                  <a:schemeClr val="tx1"/>
                </a:solidFill>
              </a:rPr>
              <a:t> </a:t>
            </a:r>
            <a:endParaRPr lang="en-US" sz="8600" b="1" dirty="0" smtClean="0">
              <a:solidFill>
                <a:schemeClr val="tx1"/>
              </a:solidFill>
            </a:endParaRPr>
          </a:p>
          <a:p>
            <a:pPr algn="just"/>
            <a:r>
              <a:rPr lang="en-US" b="1" dirty="0" smtClean="0">
                <a:solidFill>
                  <a:schemeClr val="tx1"/>
                </a:solidFill>
              </a:rPr>
              <a:t> </a:t>
            </a:r>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77000"/>
          </a:xfrm>
        </p:spPr>
        <p:txBody>
          <a:bodyPr/>
          <a:lstStyle/>
          <a:p>
            <a:endParaRPr lang="en-US" dirty="0" smtClean="0"/>
          </a:p>
          <a:p>
            <a:endParaRPr lang="en-US" sz="2800" dirty="0"/>
          </a:p>
        </p:txBody>
      </p:sp>
      <p:sp>
        <p:nvSpPr>
          <p:cNvPr id="5" name="Rounded Rectangle 4"/>
          <p:cNvSpPr/>
          <p:nvPr/>
        </p:nvSpPr>
        <p:spPr>
          <a:xfrm>
            <a:off x="2514600" y="685800"/>
            <a:ext cx="3429000" cy="762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STK DIBEDAKAN  2 KLP BESAR :</a:t>
            </a:r>
            <a:endParaRPr lang="en-US" sz="2400" dirty="0">
              <a:solidFill>
                <a:schemeClr val="tx1"/>
              </a:solidFill>
              <a:latin typeface="Times New Roman" pitchFamily="18" charset="0"/>
              <a:cs typeface="Times New Roman" pitchFamily="18" charset="0"/>
            </a:endParaRPr>
          </a:p>
        </p:txBody>
      </p:sp>
      <p:sp>
        <p:nvSpPr>
          <p:cNvPr id="6" name="Rounded Rectangle 5"/>
          <p:cNvSpPr/>
          <p:nvPr/>
        </p:nvSpPr>
        <p:spPr>
          <a:xfrm>
            <a:off x="609600" y="1447800"/>
            <a:ext cx="3352800" cy="6858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STATISTIKA PARAMETRIK</a:t>
            </a:r>
            <a:endParaRPr lang="en-US" sz="2400" dirty="0">
              <a:solidFill>
                <a:schemeClr val="tx1"/>
              </a:solidFill>
              <a:latin typeface="Times New Roman" pitchFamily="18" charset="0"/>
              <a:cs typeface="Times New Roman" pitchFamily="18" charset="0"/>
            </a:endParaRPr>
          </a:p>
        </p:txBody>
      </p:sp>
      <p:sp>
        <p:nvSpPr>
          <p:cNvPr id="7" name="Rounded Rectangle 6"/>
          <p:cNvSpPr/>
          <p:nvPr/>
        </p:nvSpPr>
        <p:spPr>
          <a:xfrm>
            <a:off x="609600" y="213360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46075"/>
            <a:r>
              <a:rPr lang="en-US" sz="2400" dirty="0" smtClean="0">
                <a:solidFill>
                  <a:schemeClr val="tx1"/>
                </a:solidFill>
                <a:latin typeface="Times New Roman" pitchFamily="18" charset="0"/>
                <a:cs typeface="Times New Roman" pitchFamily="18" charset="0"/>
              </a:rPr>
              <a:t>a. Data ≥ 30</a:t>
            </a:r>
          </a:p>
          <a:p>
            <a:pPr algn="ctr"/>
            <a:endParaRPr lang="en-US" dirty="0"/>
          </a:p>
        </p:txBody>
      </p:sp>
      <p:sp>
        <p:nvSpPr>
          <p:cNvPr id="8" name="Rounded Rectangle 7"/>
          <p:cNvSpPr/>
          <p:nvPr/>
        </p:nvSpPr>
        <p:spPr>
          <a:xfrm>
            <a:off x="609600" y="259080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b. </a:t>
            </a:r>
            <a:r>
              <a:rPr lang="en-US" sz="2400" dirty="0" err="1" smtClean="0">
                <a:solidFill>
                  <a:schemeClr val="tx1"/>
                </a:solidFill>
                <a:latin typeface="Times New Roman" pitchFamily="18" charset="0"/>
                <a:cs typeface="Times New Roman" pitchFamily="18" charset="0"/>
              </a:rPr>
              <a:t>Menyebar</a:t>
            </a:r>
            <a:r>
              <a:rPr lang="en-US" sz="2400" dirty="0" smtClean="0">
                <a:solidFill>
                  <a:schemeClr val="tx1"/>
                </a:solidFill>
                <a:latin typeface="Times New Roman" pitchFamily="18" charset="0"/>
                <a:cs typeface="Times New Roman" pitchFamily="18" charset="0"/>
              </a:rPr>
              <a:t> normal</a:t>
            </a:r>
          </a:p>
          <a:p>
            <a:pPr algn="ctr"/>
            <a:endParaRPr lang="en-US" dirty="0"/>
          </a:p>
        </p:txBody>
      </p:sp>
      <p:sp>
        <p:nvSpPr>
          <p:cNvPr id="9" name="Rounded Rectangle 8"/>
          <p:cNvSpPr/>
          <p:nvPr/>
        </p:nvSpPr>
        <p:spPr>
          <a:xfrm>
            <a:off x="609600" y="350520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itchFamily="18" charset="0"/>
                <a:cs typeface="Times New Roman" pitchFamily="18" charset="0"/>
              </a:rPr>
              <a:t>d</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Memiliki</a:t>
            </a:r>
            <a:r>
              <a:rPr lang="en-US" sz="2400" dirty="0" smtClean="0">
                <a:solidFill>
                  <a:schemeClr val="tx1"/>
                </a:solidFill>
                <a:latin typeface="Times New Roman" pitchFamily="18" charset="0"/>
                <a:cs typeface="Times New Roman" pitchFamily="18" charset="0"/>
              </a:rPr>
              <a:t> interval</a:t>
            </a:r>
          </a:p>
          <a:p>
            <a:pPr algn="ctr"/>
            <a:endParaRPr lang="en-US" dirty="0"/>
          </a:p>
        </p:txBody>
      </p:sp>
      <p:sp>
        <p:nvSpPr>
          <p:cNvPr id="10" name="Rounded Rectangle 9"/>
          <p:cNvSpPr/>
          <p:nvPr/>
        </p:nvSpPr>
        <p:spPr>
          <a:xfrm>
            <a:off x="609600" y="394162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46075"/>
            <a:r>
              <a:rPr lang="en-US" sz="2400" dirty="0">
                <a:solidFill>
                  <a:schemeClr val="tx1"/>
                </a:solidFill>
                <a:latin typeface="Times New Roman" pitchFamily="18" charset="0"/>
                <a:cs typeface="Times New Roman" pitchFamily="18" charset="0"/>
              </a:rPr>
              <a:t>e</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homogen</a:t>
            </a:r>
            <a:endParaRPr lang="en-US" sz="2400" dirty="0" smtClean="0">
              <a:solidFill>
                <a:schemeClr val="tx1"/>
              </a:solidFill>
              <a:latin typeface="Times New Roman" pitchFamily="18" charset="0"/>
              <a:cs typeface="Times New Roman" pitchFamily="18" charset="0"/>
            </a:endParaRPr>
          </a:p>
          <a:p>
            <a:pPr algn="ctr"/>
            <a:endParaRPr lang="en-US" dirty="0"/>
          </a:p>
        </p:txBody>
      </p:sp>
      <p:sp>
        <p:nvSpPr>
          <p:cNvPr id="11" name="Rounded Rectangle 10"/>
          <p:cNvSpPr/>
          <p:nvPr/>
        </p:nvSpPr>
        <p:spPr>
          <a:xfrm>
            <a:off x="617560" y="4391895"/>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46075"/>
            <a:r>
              <a:rPr lang="en-US" sz="2400" dirty="0">
                <a:solidFill>
                  <a:schemeClr val="tx1"/>
                </a:solidFill>
                <a:latin typeface="Times New Roman" pitchFamily="18" charset="0"/>
                <a:cs typeface="Times New Roman" pitchFamily="18" charset="0"/>
              </a:rPr>
              <a:t>f</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acak</a:t>
            </a:r>
            <a:endParaRPr lang="en-US" sz="2400" dirty="0" smtClean="0">
              <a:solidFill>
                <a:schemeClr val="tx1"/>
              </a:solidFill>
              <a:latin typeface="Times New Roman" pitchFamily="18" charset="0"/>
              <a:cs typeface="Times New Roman" pitchFamily="18" charset="0"/>
            </a:endParaRPr>
          </a:p>
          <a:p>
            <a:pPr algn="ctr"/>
            <a:endParaRPr lang="en-US" dirty="0"/>
          </a:p>
        </p:txBody>
      </p:sp>
      <p:sp>
        <p:nvSpPr>
          <p:cNvPr id="12" name="Rounded Rectangle 11"/>
          <p:cNvSpPr/>
          <p:nvPr/>
        </p:nvSpPr>
        <p:spPr>
          <a:xfrm>
            <a:off x="609600" y="4835240"/>
            <a:ext cx="3352800" cy="838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Uji</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hipotesis</a:t>
            </a:r>
            <a:r>
              <a:rPr lang="en-US" sz="2400" dirty="0" smtClean="0">
                <a:solidFill>
                  <a:schemeClr val="tx1"/>
                </a:solidFill>
                <a:latin typeface="Times New Roman" pitchFamily="18" charset="0"/>
                <a:cs typeface="Times New Roman" pitchFamily="18" charset="0"/>
              </a:rPr>
              <a:t>, reg., </a:t>
            </a:r>
            <a:r>
              <a:rPr lang="en-US" sz="2400" dirty="0" err="1" smtClean="0">
                <a:solidFill>
                  <a:schemeClr val="tx1"/>
                </a:solidFill>
                <a:latin typeface="Times New Roman" pitchFamily="18" charset="0"/>
                <a:cs typeface="Times New Roman" pitchFamily="18" charset="0"/>
              </a:rPr>
              <a:t>kor</a:t>
            </a:r>
            <a:r>
              <a:rPr lang="en-US" sz="2400" dirty="0" smtClean="0">
                <a:solidFill>
                  <a:schemeClr val="tx1"/>
                </a:solidFill>
                <a:latin typeface="Times New Roman" pitchFamily="18" charset="0"/>
                <a:cs typeface="Times New Roman" pitchFamily="18" charset="0"/>
              </a:rPr>
              <a:t>., t, </a:t>
            </a:r>
            <a:r>
              <a:rPr lang="en-US" sz="2400" dirty="0" err="1" smtClean="0">
                <a:solidFill>
                  <a:schemeClr val="tx1"/>
                </a:solidFill>
                <a:latin typeface="Times New Roman" pitchFamily="18" charset="0"/>
                <a:cs typeface="Times New Roman" pitchFamily="18" charset="0"/>
              </a:rPr>
              <a:t>anova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anakova</a:t>
            </a:r>
            <a:endParaRPr lang="en-US" sz="2400" dirty="0" smtClean="0">
              <a:solidFill>
                <a:schemeClr val="tx1"/>
              </a:solidFill>
              <a:latin typeface="Times New Roman" pitchFamily="18" charset="0"/>
              <a:cs typeface="Times New Roman" pitchFamily="18" charset="0"/>
            </a:endParaRPr>
          </a:p>
          <a:p>
            <a:pPr algn="ctr"/>
            <a:endParaRPr lang="en-US" dirty="0"/>
          </a:p>
        </p:txBody>
      </p:sp>
      <p:sp>
        <p:nvSpPr>
          <p:cNvPr id="13" name="Rounded Rectangle 12"/>
          <p:cNvSpPr/>
          <p:nvPr/>
        </p:nvSpPr>
        <p:spPr>
          <a:xfrm>
            <a:off x="609600" y="304800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46075"/>
            <a:r>
              <a:rPr lang="en-US" sz="2400" dirty="0">
                <a:solidFill>
                  <a:schemeClr val="tx1"/>
                </a:solidFill>
                <a:latin typeface="Times New Roman" pitchFamily="18" charset="0"/>
                <a:cs typeface="Times New Roman" pitchFamily="18" charset="0"/>
              </a:rPr>
              <a:t>c</a:t>
            </a:r>
            <a:r>
              <a:rPr lang="en-US" sz="2400" dirty="0" smtClean="0">
                <a:solidFill>
                  <a:schemeClr val="tx1"/>
                </a:solidFill>
                <a:latin typeface="Times New Roman" pitchFamily="18" charset="0"/>
                <a:cs typeface="Times New Roman" pitchFamily="18" charset="0"/>
              </a:rPr>
              <a:t>.  linear</a:t>
            </a:r>
          </a:p>
          <a:p>
            <a:pPr algn="ctr"/>
            <a:endParaRPr lang="en-US" dirty="0">
              <a:solidFill>
                <a:schemeClr val="tx1"/>
              </a:solidFill>
            </a:endParaRPr>
          </a:p>
        </p:txBody>
      </p:sp>
      <p:sp>
        <p:nvSpPr>
          <p:cNvPr id="14" name="Rounded Rectangle 13"/>
          <p:cNvSpPr/>
          <p:nvPr/>
        </p:nvSpPr>
        <p:spPr>
          <a:xfrm>
            <a:off x="4419600" y="1447800"/>
            <a:ext cx="3352800" cy="6858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2. STATISTIKA NON PARAMETRIK</a:t>
            </a:r>
            <a:endParaRPr lang="en-US" sz="2400" dirty="0">
              <a:solidFill>
                <a:schemeClr val="tx1"/>
              </a:solidFill>
              <a:latin typeface="Times New Roman" pitchFamily="18" charset="0"/>
              <a:cs typeface="Times New Roman" pitchFamily="18" charset="0"/>
            </a:endParaRPr>
          </a:p>
        </p:txBody>
      </p:sp>
      <p:sp>
        <p:nvSpPr>
          <p:cNvPr id="15" name="Rounded Rectangle 14"/>
          <p:cNvSpPr/>
          <p:nvPr/>
        </p:nvSpPr>
        <p:spPr>
          <a:xfrm>
            <a:off x="4419600" y="213360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Times New Roman" pitchFamily="18" charset="0"/>
              <a:cs typeface="Times New Roman" pitchFamily="18" charset="0"/>
            </a:endParaRPr>
          </a:p>
          <a:p>
            <a:pPr indent="512763"/>
            <a:r>
              <a:rPr lang="en-US" sz="2400" dirty="0" smtClean="0">
                <a:solidFill>
                  <a:schemeClr val="tx1"/>
                </a:solidFill>
                <a:latin typeface="Times New Roman" pitchFamily="18" charset="0"/>
                <a:cs typeface="Times New Roman" pitchFamily="18" charset="0"/>
              </a:rPr>
              <a:t>a. Data &lt; 30</a:t>
            </a:r>
          </a:p>
          <a:p>
            <a:pPr algn="ctr"/>
            <a:endParaRPr lang="en-US" dirty="0"/>
          </a:p>
        </p:txBody>
      </p:sp>
      <p:sp>
        <p:nvSpPr>
          <p:cNvPr id="16" name="Rounded Rectangle 15"/>
          <p:cNvSpPr/>
          <p:nvPr/>
        </p:nvSpPr>
        <p:spPr>
          <a:xfrm>
            <a:off x="4419600" y="2590800"/>
            <a:ext cx="3352800" cy="457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Times New Roman" pitchFamily="18" charset="0"/>
              <a:cs typeface="Times New Roman" pitchFamily="18" charset="0"/>
            </a:endParaRPr>
          </a:p>
          <a:p>
            <a:pPr indent="512763"/>
            <a:r>
              <a:rPr lang="en-US" sz="2400" dirty="0" smtClean="0">
                <a:solidFill>
                  <a:schemeClr val="tx1"/>
                </a:solidFill>
                <a:latin typeface="Times New Roman" pitchFamily="18" charset="0"/>
                <a:cs typeface="Times New Roman" pitchFamily="18" charset="0"/>
              </a:rPr>
              <a:t>b. </a:t>
            </a:r>
            <a:r>
              <a:rPr lang="en-US" sz="2400" dirty="0" err="1" smtClean="0">
                <a:solidFill>
                  <a:schemeClr val="tx1"/>
                </a:solidFill>
                <a:latin typeface="Times New Roman" pitchFamily="18" charset="0"/>
                <a:cs typeface="Times New Roman" pitchFamily="18" charset="0"/>
              </a:rPr>
              <a:t>Tdk</a:t>
            </a:r>
            <a:r>
              <a:rPr lang="en-US" sz="2400" dirty="0" smtClean="0">
                <a:solidFill>
                  <a:schemeClr val="tx1"/>
                </a:solidFill>
                <a:latin typeface="Times New Roman" pitchFamily="18" charset="0"/>
                <a:cs typeface="Times New Roman" pitchFamily="18" charset="0"/>
              </a:rPr>
              <a:t> normal</a:t>
            </a:r>
          </a:p>
          <a:p>
            <a:pPr algn="ctr"/>
            <a:endParaRPr lang="en-US" dirty="0"/>
          </a:p>
        </p:txBody>
      </p:sp>
      <p:sp>
        <p:nvSpPr>
          <p:cNvPr id="17" name="Rounded Rectangle 16"/>
          <p:cNvSpPr/>
          <p:nvPr/>
        </p:nvSpPr>
        <p:spPr>
          <a:xfrm>
            <a:off x="4426525" y="3048000"/>
            <a:ext cx="33528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Times New Roman" pitchFamily="18" charset="0"/>
              <a:cs typeface="Times New Roman" pitchFamily="18" charset="0"/>
            </a:endParaRPr>
          </a:p>
          <a:p>
            <a:pPr indent="457200"/>
            <a:r>
              <a:rPr lang="en-US" sz="2400" dirty="0" smtClean="0">
                <a:solidFill>
                  <a:schemeClr val="tx1"/>
                </a:solidFill>
                <a:latin typeface="Times New Roman" pitchFamily="18" charset="0"/>
                <a:cs typeface="Times New Roman" pitchFamily="18" charset="0"/>
              </a:rPr>
              <a:t>c. </a:t>
            </a:r>
            <a:r>
              <a:rPr lang="en-US" sz="2400" dirty="0" err="1" smtClean="0">
                <a:solidFill>
                  <a:schemeClr val="tx1"/>
                </a:solidFill>
                <a:latin typeface="Times New Roman" pitchFamily="18" charset="0"/>
                <a:cs typeface="Times New Roman" pitchFamily="18" charset="0"/>
              </a:rPr>
              <a:t>Tdk</a:t>
            </a:r>
            <a:r>
              <a:rPr lang="en-US" sz="2400" dirty="0" smtClean="0">
                <a:solidFill>
                  <a:schemeClr val="tx1"/>
                </a:solidFill>
                <a:latin typeface="Times New Roman" pitchFamily="18" charset="0"/>
                <a:cs typeface="Times New Roman" pitchFamily="18" charset="0"/>
              </a:rPr>
              <a:t> linear</a:t>
            </a:r>
          </a:p>
          <a:p>
            <a:pPr algn="ctr"/>
            <a:endParaRPr lang="en-US" dirty="0"/>
          </a:p>
        </p:txBody>
      </p:sp>
      <p:sp>
        <p:nvSpPr>
          <p:cNvPr id="18" name="Rounded Rectangle 17"/>
          <p:cNvSpPr/>
          <p:nvPr/>
        </p:nvSpPr>
        <p:spPr>
          <a:xfrm>
            <a:off x="4419600" y="3609938"/>
            <a:ext cx="3352800" cy="168249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Times New Roman" pitchFamily="18" charset="0"/>
              <a:cs typeface="Times New Roman" pitchFamily="18" charset="0"/>
            </a:endParaRPr>
          </a:p>
          <a:p>
            <a:pPr algn="ctr"/>
            <a:r>
              <a:rPr lang="en-US" sz="2400" dirty="0" err="1" smtClean="0">
                <a:solidFill>
                  <a:schemeClr val="tx1"/>
                </a:solidFill>
                <a:latin typeface="Times New Roman" pitchFamily="18" charset="0"/>
                <a:cs typeface="Times New Roman" pitchFamily="18" charset="0"/>
              </a:rPr>
              <a:t>Uji</a:t>
            </a:r>
            <a:r>
              <a:rPr lang="en-US" sz="2400" dirty="0" smtClean="0">
                <a:solidFill>
                  <a:schemeClr val="tx1"/>
                </a:solidFill>
                <a:latin typeface="Times New Roman" pitchFamily="18" charset="0"/>
                <a:cs typeface="Times New Roman" pitchFamily="18" charset="0"/>
              </a:rPr>
              <a:t> : binomial, chi-</a:t>
            </a:r>
            <a:r>
              <a:rPr lang="en-US" sz="2400" dirty="0" err="1" smtClean="0">
                <a:solidFill>
                  <a:schemeClr val="tx1"/>
                </a:solidFill>
                <a:latin typeface="Times New Roman" pitchFamily="18" charset="0"/>
                <a:cs typeface="Times New Roman" pitchFamily="18" charset="0"/>
              </a:rPr>
              <a:t>kuadrat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kruskal-wallis</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Fredman</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Kolmogorov</a:t>
            </a:r>
            <a:r>
              <a:rPr lang="en-US" sz="2400" dirty="0" smtClean="0">
                <a:solidFill>
                  <a:schemeClr val="tx1"/>
                </a:solidFill>
                <a:latin typeface="Times New Roman" pitchFamily="18" charset="0"/>
                <a:cs typeface="Times New Roman" pitchFamily="18" charset="0"/>
              </a:rPr>
              <a:t>-Smirnov</a:t>
            </a:r>
            <a:r>
              <a:rPr lang="en-US" sz="2400" dirty="0">
                <a:solidFill>
                  <a:schemeClr val="tx1"/>
                </a:solidFill>
                <a:latin typeface="Times New Roman" pitchFamily="18" charset="0"/>
                <a:cs typeface="Times New Roman" pitchFamily="18" charset="0"/>
              </a:rPr>
              <a:t>, Run, </a:t>
            </a:r>
            <a:r>
              <a:rPr lang="en-US" sz="2400" dirty="0" err="1">
                <a:solidFill>
                  <a:schemeClr val="tx1"/>
                </a:solidFill>
                <a:latin typeface="Times New Roman" pitchFamily="18" charset="0"/>
                <a:cs typeface="Times New Roman" pitchFamily="18" charset="0"/>
              </a:rPr>
              <a:t>dll</a:t>
            </a:r>
            <a:r>
              <a:rPr lang="en-US" sz="2400" dirty="0">
                <a:solidFill>
                  <a:schemeClr val="tx1"/>
                </a:solidFill>
                <a:latin typeface="Times New Roman" pitchFamily="18" charset="0"/>
                <a:cs typeface="Times New Roman" pitchFamily="18" charset="0"/>
              </a:rPr>
              <a:t>.</a:t>
            </a:r>
            <a:endParaRPr lang="en-US" sz="2400" dirty="0" smtClean="0">
              <a:solidFill>
                <a:schemeClr val="tx1"/>
              </a:solidFill>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heckerboard(across)">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checkerboard(across)">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checkerboard(across)">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checkerboard(across)">
                                      <p:cBhvr>
                                        <p:cTn id="7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28600"/>
            <a:ext cx="7696200" cy="6324600"/>
          </a:xfrm>
        </p:spPr>
        <p:txBody>
          <a:bodyPr>
            <a:normAutofit/>
          </a:bodyPr>
          <a:lstStyle/>
          <a:p>
            <a:pPr algn="just"/>
            <a:r>
              <a:rPr lang="en-US" sz="2800" dirty="0" err="1" smtClean="0">
                <a:solidFill>
                  <a:schemeClr val="tx1"/>
                </a:solidFill>
              </a:rPr>
              <a:t>Grafik</a:t>
            </a:r>
            <a:endParaRPr lang="en-US" sz="2800" dirty="0" smtClean="0">
              <a:solidFill>
                <a:schemeClr val="tx1"/>
              </a:solidFill>
            </a:endParaRPr>
          </a:p>
          <a:p>
            <a:pPr algn="just"/>
            <a:r>
              <a:rPr lang="en-US" sz="2400" dirty="0" smtClean="0">
                <a:solidFill>
                  <a:schemeClr val="tx1"/>
                </a:solidFill>
              </a:rPr>
              <a:t>1.Grafik </a:t>
            </a:r>
            <a:r>
              <a:rPr lang="en-US" sz="2400" dirty="0" err="1" smtClean="0">
                <a:solidFill>
                  <a:schemeClr val="tx1"/>
                </a:solidFill>
              </a:rPr>
              <a:t>garis</a:t>
            </a:r>
            <a:r>
              <a:rPr lang="en-US" sz="2400" dirty="0" smtClean="0">
                <a:solidFill>
                  <a:schemeClr val="tx1"/>
                </a:solidFill>
              </a:rPr>
              <a:t> (line chart) :</a:t>
            </a:r>
          </a:p>
          <a:p>
            <a:pPr marL="401638" indent="-234950" algn="just"/>
            <a:r>
              <a:rPr lang="en-US" sz="2400" dirty="0" smtClean="0">
                <a:solidFill>
                  <a:schemeClr val="tx1"/>
                </a:solidFill>
              </a:rPr>
              <a:t> </a:t>
            </a:r>
            <a:r>
              <a:rPr lang="en-US" sz="2400" dirty="0" err="1" smtClean="0">
                <a:solidFill>
                  <a:schemeClr val="tx1"/>
                </a:solidFill>
              </a:rPr>
              <a:t>a.Grafik</a:t>
            </a:r>
            <a:r>
              <a:rPr lang="en-US" sz="2400" dirty="0" smtClean="0">
                <a:solidFill>
                  <a:schemeClr val="tx1"/>
                </a:solidFill>
              </a:rPr>
              <a:t> </a:t>
            </a:r>
            <a:r>
              <a:rPr lang="en-US" sz="2400" dirty="0" err="1" smtClean="0">
                <a:solidFill>
                  <a:schemeClr val="tx1"/>
                </a:solidFill>
              </a:rPr>
              <a:t>garis</a:t>
            </a:r>
            <a:r>
              <a:rPr lang="en-US" sz="2400" dirty="0" smtClean="0">
                <a:solidFill>
                  <a:schemeClr val="tx1"/>
                </a:solidFill>
              </a:rPr>
              <a:t> </a:t>
            </a:r>
            <a:r>
              <a:rPr lang="en-US" sz="2400" dirty="0" err="1" smtClean="0">
                <a:solidFill>
                  <a:schemeClr val="tx1"/>
                </a:solidFill>
              </a:rPr>
              <a:t>tunggal</a:t>
            </a:r>
            <a:r>
              <a:rPr lang="en-US" sz="2400" dirty="0" smtClean="0">
                <a:solidFill>
                  <a:schemeClr val="tx1"/>
                </a:solidFill>
              </a:rPr>
              <a:t> (single line chart),</a:t>
            </a:r>
            <a:r>
              <a:rPr lang="en-US" sz="2400" dirty="0" err="1" smtClean="0">
                <a:solidFill>
                  <a:schemeClr val="tx1"/>
                </a:solidFill>
              </a:rPr>
              <a:t>Yaitu</a:t>
            </a:r>
            <a:r>
              <a:rPr lang="en-US" sz="2400" dirty="0" smtClean="0">
                <a:solidFill>
                  <a:schemeClr val="tx1"/>
                </a:solidFill>
              </a:rPr>
              <a:t> </a:t>
            </a:r>
            <a:r>
              <a:rPr lang="en-US" sz="2400" dirty="0" err="1" smtClean="0">
                <a:solidFill>
                  <a:schemeClr val="tx1"/>
                </a:solidFill>
              </a:rPr>
              <a:t>grafik</a:t>
            </a:r>
            <a:r>
              <a:rPr lang="en-US" sz="2400" dirty="0" smtClean="0">
                <a:solidFill>
                  <a:schemeClr val="tx1"/>
                </a:solidFill>
              </a:rPr>
              <a:t> yang </a:t>
            </a:r>
            <a:r>
              <a:rPr lang="en-US" sz="2400" dirty="0" err="1" smtClean="0">
                <a:solidFill>
                  <a:schemeClr val="tx1"/>
                </a:solidFill>
              </a:rPr>
              <a:t>terdiri</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satu</a:t>
            </a:r>
            <a:r>
              <a:rPr lang="en-US" sz="2400" dirty="0" smtClean="0">
                <a:solidFill>
                  <a:schemeClr val="tx1"/>
                </a:solidFill>
              </a:rPr>
              <a:t> </a:t>
            </a:r>
            <a:r>
              <a:rPr lang="en-US" sz="2400" dirty="0" err="1" smtClean="0">
                <a:solidFill>
                  <a:schemeClr val="tx1"/>
                </a:solidFill>
              </a:rPr>
              <a:t>garis</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menggambarkan</a:t>
            </a:r>
            <a:r>
              <a:rPr lang="en-US" sz="2400" dirty="0" smtClean="0">
                <a:solidFill>
                  <a:schemeClr val="tx1"/>
                </a:solidFill>
              </a:rPr>
              <a:t> </a:t>
            </a:r>
            <a:r>
              <a:rPr lang="en-US" sz="2400" dirty="0" err="1" smtClean="0">
                <a:solidFill>
                  <a:schemeClr val="tx1"/>
                </a:solidFill>
              </a:rPr>
              <a:t>perkembangan</a:t>
            </a:r>
            <a:r>
              <a:rPr lang="en-US" sz="2400" dirty="0" smtClean="0">
                <a:solidFill>
                  <a:schemeClr val="tx1"/>
                </a:solidFill>
              </a:rPr>
              <a:t> (trend)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karakteristik</a:t>
            </a:r>
            <a:r>
              <a:rPr lang="en-US" sz="2400" dirty="0" smtClean="0">
                <a:solidFill>
                  <a:schemeClr val="tx1"/>
                </a:solidFill>
              </a:rPr>
              <a:t>.</a:t>
            </a:r>
          </a:p>
          <a:p>
            <a:pPr marL="401638" indent="-234950" algn="just"/>
            <a:r>
              <a:rPr lang="en-US" sz="2400" dirty="0" err="1" smtClean="0">
                <a:solidFill>
                  <a:schemeClr val="tx1"/>
                </a:solidFill>
              </a:rPr>
              <a:t>b.Grafik</a:t>
            </a:r>
            <a:r>
              <a:rPr lang="en-US" sz="2400" dirty="0" smtClean="0">
                <a:solidFill>
                  <a:schemeClr val="tx1"/>
                </a:solidFill>
              </a:rPr>
              <a:t> </a:t>
            </a:r>
            <a:r>
              <a:rPr lang="en-US" sz="2400" dirty="0" err="1" smtClean="0">
                <a:solidFill>
                  <a:schemeClr val="tx1"/>
                </a:solidFill>
              </a:rPr>
              <a:t>garis</a:t>
            </a:r>
            <a:r>
              <a:rPr lang="en-US" sz="2400" dirty="0" smtClean="0">
                <a:solidFill>
                  <a:schemeClr val="tx1"/>
                </a:solidFill>
              </a:rPr>
              <a:t> </a:t>
            </a:r>
            <a:r>
              <a:rPr lang="en-US" sz="2400" dirty="0" err="1" smtClean="0">
                <a:solidFill>
                  <a:schemeClr val="tx1"/>
                </a:solidFill>
              </a:rPr>
              <a:t>berganda</a:t>
            </a:r>
            <a:r>
              <a:rPr lang="en-US" sz="2400" dirty="0" smtClean="0">
                <a:solidFill>
                  <a:schemeClr val="tx1"/>
                </a:solidFill>
              </a:rPr>
              <a:t> (multiple line chart)</a:t>
            </a:r>
            <a:r>
              <a:rPr lang="en-US" sz="2400" dirty="0" err="1" smtClean="0">
                <a:solidFill>
                  <a:schemeClr val="tx1"/>
                </a:solidFill>
              </a:rPr>
              <a:t>Yaitu</a:t>
            </a:r>
            <a:r>
              <a:rPr lang="en-US" sz="2400" dirty="0" smtClean="0">
                <a:solidFill>
                  <a:schemeClr val="tx1"/>
                </a:solidFill>
              </a:rPr>
              <a:t> </a:t>
            </a:r>
            <a:r>
              <a:rPr lang="en-US" sz="2400" dirty="0" err="1" smtClean="0">
                <a:solidFill>
                  <a:schemeClr val="tx1"/>
                </a:solidFill>
              </a:rPr>
              <a:t>grafik</a:t>
            </a:r>
            <a:r>
              <a:rPr lang="en-US" sz="2400" dirty="0" smtClean="0">
                <a:solidFill>
                  <a:schemeClr val="tx1"/>
                </a:solidFill>
              </a:rPr>
              <a:t> yang </a:t>
            </a:r>
            <a:r>
              <a:rPr lang="en-US" sz="2400" dirty="0" err="1" smtClean="0">
                <a:solidFill>
                  <a:schemeClr val="tx1"/>
                </a:solidFill>
              </a:rPr>
              <a:t>terdiri</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beberapa</a:t>
            </a:r>
            <a:r>
              <a:rPr lang="en-US" sz="2400" dirty="0" smtClean="0">
                <a:solidFill>
                  <a:schemeClr val="tx1"/>
                </a:solidFill>
              </a:rPr>
              <a:t> </a:t>
            </a:r>
            <a:r>
              <a:rPr lang="en-US" sz="2400" dirty="0" err="1" smtClean="0">
                <a:solidFill>
                  <a:schemeClr val="tx1"/>
                </a:solidFill>
              </a:rPr>
              <a:t>garis</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menggambarkan</a:t>
            </a:r>
            <a:r>
              <a:rPr lang="en-US" sz="2400" dirty="0" smtClean="0">
                <a:solidFill>
                  <a:schemeClr val="tx1"/>
                </a:solidFill>
              </a:rPr>
              <a:t> </a:t>
            </a:r>
            <a:r>
              <a:rPr lang="en-US" sz="2400" dirty="0" err="1" smtClean="0">
                <a:solidFill>
                  <a:schemeClr val="tx1"/>
                </a:solidFill>
              </a:rPr>
              <a:t>beberapa</a:t>
            </a:r>
            <a:r>
              <a:rPr lang="en-US" sz="2400" dirty="0" smtClean="0">
                <a:solidFill>
                  <a:schemeClr val="tx1"/>
                </a:solidFill>
              </a:rPr>
              <a:t> </a:t>
            </a:r>
            <a:r>
              <a:rPr lang="en-US" sz="2400" dirty="0" err="1" smtClean="0">
                <a:solidFill>
                  <a:schemeClr val="tx1"/>
                </a:solidFill>
              </a:rPr>
              <a:t>hal</a:t>
            </a:r>
            <a:r>
              <a:rPr lang="en-US" sz="2400" dirty="0" smtClean="0">
                <a:solidFill>
                  <a:schemeClr val="tx1"/>
                </a:solidFill>
              </a:rPr>
              <a:t>/</a:t>
            </a:r>
            <a:r>
              <a:rPr lang="en-US" sz="2400" dirty="0" err="1" smtClean="0">
                <a:solidFill>
                  <a:schemeClr val="tx1"/>
                </a:solidFill>
              </a:rPr>
              <a:t>kejadian</a:t>
            </a:r>
            <a:r>
              <a:rPr lang="en-US" sz="2400" dirty="0" smtClean="0">
                <a:solidFill>
                  <a:schemeClr val="tx1"/>
                </a:solidFill>
              </a:rPr>
              <a:t> </a:t>
            </a:r>
            <a:r>
              <a:rPr lang="en-US" sz="2400" dirty="0" err="1" smtClean="0">
                <a:solidFill>
                  <a:schemeClr val="tx1"/>
                </a:solidFill>
              </a:rPr>
              <a:t>sekaligus</a:t>
            </a:r>
            <a:r>
              <a:rPr lang="en-US" sz="2400" dirty="0" smtClean="0">
                <a:solidFill>
                  <a:schemeClr val="tx1"/>
                </a:solidFill>
              </a:rPr>
              <a:t>.</a:t>
            </a:r>
          </a:p>
          <a:p>
            <a:pPr algn="just"/>
            <a:r>
              <a:rPr lang="en-US" sz="2400" dirty="0" smtClean="0">
                <a:solidFill>
                  <a:schemeClr val="tx1"/>
                </a:solidFill>
              </a:rPr>
              <a:t>2.Grafik </a:t>
            </a:r>
            <a:r>
              <a:rPr lang="en-US" sz="2400" dirty="0" err="1" smtClean="0">
                <a:solidFill>
                  <a:schemeClr val="tx1"/>
                </a:solidFill>
              </a:rPr>
              <a:t>Batangan</a:t>
            </a:r>
            <a:r>
              <a:rPr lang="en-US" sz="2400" dirty="0" smtClean="0">
                <a:solidFill>
                  <a:schemeClr val="tx1"/>
                </a:solidFill>
              </a:rPr>
              <a:t> (bar chart) :</a:t>
            </a:r>
          </a:p>
          <a:p>
            <a:pPr marL="401638" indent="-234950" algn="just"/>
            <a:r>
              <a:rPr lang="en-US" sz="2400" dirty="0" err="1" smtClean="0">
                <a:solidFill>
                  <a:schemeClr val="tx1"/>
                </a:solidFill>
              </a:rPr>
              <a:t>a.Grafik</a:t>
            </a:r>
            <a:r>
              <a:rPr lang="en-US" sz="2400" dirty="0" smtClean="0">
                <a:solidFill>
                  <a:schemeClr val="tx1"/>
                </a:solidFill>
              </a:rPr>
              <a:t> </a:t>
            </a:r>
            <a:r>
              <a:rPr lang="en-US" sz="2400" dirty="0" err="1" smtClean="0">
                <a:solidFill>
                  <a:schemeClr val="tx1"/>
                </a:solidFill>
              </a:rPr>
              <a:t>batangan</a:t>
            </a:r>
            <a:r>
              <a:rPr lang="en-US" sz="2400" dirty="0" smtClean="0">
                <a:solidFill>
                  <a:schemeClr val="tx1"/>
                </a:solidFill>
              </a:rPr>
              <a:t> </a:t>
            </a:r>
            <a:r>
              <a:rPr lang="en-US" sz="2400" dirty="0" err="1" smtClean="0">
                <a:solidFill>
                  <a:schemeClr val="tx1"/>
                </a:solidFill>
              </a:rPr>
              <a:t>tunggal</a:t>
            </a:r>
            <a:r>
              <a:rPr lang="en-US" sz="2400" dirty="0" smtClean="0">
                <a:solidFill>
                  <a:schemeClr val="tx1"/>
                </a:solidFill>
              </a:rPr>
              <a:t> (single bar chart),</a:t>
            </a:r>
            <a:r>
              <a:rPr lang="en-US" sz="2400" dirty="0" err="1" smtClean="0">
                <a:solidFill>
                  <a:schemeClr val="tx1"/>
                </a:solidFill>
              </a:rPr>
              <a:t>Yaitu</a:t>
            </a:r>
            <a:r>
              <a:rPr lang="en-US" sz="2400" dirty="0" smtClean="0">
                <a:solidFill>
                  <a:schemeClr val="tx1"/>
                </a:solidFill>
              </a:rPr>
              <a:t> </a:t>
            </a:r>
            <a:r>
              <a:rPr lang="en-US" sz="2400" dirty="0" err="1" smtClean="0">
                <a:solidFill>
                  <a:schemeClr val="tx1"/>
                </a:solidFill>
              </a:rPr>
              <a:t>grafik</a:t>
            </a:r>
            <a:r>
              <a:rPr lang="en-US" sz="2400" dirty="0" smtClean="0">
                <a:solidFill>
                  <a:schemeClr val="tx1"/>
                </a:solidFill>
              </a:rPr>
              <a:t> yang </a:t>
            </a:r>
            <a:r>
              <a:rPr lang="en-US" sz="2400" dirty="0" err="1" smtClean="0">
                <a:solidFill>
                  <a:schemeClr val="tx1"/>
                </a:solidFill>
              </a:rPr>
              <a:t>terdiri</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satu</a:t>
            </a:r>
            <a:r>
              <a:rPr lang="en-US" sz="2400" dirty="0" smtClean="0">
                <a:solidFill>
                  <a:schemeClr val="tx1"/>
                </a:solidFill>
              </a:rPr>
              <a:t> </a:t>
            </a:r>
            <a:r>
              <a:rPr lang="en-US" sz="2400" dirty="0" err="1" smtClean="0">
                <a:solidFill>
                  <a:schemeClr val="tx1"/>
                </a:solidFill>
              </a:rPr>
              <a:t>batangan</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menggambarkan</a:t>
            </a:r>
            <a:r>
              <a:rPr lang="en-US" sz="2400" dirty="0" smtClean="0">
                <a:solidFill>
                  <a:schemeClr val="tx1"/>
                </a:solidFill>
              </a:rPr>
              <a:t> </a:t>
            </a:r>
            <a:r>
              <a:rPr lang="en-US" sz="2400" dirty="0" err="1" smtClean="0">
                <a:solidFill>
                  <a:schemeClr val="tx1"/>
                </a:solidFill>
              </a:rPr>
              <a:t>perkembangan</a:t>
            </a:r>
            <a:r>
              <a:rPr lang="en-US" sz="2400" dirty="0" smtClean="0">
                <a:solidFill>
                  <a:schemeClr val="tx1"/>
                </a:solidFill>
              </a:rPr>
              <a:t> (trend)</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karakteristik</a:t>
            </a:r>
            <a:r>
              <a:rPr lang="en-US" sz="2400" dirty="0" smtClean="0">
                <a:solidFill>
                  <a:schemeClr val="tx1"/>
                </a:solidFill>
              </a:rPr>
              <a:t>.</a:t>
            </a:r>
          </a:p>
          <a:p>
            <a:pPr marL="401638" indent="-234950" algn="just"/>
            <a:r>
              <a:rPr lang="en-US" sz="2400" dirty="0" err="1" smtClean="0">
                <a:solidFill>
                  <a:schemeClr val="tx1"/>
                </a:solidFill>
              </a:rPr>
              <a:t>b.Grafik</a:t>
            </a:r>
            <a:r>
              <a:rPr lang="en-US" sz="2400" dirty="0" smtClean="0">
                <a:solidFill>
                  <a:schemeClr val="tx1"/>
                </a:solidFill>
              </a:rPr>
              <a:t> </a:t>
            </a:r>
            <a:r>
              <a:rPr lang="en-US" sz="2400" dirty="0" err="1" smtClean="0">
                <a:solidFill>
                  <a:schemeClr val="tx1"/>
                </a:solidFill>
              </a:rPr>
              <a:t>batangan</a:t>
            </a:r>
            <a:r>
              <a:rPr lang="en-US" sz="2400" dirty="0" smtClean="0">
                <a:solidFill>
                  <a:schemeClr val="tx1"/>
                </a:solidFill>
              </a:rPr>
              <a:t> </a:t>
            </a:r>
            <a:r>
              <a:rPr lang="en-US" sz="2400" dirty="0" err="1" smtClean="0">
                <a:solidFill>
                  <a:schemeClr val="tx1"/>
                </a:solidFill>
              </a:rPr>
              <a:t>berganda</a:t>
            </a:r>
            <a:r>
              <a:rPr lang="en-US" sz="2400" dirty="0" smtClean="0">
                <a:solidFill>
                  <a:schemeClr val="tx1"/>
                </a:solidFill>
              </a:rPr>
              <a:t> (multiple bar chart),</a:t>
            </a:r>
            <a:r>
              <a:rPr lang="en-US" sz="2400" dirty="0" err="1" smtClean="0">
                <a:solidFill>
                  <a:schemeClr val="tx1"/>
                </a:solidFill>
              </a:rPr>
              <a:t>Yaitu</a:t>
            </a:r>
            <a:r>
              <a:rPr lang="en-US" sz="2400" dirty="0" smtClean="0">
                <a:solidFill>
                  <a:schemeClr val="tx1"/>
                </a:solidFill>
              </a:rPr>
              <a:t> </a:t>
            </a:r>
            <a:r>
              <a:rPr lang="en-US" sz="2400" dirty="0" err="1" smtClean="0">
                <a:solidFill>
                  <a:schemeClr val="tx1"/>
                </a:solidFill>
              </a:rPr>
              <a:t>grafik</a:t>
            </a:r>
            <a:r>
              <a:rPr lang="en-US" sz="2400" dirty="0" smtClean="0">
                <a:solidFill>
                  <a:schemeClr val="tx1"/>
                </a:solidFill>
              </a:rPr>
              <a:t> yang </a:t>
            </a:r>
            <a:r>
              <a:rPr lang="en-US" sz="2400" dirty="0" err="1" smtClean="0">
                <a:solidFill>
                  <a:schemeClr val="tx1"/>
                </a:solidFill>
              </a:rPr>
              <a:t>terdiri</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beberapa</a:t>
            </a:r>
            <a:r>
              <a:rPr lang="en-US" sz="2400" dirty="0" smtClean="0">
                <a:solidFill>
                  <a:schemeClr val="tx1"/>
                </a:solidFill>
              </a:rPr>
              <a:t> </a:t>
            </a:r>
            <a:r>
              <a:rPr lang="en-US" sz="2400" dirty="0" err="1" smtClean="0">
                <a:solidFill>
                  <a:schemeClr val="tx1"/>
                </a:solidFill>
              </a:rPr>
              <a:t>garis</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menggambarkan</a:t>
            </a:r>
            <a:r>
              <a:rPr lang="en-US" sz="2400" dirty="0" smtClean="0">
                <a:solidFill>
                  <a:schemeClr val="tx1"/>
                </a:solidFill>
              </a:rPr>
              <a:t> </a:t>
            </a:r>
            <a:r>
              <a:rPr lang="en-US" sz="2400" dirty="0" err="1" smtClean="0">
                <a:solidFill>
                  <a:schemeClr val="tx1"/>
                </a:solidFill>
              </a:rPr>
              <a:t>beberapa</a:t>
            </a:r>
            <a:r>
              <a:rPr lang="en-US" sz="2400" dirty="0" smtClean="0">
                <a:solidFill>
                  <a:schemeClr val="tx1"/>
                </a:solidFill>
              </a:rPr>
              <a:t> </a:t>
            </a:r>
            <a:r>
              <a:rPr lang="en-US" sz="2400" dirty="0" err="1" smtClean="0">
                <a:solidFill>
                  <a:schemeClr val="tx1"/>
                </a:solidFill>
              </a:rPr>
              <a:t>hal</a:t>
            </a:r>
            <a:r>
              <a:rPr lang="en-US" sz="2400" dirty="0" smtClean="0">
                <a:solidFill>
                  <a:schemeClr val="tx1"/>
                </a:solidFill>
              </a:rPr>
              <a:t>/</a:t>
            </a:r>
            <a:r>
              <a:rPr lang="en-US" sz="2400" dirty="0" err="1" smtClean="0">
                <a:solidFill>
                  <a:schemeClr val="tx1"/>
                </a:solidFill>
              </a:rPr>
              <a:t>kejadian</a:t>
            </a:r>
            <a:r>
              <a:rPr lang="en-US" sz="2400" dirty="0" smtClean="0">
                <a:solidFill>
                  <a:schemeClr val="tx1"/>
                </a:solidFill>
              </a:rPr>
              <a:t> </a:t>
            </a:r>
            <a:r>
              <a:rPr lang="en-US" sz="2400" dirty="0" err="1" smtClean="0">
                <a:solidFill>
                  <a:schemeClr val="tx1"/>
                </a:solidFill>
              </a:rPr>
              <a:t>sekaligus</a:t>
            </a:r>
            <a:r>
              <a:rPr lang="en-US" sz="2400" dirty="0" smtClean="0">
                <a:solidFill>
                  <a:schemeClr val="tx1"/>
                </a:solidFill>
              </a:rPr>
              <a:t>.</a:t>
            </a:r>
          </a:p>
          <a:p>
            <a:endParaRPr lang="en-US" sz="2800" dirty="0" smtClean="0"/>
          </a:p>
          <a:p>
            <a:pPr algn="just"/>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7848600" cy="5943600"/>
          </a:xfrm>
        </p:spPr>
        <p:txBody>
          <a:bodyPr/>
          <a:lstStyle/>
          <a:p>
            <a:pPr marL="234950" indent="-234950" algn="just"/>
            <a:r>
              <a:rPr lang="en-US" dirty="0" smtClean="0">
                <a:solidFill>
                  <a:schemeClr val="tx1"/>
                </a:solidFill>
              </a:rPr>
              <a:t>3.Grafik </a:t>
            </a:r>
            <a:r>
              <a:rPr lang="en-US" dirty="0" err="1" smtClean="0">
                <a:solidFill>
                  <a:schemeClr val="tx1"/>
                </a:solidFill>
              </a:rPr>
              <a:t>lingkaran</a:t>
            </a:r>
            <a:r>
              <a:rPr lang="en-US" dirty="0" smtClean="0">
                <a:solidFill>
                  <a:schemeClr val="tx1"/>
                </a:solidFill>
              </a:rPr>
              <a:t> (pie chart) : </a:t>
            </a:r>
            <a:r>
              <a:rPr lang="en-US" dirty="0" err="1" smtClean="0">
                <a:solidFill>
                  <a:schemeClr val="tx1"/>
                </a:solidFill>
              </a:rPr>
              <a:t>Yaitu</a:t>
            </a:r>
            <a:r>
              <a:rPr lang="en-US" dirty="0" smtClean="0">
                <a:solidFill>
                  <a:schemeClr val="tx1"/>
                </a:solidFill>
              </a:rPr>
              <a:t> </a:t>
            </a:r>
            <a:r>
              <a:rPr lang="en-US" dirty="0" err="1" smtClean="0">
                <a:solidFill>
                  <a:schemeClr val="tx1"/>
                </a:solidFill>
              </a:rPr>
              <a:t>grafik</a:t>
            </a:r>
            <a:r>
              <a:rPr lang="en-US" dirty="0" smtClean="0">
                <a:solidFill>
                  <a:schemeClr val="tx1"/>
                </a:solidFill>
              </a:rPr>
              <a:t> yang </a:t>
            </a:r>
            <a:r>
              <a:rPr lang="en-US" dirty="0" err="1" smtClean="0">
                <a:solidFill>
                  <a:schemeClr val="tx1"/>
                </a:solidFill>
              </a:rPr>
              <a:t>menggambarkan</a:t>
            </a:r>
            <a:r>
              <a:rPr lang="en-US" dirty="0" smtClean="0">
                <a:solidFill>
                  <a:schemeClr val="tx1"/>
                </a:solidFill>
              </a:rPr>
              <a:t> </a:t>
            </a:r>
            <a:r>
              <a:rPr lang="en-US" dirty="0" err="1" smtClean="0">
                <a:solidFill>
                  <a:schemeClr val="tx1"/>
                </a:solidFill>
              </a:rPr>
              <a:t>perbandingan</a:t>
            </a:r>
            <a:r>
              <a:rPr lang="en-US" dirty="0" smtClean="0">
                <a:solidFill>
                  <a:schemeClr val="tx1"/>
                </a:solidFill>
              </a:rPr>
              <a:t> </a:t>
            </a:r>
            <a:r>
              <a:rPr lang="en-US" dirty="0" err="1" smtClean="0">
                <a:solidFill>
                  <a:schemeClr val="tx1"/>
                </a:solidFill>
              </a:rPr>
              <a:t>nilai-nilai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karakteristik</a:t>
            </a:r>
            <a:endParaRPr lang="en-US" dirty="0" smtClean="0">
              <a:solidFill>
                <a:schemeClr val="tx1"/>
              </a:solidFill>
            </a:endParaRPr>
          </a:p>
          <a:p>
            <a:pPr marL="234950" indent="-234950" algn="just"/>
            <a:r>
              <a:rPr lang="en-US" dirty="0" smtClean="0">
                <a:solidFill>
                  <a:schemeClr val="tx1"/>
                </a:solidFill>
              </a:rPr>
              <a:t>4.Grafik </a:t>
            </a:r>
            <a:r>
              <a:rPr lang="en-US" dirty="0" err="1" smtClean="0">
                <a:solidFill>
                  <a:schemeClr val="tx1"/>
                </a:solidFill>
              </a:rPr>
              <a:t>gambar</a:t>
            </a:r>
            <a:r>
              <a:rPr lang="en-US" dirty="0" smtClean="0">
                <a:solidFill>
                  <a:schemeClr val="tx1"/>
                </a:solidFill>
              </a:rPr>
              <a:t> (Pictogram chart) :  </a:t>
            </a:r>
            <a:r>
              <a:rPr lang="en-US" dirty="0" err="1" smtClean="0">
                <a:solidFill>
                  <a:schemeClr val="tx1"/>
                </a:solidFill>
              </a:rPr>
              <a:t>Yaitu</a:t>
            </a:r>
            <a:r>
              <a:rPr lang="en-US" dirty="0" smtClean="0">
                <a:solidFill>
                  <a:schemeClr val="tx1"/>
                </a:solidFill>
              </a:rPr>
              <a:t> </a:t>
            </a:r>
            <a:r>
              <a:rPr lang="en-US" dirty="0" err="1" smtClean="0">
                <a:solidFill>
                  <a:schemeClr val="tx1"/>
                </a:solidFill>
              </a:rPr>
              <a:t>grafik</a:t>
            </a:r>
            <a:r>
              <a:rPr lang="en-US" dirty="0" smtClean="0">
                <a:solidFill>
                  <a:schemeClr val="tx1"/>
                </a:solidFill>
              </a:rPr>
              <a:t> yang </a:t>
            </a:r>
            <a:r>
              <a:rPr lang="en-US" dirty="0" err="1" smtClean="0">
                <a:solidFill>
                  <a:schemeClr val="tx1"/>
                </a:solidFill>
              </a:rPr>
              <a:t>disajikan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bentuk</a:t>
            </a:r>
            <a:r>
              <a:rPr lang="en-US" dirty="0" smtClean="0">
                <a:solidFill>
                  <a:schemeClr val="tx1"/>
                </a:solidFill>
              </a:rPr>
              <a:t> </a:t>
            </a:r>
            <a:r>
              <a:rPr lang="en-US" dirty="0" err="1" smtClean="0">
                <a:solidFill>
                  <a:schemeClr val="tx1"/>
                </a:solidFill>
              </a:rPr>
              <a:t>gambar</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karakteristik</a:t>
            </a:r>
            <a:r>
              <a:rPr lang="en-US" dirty="0" smtClean="0">
                <a:solidFill>
                  <a:schemeClr val="tx1"/>
                </a:solidFill>
              </a:rPr>
              <a:t>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Misalnya,untuk</a:t>
            </a:r>
            <a:r>
              <a:rPr lang="en-US" dirty="0" smtClean="0">
                <a:solidFill>
                  <a:schemeClr val="tx1"/>
                </a:solidFill>
              </a:rPr>
              <a:t> </a:t>
            </a:r>
            <a:r>
              <a:rPr lang="en-US" dirty="0" err="1" smtClean="0">
                <a:solidFill>
                  <a:schemeClr val="tx1"/>
                </a:solidFill>
              </a:rPr>
              <a:t>menyatakan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penduduk</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tahun-tahun</a:t>
            </a:r>
            <a:r>
              <a:rPr lang="en-US" dirty="0" smtClean="0">
                <a:solidFill>
                  <a:schemeClr val="tx1"/>
                </a:solidFill>
              </a:rPr>
              <a:t> </a:t>
            </a:r>
            <a:r>
              <a:rPr lang="en-US" dirty="0" err="1" smtClean="0">
                <a:solidFill>
                  <a:schemeClr val="tx1"/>
                </a:solidFill>
              </a:rPr>
              <a:t>tertentu</a:t>
            </a:r>
            <a:r>
              <a:rPr lang="en-US" dirty="0" smtClean="0">
                <a:solidFill>
                  <a:schemeClr val="tx1"/>
                </a:solidFill>
              </a:rPr>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33400"/>
            <a:ext cx="6400800" cy="5943600"/>
          </a:xfrm>
        </p:spPr>
        <p:txBody>
          <a:bodyPr/>
          <a:lstStyle/>
          <a:p>
            <a:r>
              <a:rPr lang="en-US" dirty="0" err="1" smtClean="0">
                <a:solidFill>
                  <a:schemeClr val="tx1"/>
                </a:solidFill>
              </a:rPr>
              <a:t>Penyajian</a:t>
            </a:r>
            <a:r>
              <a:rPr lang="en-US" dirty="0" smtClean="0">
                <a:solidFill>
                  <a:schemeClr val="tx1"/>
                </a:solidFill>
              </a:rPr>
              <a:t> Data </a:t>
            </a:r>
            <a:r>
              <a:rPr lang="en-US" dirty="0" err="1" smtClean="0">
                <a:solidFill>
                  <a:schemeClr val="tx1"/>
                </a:solidFill>
              </a:rPr>
              <a:t>dalam</a:t>
            </a:r>
            <a:r>
              <a:rPr lang="en-US" dirty="0" smtClean="0">
                <a:solidFill>
                  <a:schemeClr val="tx1"/>
                </a:solidFill>
              </a:rPr>
              <a:t> </a:t>
            </a:r>
            <a:r>
              <a:rPr lang="en-US" dirty="0" err="1" smtClean="0">
                <a:solidFill>
                  <a:schemeClr val="tx1"/>
                </a:solidFill>
              </a:rPr>
              <a:t>Bentuk</a:t>
            </a:r>
            <a:r>
              <a:rPr lang="en-US" dirty="0" smtClean="0">
                <a:solidFill>
                  <a:schemeClr val="tx1"/>
                </a:solidFill>
              </a:rPr>
              <a:t> </a:t>
            </a:r>
            <a:r>
              <a:rPr lang="en-US" dirty="0" err="1" smtClean="0">
                <a:solidFill>
                  <a:schemeClr val="tx1"/>
                </a:solidFill>
              </a:rPr>
              <a:t>Tabel</a:t>
            </a:r>
            <a:endParaRPr lang="en-US" dirty="0">
              <a:solidFill>
                <a:schemeClr val="tx1"/>
              </a:solidFill>
            </a:endParaRPr>
          </a:p>
        </p:txBody>
      </p:sp>
      <p:pic>
        <p:nvPicPr>
          <p:cNvPr id="4" name="Picture 3" descr="D:\SUARIA\PEMBELAJARAN\PRESENTASI\STATISTIKA\[STATISTIK] Penyajian Data Statistik_files\untitled19.jpg">
            <a:hlinkClick r:id="rId2"/>
          </p:cNvPr>
          <p:cNvPicPr/>
          <p:nvPr/>
        </p:nvPicPr>
        <p:blipFill>
          <a:blip r:embed="rId3"/>
          <a:srcRect/>
          <a:stretch>
            <a:fillRect/>
          </a:stretch>
        </p:blipFill>
        <p:spPr bwMode="auto">
          <a:xfrm>
            <a:off x="2743200" y="1066800"/>
            <a:ext cx="4800600" cy="4876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7200"/>
            <a:ext cx="6400800" cy="4953000"/>
          </a:xfrm>
        </p:spPr>
        <p:txBody>
          <a:bodyPr/>
          <a:lstStyle/>
          <a:p>
            <a:endParaRPr lang="en-US" dirty="0"/>
          </a:p>
        </p:txBody>
      </p:sp>
      <p:pic>
        <p:nvPicPr>
          <p:cNvPr id="4" name="Picture 3" descr="D:\SUARIA\PEMBELAJARAN\PRESENTASI\STATISTIKA\[STATISTIK] Penyajian Data Statistik_files\untitled22.jpg">
            <a:hlinkClick r:id="rId2"/>
          </p:cNvPr>
          <p:cNvPicPr/>
          <p:nvPr/>
        </p:nvPicPr>
        <p:blipFill>
          <a:blip r:embed="rId3"/>
          <a:srcRect/>
          <a:stretch>
            <a:fillRect/>
          </a:stretch>
        </p:blipFill>
        <p:spPr bwMode="auto">
          <a:xfrm>
            <a:off x="1371600" y="457200"/>
            <a:ext cx="6400800" cy="4724400"/>
          </a:xfrm>
          <a:prstGeom prst="rect">
            <a:avLst/>
          </a:prstGeom>
          <a:noFill/>
          <a:ln w="9525">
            <a:noFill/>
            <a:miter lim="800000"/>
            <a:headEnd/>
            <a:tailEnd/>
          </a:ln>
        </p:spPr>
      </p:pic>
      <p:sp>
        <p:nvSpPr>
          <p:cNvPr id="5" name="Rectangle 4"/>
          <p:cNvSpPr/>
          <p:nvPr/>
        </p:nvSpPr>
        <p:spPr>
          <a:xfrm>
            <a:off x="1447800" y="3886200"/>
            <a:ext cx="6400800"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Data </a:t>
            </a:r>
            <a:r>
              <a:rPr lang="en-US" sz="3200" dirty="0" err="1" smtClean="0">
                <a:solidFill>
                  <a:schemeClr val="tx1"/>
                </a:solidFill>
              </a:rPr>
              <a:t>yg</a:t>
            </a:r>
            <a:r>
              <a:rPr lang="en-US" sz="3200" dirty="0" smtClean="0">
                <a:solidFill>
                  <a:schemeClr val="tx1"/>
                </a:solidFill>
              </a:rPr>
              <a:t>. </a:t>
            </a:r>
            <a:r>
              <a:rPr lang="en-US" sz="3200" dirty="0" err="1" smtClean="0">
                <a:solidFill>
                  <a:schemeClr val="tx1"/>
                </a:solidFill>
              </a:rPr>
              <a:t>bbtk</a:t>
            </a:r>
            <a:r>
              <a:rPr lang="en-US" sz="3200" dirty="0" smtClean="0">
                <a:solidFill>
                  <a:schemeClr val="tx1"/>
                </a:solidFill>
              </a:rPr>
              <a:t>. </a:t>
            </a:r>
            <a:r>
              <a:rPr lang="en-US" sz="3200" dirty="0" err="1" smtClean="0">
                <a:solidFill>
                  <a:schemeClr val="tx1"/>
                </a:solidFill>
              </a:rPr>
              <a:t>Katgori</a:t>
            </a:r>
            <a:r>
              <a:rPr lang="en-US" sz="3200" dirty="0" smtClean="0">
                <a:solidFill>
                  <a:schemeClr val="tx1"/>
                </a:solidFill>
              </a:rPr>
              <a:t>/</a:t>
            </a:r>
            <a:r>
              <a:rPr lang="en-US" sz="3200" dirty="0" err="1" smtClean="0">
                <a:solidFill>
                  <a:schemeClr val="tx1"/>
                </a:solidFill>
              </a:rPr>
              <a:t>atribut</a:t>
            </a:r>
            <a:endParaRPr lang="en-US" sz="3200" dirty="0">
              <a:solidFill>
                <a:schemeClr val="tx1"/>
              </a:solidFill>
            </a:endParaRPr>
          </a:p>
        </p:txBody>
      </p:sp>
      <p:sp>
        <p:nvSpPr>
          <p:cNvPr id="6" name="Rectangle 5"/>
          <p:cNvSpPr/>
          <p:nvPr/>
        </p:nvSpPr>
        <p:spPr>
          <a:xfrm>
            <a:off x="1371600" y="228600"/>
            <a:ext cx="6400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a. Diagram </a:t>
            </a:r>
            <a:r>
              <a:rPr lang="en-US" sz="3200" dirty="0" err="1" smtClean="0">
                <a:solidFill>
                  <a:schemeClr val="tx1"/>
                </a:solidFill>
              </a:rPr>
              <a:t>batang</a:t>
            </a:r>
            <a:endParaRPr lang="en-US" sz="32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19200"/>
            <a:ext cx="6400800" cy="4419600"/>
          </a:xfrm>
        </p:spPr>
        <p:txBody>
          <a:bodyPr/>
          <a:lstStyle/>
          <a:p>
            <a:endParaRPr lang="en-US" dirty="0"/>
          </a:p>
        </p:txBody>
      </p:sp>
      <p:pic>
        <p:nvPicPr>
          <p:cNvPr id="4" name="Picture 3" descr="D:\SUARIA\PEMBELAJARAN\PRESENTASI\STATISTIKA\[STATISTIK] Penyajian Data Statistik_files\untitled23.jpg">
            <a:hlinkClick r:id="rId2"/>
          </p:cNvPr>
          <p:cNvPicPr/>
          <p:nvPr/>
        </p:nvPicPr>
        <p:blipFill>
          <a:blip r:embed="rId3"/>
          <a:srcRect/>
          <a:stretch>
            <a:fillRect/>
          </a:stretch>
        </p:blipFill>
        <p:spPr bwMode="auto">
          <a:xfrm>
            <a:off x="1371600" y="1219200"/>
            <a:ext cx="6477000" cy="3657599"/>
          </a:xfrm>
          <a:prstGeom prst="rect">
            <a:avLst/>
          </a:prstGeom>
          <a:noFill/>
          <a:ln w="9525">
            <a:noFill/>
            <a:miter lim="800000"/>
            <a:headEnd/>
            <a:tailEnd/>
          </a:ln>
        </p:spPr>
      </p:pic>
      <p:sp>
        <p:nvSpPr>
          <p:cNvPr id="5" name="Rectangle 4"/>
          <p:cNvSpPr/>
          <p:nvPr/>
        </p:nvSpPr>
        <p:spPr>
          <a:xfrm>
            <a:off x="1371600" y="3657600"/>
            <a:ext cx="6477000" cy="1905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solidFill>
                  <a:schemeClr val="tx1"/>
                </a:solidFill>
              </a:rPr>
              <a:t>untuk</a:t>
            </a:r>
            <a:r>
              <a:rPr lang="en-US" sz="3200" dirty="0" smtClean="0">
                <a:solidFill>
                  <a:schemeClr val="tx1"/>
                </a:solidFill>
              </a:rPr>
              <a:t> </a:t>
            </a:r>
            <a:r>
              <a:rPr lang="en-US" sz="3200" dirty="0" err="1" smtClean="0">
                <a:solidFill>
                  <a:schemeClr val="tx1"/>
                </a:solidFill>
              </a:rPr>
              <a:t>menggambarkan</a:t>
            </a:r>
            <a:r>
              <a:rPr lang="en-US" sz="3200" dirty="0" smtClean="0">
                <a:solidFill>
                  <a:schemeClr val="tx1"/>
                </a:solidFill>
              </a:rPr>
              <a:t> data </a:t>
            </a:r>
            <a:r>
              <a:rPr lang="en-US" sz="3200" dirty="0" err="1" smtClean="0">
                <a:solidFill>
                  <a:schemeClr val="tx1"/>
                </a:solidFill>
              </a:rPr>
              <a:t>tentang</a:t>
            </a:r>
            <a:r>
              <a:rPr lang="en-US" sz="3200" dirty="0" smtClean="0">
                <a:solidFill>
                  <a:schemeClr val="tx1"/>
                </a:solidFill>
              </a:rPr>
              <a:t> </a:t>
            </a:r>
            <a:r>
              <a:rPr lang="en-US" sz="3200" dirty="0" err="1" smtClean="0">
                <a:solidFill>
                  <a:schemeClr val="tx1"/>
                </a:solidFill>
              </a:rPr>
              <a:t>keadaan</a:t>
            </a:r>
            <a:r>
              <a:rPr lang="en-US" sz="3200" dirty="0" smtClean="0">
                <a:solidFill>
                  <a:schemeClr val="tx1"/>
                </a:solidFill>
              </a:rPr>
              <a:t> yang </a:t>
            </a:r>
            <a:r>
              <a:rPr lang="en-US" sz="3200" dirty="0" err="1" smtClean="0">
                <a:solidFill>
                  <a:schemeClr val="tx1"/>
                </a:solidFill>
              </a:rPr>
              <a:t>berkesinambungan</a:t>
            </a:r>
            <a:r>
              <a:rPr lang="en-US" sz="3200" dirty="0" smtClean="0">
                <a:solidFill>
                  <a:schemeClr val="tx1"/>
                </a:solidFill>
              </a:rPr>
              <a:t> (</a:t>
            </a:r>
            <a:r>
              <a:rPr lang="en-US" sz="3200" dirty="0" err="1" smtClean="0">
                <a:solidFill>
                  <a:schemeClr val="tx1"/>
                </a:solidFill>
              </a:rPr>
              <a:t>sekumpulan</a:t>
            </a:r>
            <a:r>
              <a:rPr lang="en-US" sz="3200" dirty="0" smtClean="0">
                <a:solidFill>
                  <a:schemeClr val="tx1"/>
                </a:solidFill>
              </a:rPr>
              <a:t> data </a:t>
            </a:r>
            <a:r>
              <a:rPr lang="en-US" sz="3200" dirty="0" err="1" smtClean="0">
                <a:solidFill>
                  <a:schemeClr val="tx1"/>
                </a:solidFill>
              </a:rPr>
              <a:t>kontinu</a:t>
            </a:r>
            <a:r>
              <a:rPr lang="en-US" sz="3200" dirty="0" smtClean="0">
                <a:solidFill>
                  <a:schemeClr val="tx1"/>
                </a:solidFill>
              </a:rPr>
              <a:t>)</a:t>
            </a:r>
            <a:endParaRPr lang="en-US" sz="3200" dirty="0">
              <a:solidFill>
                <a:schemeClr val="tx1"/>
              </a:solidFill>
            </a:endParaRPr>
          </a:p>
        </p:txBody>
      </p:sp>
      <p:sp>
        <p:nvSpPr>
          <p:cNvPr id="6" name="Rectangle 5"/>
          <p:cNvSpPr/>
          <p:nvPr/>
        </p:nvSpPr>
        <p:spPr>
          <a:xfrm>
            <a:off x="1371600" y="124695"/>
            <a:ext cx="64770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solidFill>
                  <a:schemeClr val="tx1"/>
                </a:solidFill>
              </a:rPr>
              <a:t>b. Diagram </a:t>
            </a:r>
            <a:r>
              <a:rPr lang="en-US" sz="3600" dirty="0" err="1" smtClean="0">
                <a:solidFill>
                  <a:schemeClr val="tx1"/>
                </a:solidFill>
              </a:rPr>
              <a:t>Garis</a:t>
            </a:r>
            <a:endParaRPr lang="en-US" sz="36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6400800" cy="5410200"/>
          </a:xfrm>
        </p:spPr>
        <p:txBody>
          <a:bodyPr/>
          <a:lstStyle/>
          <a:p>
            <a:endParaRPr lang="en-US" dirty="0"/>
          </a:p>
        </p:txBody>
      </p:sp>
      <p:pic>
        <p:nvPicPr>
          <p:cNvPr id="4" name="Picture 3" descr="D:\SUARIA\PEMBELAJARAN\PRESENTASI\STATISTIKA\[STATISTIK] Penyajian Data Statistik_files\untitled30.jpg">
            <a:hlinkClick r:id="rId2"/>
          </p:cNvPr>
          <p:cNvPicPr/>
          <p:nvPr/>
        </p:nvPicPr>
        <p:blipFill>
          <a:blip r:embed="rId3"/>
          <a:srcRect/>
          <a:stretch>
            <a:fillRect/>
          </a:stretch>
        </p:blipFill>
        <p:spPr bwMode="auto">
          <a:xfrm>
            <a:off x="1905000" y="1066800"/>
            <a:ext cx="5029199" cy="4572000"/>
          </a:xfrm>
          <a:prstGeom prst="rect">
            <a:avLst/>
          </a:prstGeom>
          <a:noFill/>
          <a:ln w="9525">
            <a:noFill/>
            <a:miter lim="800000"/>
            <a:headEnd/>
            <a:tailEnd/>
          </a:ln>
        </p:spPr>
      </p:pic>
      <p:sp>
        <p:nvSpPr>
          <p:cNvPr id="5" name="Rectangle 4"/>
          <p:cNvSpPr/>
          <p:nvPr/>
        </p:nvSpPr>
        <p:spPr>
          <a:xfrm>
            <a:off x="1371600" y="304800"/>
            <a:ext cx="6400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solidFill>
                  <a:schemeClr val="tx1"/>
                </a:solidFill>
              </a:rPr>
              <a:t>c</a:t>
            </a:r>
            <a:r>
              <a:rPr lang="en-US" sz="3200" dirty="0" smtClean="0"/>
              <a:t>. </a:t>
            </a:r>
            <a:r>
              <a:rPr lang="en-US" sz="3200" dirty="0" smtClean="0">
                <a:solidFill>
                  <a:schemeClr val="tx1"/>
                </a:solidFill>
              </a:rPr>
              <a:t>Diagram </a:t>
            </a:r>
            <a:r>
              <a:rPr lang="en-US" sz="3200" dirty="0" err="1" smtClean="0">
                <a:solidFill>
                  <a:schemeClr val="tx1"/>
                </a:solidFill>
              </a:rPr>
              <a:t>Lingkaran</a:t>
            </a:r>
            <a:endParaRPr lang="en-US" sz="3200" dirty="0">
              <a:solidFill>
                <a:schemeClr val="tx1"/>
              </a:solidFill>
            </a:endParaRPr>
          </a:p>
        </p:txBody>
      </p:sp>
      <p:sp>
        <p:nvSpPr>
          <p:cNvPr id="6" name="Rectangle 5"/>
          <p:cNvSpPr/>
          <p:nvPr/>
        </p:nvSpPr>
        <p:spPr>
          <a:xfrm>
            <a:off x="1399305" y="5029200"/>
            <a:ext cx="6400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a:solidFill>
                <a:schemeClr val="bg1"/>
              </a:solidFill>
            </a:endParaRPr>
          </a:p>
        </p:txBody>
      </p:sp>
      <p:sp>
        <p:nvSpPr>
          <p:cNvPr id="7" name="Rectangle 6"/>
          <p:cNvSpPr/>
          <p:nvPr/>
        </p:nvSpPr>
        <p:spPr>
          <a:xfrm>
            <a:off x="1371600" y="5029200"/>
            <a:ext cx="6400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data </a:t>
            </a:r>
            <a:r>
              <a:rPr lang="en-US" sz="3200" dirty="0" err="1" smtClean="0">
                <a:solidFill>
                  <a:schemeClr val="tx1"/>
                </a:solidFill>
              </a:rPr>
              <a:t>atribut</a:t>
            </a:r>
            <a:r>
              <a:rPr lang="en-US" sz="3200" dirty="0" smtClean="0">
                <a:solidFill>
                  <a:schemeClr val="tx1"/>
                </a:solidFill>
              </a:rPr>
              <a:t> </a:t>
            </a:r>
            <a:r>
              <a:rPr lang="en-US" sz="3200" dirty="0" err="1" smtClean="0">
                <a:solidFill>
                  <a:schemeClr val="tx1"/>
                </a:solidFill>
              </a:rPr>
              <a:t>dlm</a:t>
            </a:r>
            <a:r>
              <a:rPr lang="en-US" sz="3200" dirty="0" smtClean="0">
                <a:solidFill>
                  <a:schemeClr val="tx1"/>
                </a:solidFill>
              </a:rPr>
              <a:t>. %         </a:t>
            </a:r>
            <a:r>
              <a:rPr lang="en-US" sz="3200" dirty="0" err="1" smtClean="0">
                <a:solidFill>
                  <a:schemeClr val="tx1"/>
                </a:solidFill>
              </a:rPr>
              <a:t>dibuat</a:t>
            </a:r>
            <a:r>
              <a:rPr lang="en-US" sz="3200" dirty="0" smtClean="0">
                <a:solidFill>
                  <a:schemeClr val="tx1"/>
                </a:solidFill>
              </a:rPr>
              <a:t> </a:t>
            </a:r>
            <a:r>
              <a:rPr lang="en-US" sz="3200" dirty="0" err="1" smtClean="0">
                <a:solidFill>
                  <a:schemeClr val="tx1"/>
                </a:solidFill>
              </a:rPr>
              <a:t>luasnya</a:t>
            </a:r>
            <a:r>
              <a:rPr lang="en-US" sz="3200" dirty="0" smtClean="0">
                <a:solidFill>
                  <a:schemeClr val="tx1"/>
                </a:solidFill>
              </a:rPr>
              <a:t> </a:t>
            </a:r>
            <a:r>
              <a:rPr lang="en-US" sz="3200" dirty="0" err="1" smtClean="0">
                <a:solidFill>
                  <a:schemeClr val="tx1"/>
                </a:solidFill>
              </a:rPr>
              <a:t>dlm</a:t>
            </a:r>
            <a:r>
              <a:rPr lang="en-US" sz="3200" dirty="0" smtClean="0">
                <a:solidFill>
                  <a:schemeClr val="tx1"/>
                </a:solidFill>
              </a:rPr>
              <a:t>. </a:t>
            </a:r>
            <a:r>
              <a:rPr lang="en-US" sz="3200" dirty="0" err="1" smtClean="0">
                <a:solidFill>
                  <a:schemeClr val="tx1"/>
                </a:solidFill>
              </a:rPr>
              <a:t>Derajat</a:t>
            </a:r>
            <a:r>
              <a:rPr lang="en-US" sz="3200" dirty="0" smtClean="0">
                <a:solidFill>
                  <a:schemeClr val="tx1"/>
                </a:solidFill>
              </a:rPr>
              <a:t>. Ex. 25% = 90</a:t>
            </a:r>
            <a:r>
              <a:rPr lang="en-US" sz="3200" baseline="30000" dirty="0" smtClean="0">
                <a:solidFill>
                  <a:schemeClr val="tx1"/>
                </a:solidFill>
              </a:rPr>
              <a:t>0 </a:t>
            </a:r>
            <a:endParaRPr lang="en-US" sz="3200" dirty="0" smtClean="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7200"/>
            <a:ext cx="5867400" cy="5867400"/>
          </a:xfrm>
        </p:spPr>
        <p:txBody>
          <a:bodyPr/>
          <a:lstStyle/>
          <a:p>
            <a:endParaRPr lang="en-US" dirty="0"/>
          </a:p>
        </p:txBody>
      </p:sp>
      <p:pic>
        <p:nvPicPr>
          <p:cNvPr id="4" name="Picture 3" descr="http://htmlimg3.scribdassets.com/3xh7mdetts1f5djs/images/3-66100b49a0.jpg"/>
          <p:cNvPicPr/>
          <p:nvPr/>
        </p:nvPicPr>
        <p:blipFill>
          <a:blip r:embed="rId2"/>
          <a:srcRect/>
          <a:stretch>
            <a:fillRect/>
          </a:stretch>
        </p:blipFill>
        <p:spPr bwMode="auto">
          <a:xfrm>
            <a:off x="1600200" y="0"/>
            <a:ext cx="4800600" cy="6096000"/>
          </a:xfrm>
          <a:prstGeom prst="rect">
            <a:avLst/>
          </a:prstGeom>
          <a:noFill/>
          <a:ln w="9525">
            <a:noFill/>
            <a:miter lim="800000"/>
            <a:headEnd/>
            <a:tailEnd/>
          </a:ln>
        </p:spPr>
      </p:pic>
      <p:sp>
        <p:nvSpPr>
          <p:cNvPr id="5" name="Rectangle 4"/>
          <p:cNvSpPr/>
          <p:nvPr/>
        </p:nvSpPr>
        <p:spPr>
          <a:xfrm>
            <a:off x="1371600" y="0"/>
            <a:ext cx="5867400" cy="2362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Rectangle 5"/>
          <p:cNvSpPr/>
          <p:nvPr/>
        </p:nvSpPr>
        <p:spPr>
          <a:xfrm>
            <a:off x="1371600" y="4572000"/>
            <a:ext cx="5867400" cy="2057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21336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BATANG</a:t>
            </a:r>
            <a:endParaRPr lang="en-US" sz="2400" dirty="0">
              <a:solidFill>
                <a:schemeClr val="tx1"/>
              </a:solidFill>
            </a:endParaRPr>
          </a:p>
        </p:txBody>
      </p:sp>
      <p:sp>
        <p:nvSpPr>
          <p:cNvPr id="3" name="Rectangle 2"/>
          <p:cNvSpPr/>
          <p:nvPr/>
        </p:nvSpPr>
        <p:spPr>
          <a:xfrm>
            <a:off x="914400" y="1295400"/>
            <a:ext cx="21336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GARIS</a:t>
            </a:r>
            <a:endParaRPr lang="en-US" sz="2400" dirty="0">
              <a:solidFill>
                <a:schemeClr val="tx1"/>
              </a:solidFill>
            </a:endParaRPr>
          </a:p>
        </p:txBody>
      </p:sp>
      <p:sp>
        <p:nvSpPr>
          <p:cNvPr id="4" name="Rectangle 3"/>
          <p:cNvSpPr/>
          <p:nvPr/>
        </p:nvSpPr>
        <p:spPr>
          <a:xfrm>
            <a:off x="914400" y="1676400"/>
            <a:ext cx="2133600" cy="990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LAMBANG</a:t>
            </a:r>
            <a:endParaRPr lang="en-US" sz="2400" dirty="0">
              <a:solidFill>
                <a:schemeClr val="tx1"/>
              </a:solidFill>
            </a:endParaRPr>
          </a:p>
        </p:txBody>
      </p:sp>
      <p:sp>
        <p:nvSpPr>
          <p:cNvPr id="5" name="Rectangle 4"/>
          <p:cNvSpPr/>
          <p:nvPr/>
        </p:nvSpPr>
        <p:spPr>
          <a:xfrm>
            <a:off x="914400" y="5105400"/>
            <a:ext cx="2133600" cy="1524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LINGKARAN &amp; PASTEL </a:t>
            </a:r>
            <a:endParaRPr lang="en-US" sz="2400" dirty="0">
              <a:solidFill>
                <a:schemeClr val="tx1"/>
              </a:solidFill>
            </a:endParaRPr>
          </a:p>
        </p:txBody>
      </p:sp>
      <p:sp>
        <p:nvSpPr>
          <p:cNvPr id="6" name="Rectangle 5"/>
          <p:cNvSpPr/>
          <p:nvPr/>
        </p:nvSpPr>
        <p:spPr>
          <a:xfrm>
            <a:off x="914400" y="2667000"/>
            <a:ext cx="21336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PETA </a:t>
            </a:r>
            <a:endParaRPr lang="en-US" sz="2400" dirty="0">
              <a:solidFill>
                <a:schemeClr val="tx1"/>
              </a:solidFill>
            </a:endParaRPr>
          </a:p>
        </p:txBody>
      </p:sp>
      <p:sp>
        <p:nvSpPr>
          <p:cNvPr id="7" name="Rectangle 6"/>
          <p:cNvSpPr/>
          <p:nvPr/>
        </p:nvSpPr>
        <p:spPr>
          <a:xfrm>
            <a:off x="914400" y="3276600"/>
            <a:ext cx="2133600" cy="45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 PENCAR</a:t>
            </a:r>
            <a:endParaRPr lang="en-US" sz="2400" dirty="0">
              <a:solidFill>
                <a:schemeClr val="tx1"/>
              </a:solidFill>
            </a:endParaRPr>
          </a:p>
        </p:txBody>
      </p:sp>
      <p:sp>
        <p:nvSpPr>
          <p:cNvPr id="8" name="Rectangle 7"/>
          <p:cNvSpPr/>
          <p:nvPr/>
        </p:nvSpPr>
        <p:spPr>
          <a:xfrm>
            <a:off x="914400" y="3733800"/>
            <a:ext cx="21336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 BIASA </a:t>
            </a:r>
            <a:endParaRPr lang="en-US" sz="2400" dirty="0">
              <a:solidFill>
                <a:schemeClr val="tx1"/>
              </a:solidFill>
            </a:endParaRPr>
          </a:p>
        </p:txBody>
      </p:sp>
      <p:sp>
        <p:nvSpPr>
          <p:cNvPr id="9" name="Rectangle 8"/>
          <p:cNvSpPr/>
          <p:nvPr/>
        </p:nvSpPr>
        <p:spPr>
          <a:xfrm>
            <a:off x="914400" y="4495800"/>
            <a:ext cx="21336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chemeClr val="tx1"/>
                </a:solidFill>
              </a:rPr>
              <a:t>D. D.F.</a:t>
            </a:r>
          </a:p>
          <a:p>
            <a:pPr algn="ctr"/>
            <a:endParaRPr lang="en-US" sz="2400" dirty="0"/>
          </a:p>
        </p:txBody>
      </p:sp>
      <p:sp>
        <p:nvSpPr>
          <p:cNvPr id="10" name="Rectangle 9"/>
          <p:cNvSpPr/>
          <p:nvPr/>
        </p:nvSpPr>
        <p:spPr>
          <a:xfrm>
            <a:off x="3048000" y="4495800"/>
            <a:ext cx="51054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err="1" smtClean="0">
                <a:solidFill>
                  <a:schemeClr val="tx1"/>
                </a:solidFill>
              </a:rPr>
              <a:t>menyajikan</a:t>
            </a:r>
            <a:r>
              <a:rPr lang="en-US" sz="2400" dirty="0" smtClean="0">
                <a:solidFill>
                  <a:schemeClr val="tx1"/>
                </a:solidFill>
              </a:rPr>
              <a:t> data </a:t>
            </a:r>
            <a:r>
              <a:rPr lang="en-US" sz="2400" dirty="0" err="1" smtClean="0">
                <a:solidFill>
                  <a:schemeClr val="tx1"/>
                </a:solidFill>
              </a:rPr>
              <a:t>dlm</a:t>
            </a:r>
            <a:r>
              <a:rPr lang="en-US" sz="2400" dirty="0" smtClean="0">
                <a:solidFill>
                  <a:schemeClr val="tx1"/>
                </a:solidFill>
              </a:rPr>
              <a:t>. </a:t>
            </a:r>
            <a:r>
              <a:rPr lang="en-US" sz="2400" dirty="0" err="1" smtClean="0">
                <a:solidFill>
                  <a:schemeClr val="tx1"/>
                </a:solidFill>
              </a:rPr>
              <a:t>Bbrp</a:t>
            </a:r>
            <a:r>
              <a:rPr lang="en-US" sz="2400" dirty="0" smtClean="0">
                <a:solidFill>
                  <a:schemeClr val="tx1"/>
                </a:solidFill>
              </a:rPr>
              <a:t>. </a:t>
            </a:r>
            <a:r>
              <a:rPr lang="en-US" sz="2400" dirty="0" err="1" smtClean="0">
                <a:solidFill>
                  <a:schemeClr val="tx1"/>
                </a:solidFill>
              </a:rPr>
              <a:t>Klp</a:t>
            </a:r>
            <a:endParaRPr lang="en-US" sz="2400" dirty="0">
              <a:solidFill>
                <a:schemeClr val="tx1"/>
              </a:solidFill>
            </a:endParaRPr>
          </a:p>
        </p:txBody>
      </p:sp>
      <p:sp>
        <p:nvSpPr>
          <p:cNvPr id="11" name="Rectangle 10"/>
          <p:cNvSpPr/>
          <p:nvPr/>
        </p:nvSpPr>
        <p:spPr>
          <a:xfrm>
            <a:off x="3048000" y="3733800"/>
            <a:ext cx="51054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data </a:t>
            </a:r>
            <a:r>
              <a:rPr lang="en-US" sz="2400" dirty="0" err="1" smtClean="0">
                <a:solidFill>
                  <a:schemeClr val="tx1"/>
                </a:solidFill>
              </a:rPr>
              <a:t>yg</a:t>
            </a:r>
            <a:r>
              <a:rPr lang="en-US" sz="2400" dirty="0" smtClean="0">
                <a:solidFill>
                  <a:schemeClr val="tx1"/>
                </a:solidFill>
              </a:rPr>
              <a:t>. </a:t>
            </a:r>
            <a:r>
              <a:rPr lang="en-US" sz="2400" dirty="0" err="1" smtClean="0">
                <a:solidFill>
                  <a:schemeClr val="tx1"/>
                </a:solidFill>
              </a:rPr>
              <a:t>tdr</a:t>
            </a:r>
            <a:r>
              <a:rPr lang="en-US" sz="2400" dirty="0" smtClean="0">
                <a:solidFill>
                  <a:schemeClr val="tx1"/>
                </a:solidFill>
              </a:rPr>
              <a:t>. </a:t>
            </a:r>
            <a:r>
              <a:rPr lang="en-US" sz="2400" dirty="0" err="1" smtClean="0">
                <a:solidFill>
                  <a:schemeClr val="tx1"/>
                </a:solidFill>
              </a:rPr>
              <a:t>Bbrp</a:t>
            </a:r>
            <a:r>
              <a:rPr lang="en-US" sz="2400" dirty="0" smtClean="0">
                <a:solidFill>
                  <a:schemeClr val="tx1"/>
                </a:solidFill>
              </a:rPr>
              <a:t>. </a:t>
            </a:r>
            <a:r>
              <a:rPr lang="en-US" sz="2400" dirty="0" err="1" smtClean="0">
                <a:solidFill>
                  <a:schemeClr val="tx1"/>
                </a:solidFill>
              </a:rPr>
              <a:t>Variabel</a:t>
            </a:r>
            <a:r>
              <a:rPr lang="en-US" sz="2400" dirty="0" smtClean="0">
                <a:solidFill>
                  <a:schemeClr val="tx1"/>
                </a:solidFill>
              </a:rPr>
              <a:t> dg. </a:t>
            </a:r>
            <a:r>
              <a:rPr lang="en-US" sz="2400" dirty="0" err="1" smtClean="0">
                <a:solidFill>
                  <a:schemeClr val="tx1"/>
                </a:solidFill>
              </a:rPr>
              <a:t>Bbrp</a:t>
            </a:r>
            <a:r>
              <a:rPr lang="en-US" sz="2400" dirty="0" smtClean="0">
                <a:solidFill>
                  <a:schemeClr val="tx1"/>
                </a:solidFill>
              </a:rPr>
              <a:t>. </a:t>
            </a:r>
            <a:r>
              <a:rPr lang="en-US" sz="2400" dirty="0" err="1" smtClean="0">
                <a:solidFill>
                  <a:schemeClr val="tx1"/>
                </a:solidFill>
              </a:rPr>
              <a:t>Kategori</a:t>
            </a:r>
            <a:endParaRPr lang="en-US" sz="2400" dirty="0">
              <a:solidFill>
                <a:schemeClr val="tx1"/>
              </a:solidFill>
            </a:endParaRPr>
          </a:p>
        </p:txBody>
      </p:sp>
      <p:sp>
        <p:nvSpPr>
          <p:cNvPr id="12" name="Rectangle 11"/>
          <p:cNvSpPr/>
          <p:nvPr/>
        </p:nvSpPr>
        <p:spPr>
          <a:xfrm>
            <a:off x="3048000" y="3276600"/>
            <a:ext cx="5105400" cy="45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data </a:t>
            </a:r>
            <a:r>
              <a:rPr lang="en-US" sz="2400" dirty="0" err="1" smtClean="0">
                <a:solidFill>
                  <a:schemeClr val="tx1"/>
                </a:solidFill>
              </a:rPr>
              <a:t>yg</a:t>
            </a:r>
            <a:r>
              <a:rPr lang="en-US" sz="2400" dirty="0" smtClean="0">
                <a:solidFill>
                  <a:schemeClr val="tx1"/>
                </a:solidFill>
              </a:rPr>
              <a:t>. </a:t>
            </a:r>
            <a:r>
              <a:rPr lang="en-US" sz="2400" dirty="0" err="1" smtClean="0">
                <a:solidFill>
                  <a:schemeClr val="tx1"/>
                </a:solidFill>
              </a:rPr>
              <a:t>tdr</a:t>
            </a:r>
            <a:r>
              <a:rPr lang="en-US" sz="2400" dirty="0" smtClean="0">
                <a:solidFill>
                  <a:schemeClr val="tx1"/>
                </a:solidFill>
              </a:rPr>
              <a:t>. 2 </a:t>
            </a:r>
            <a:r>
              <a:rPr lang="en-US" sz="2400" dirty="0" err="1" smtClean="0">
                <a:solidFill>
                  <a:schemeClr val="tx1"/>
                </a:solidFill>
              </a:rPr>
              <a:t>variabel</a:t>
            </a:r>
            <a:endParaRPr lang="en-US" sz="2400" dirty="0">
              <a:solidFill>
                <a:schemeClr val="tx1"/>
              </a:solidFill>
            </a:endParaRPr>
          </a:p>
        </p:txBody>
      </p:sp>
      <p:sp>
        <p:nvSpPr>
          <p:cNvPr id="13" name="Rectangle 12"/>
          <p:cNvSpPr/>
          <p:nvPr/>
        </p:nvSpPr>
        <p:spPr>
          <a:xfrm>
            <a:off x="3048000" y="2667000"/>
            <a:ext cx="51054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data </a:t>
            </a:r>
            <a:r>
              <a:rPr lang="en-US" sz="2400" dirty="0" err="1" smtClean="0">
                <a:solidFill>
                  <a:schemeClr val="tx1"/>
                </a:solidFill>
              </a:rPr>
              <a:t>yg</a:t>
            </a:r>
            <a:r>
              <a:rPr lang="en-US" sz="2400" dirty="0" smtClean="0">
                <a:solidFill>
                  <a:schemeClr val="tx1"/>
                </a:solidFill>
              </a:rPr>
              <a:t>. </a:t>
            </a:r>
            <a:r>
              <a:rPr lang="en-US" sz="2400" dirty="0" err="1" smtClean="0">
                <a:solidFill>
                  <a:schemeClr val="tx1"/>
                </a:solidFill>
              </a:rPr>
              <a:t>ada</a:t>
            </a:r>
            <a:r>
              <a:rPr lang="en-US" sz="2400" dirty="0" smtClean="0">
                <a:solidFill>
                  <a:schemeClr val="tx1"/>
                </a:solidFill>
              </a:rPr>
              <a:t> hub. Dg. </a:t>
            </a:r>
            <a:r>
              <a:rPr lang="en-US" sz="2400" dirty="0" err="1" smtClean="0">
                <a:solidFill>
                  <a:schemeClr val="tx1"/>
                </a:solidFill>
              </a:rPr>
              <a:t>Tempat</a:t>
            </a:r>
            <a:r>
              <a:rPr lang="en-US" sz="2400" dirty="0" smtClean="0">
                <a:solidFill>
                  <a:schemeClr val="tx1"/>
                </a:solidFill>
              </a:rPr>
              <a:t> </a:t>
            </a:r>
            <a:r>
              <a:rPr lang="en-US" sz="2400" dirty="0" err="1" smtClean="0">
                <a:solidFill>
                  <a:schemeClr val="tx1"/>
                </a:solidFill>
              </a:rPr>
              <a:t>kejadian</a:t>
            </a:r>
            <a:endParaRPr lang="en-US" sz="2400" dirty="0">
              <a:solidFill>
                <a:schemeClr val="tx1"/>
              </a:solidFill>
            </a:endParaRPr>
          </a:p>
        </p:txBody>
      </p:sp>
      <p:sp>
        <p:nvSpPr>
          <p:cNvPr id="14" name="Rectangle 13"/>
          <p:cNvSpPr/>
          <p:nvPr/>
        </p:nvSpPr>
        <p:spPr>
          <a:xfrm>
            <a:off x="3048000" y="5105400"/>
            <a:ext cx="5105400" cy="1524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data </a:t>
            </a:r>
            <a:r>
              <a:rPr lang="en-US" sz="2400" dirty="0" err="1" smtClean="0">
                <a:solidFill>
                  <a:schemeClr val="tx1"/>
                </a:solidFill>
              </a:rPr>
              <a:t>atribut</a:t>
            </a:r>
            <a:r>
              <a:rPr lang="en-US" sz="2400" dirty="0" smtClean="0">
                <a:solidFill>
                  <a:schemeClr val="tx1"/>
                </a:solidFill>
              </a:rPr>
              <a:t> </a:t>
            </a:r>
            <a:r>
              <a:rPr lang="en-US" sz="2400" dirty="0" err="1" smtClean="0">
                <a:solidFill>
                  <a:schemeClr val="tx1"/>
                </a:solidFill>
              </a:rPr>
              <a:t>dlm</a:t>
            </a:r>
            <a:r>
              <a:rPr lang="en-US" sz="2400" dirty="0" smtClean="0">
                <a:solidFill>
                  <a:schemeClr val="tx1"/>
                </a:solidFill>
              </a:rPr>
              <a:t>. %         </a:t>
            </a:r>
            <a:r>
              <a:rPr lang="en-US" sz="2400" dirty="0" err="1" smtClean="0">
                <a:solidFill>
                  <a:schemeClr val="tx1"/>
                </a:solidFill>
              </a:rPr>
              <a:t>dibuat</a:t>
            </a:r>
            <a:r>
              <a:rPr lang="en-US" sz="2400" dirty="0" smtClean="0">
                <a:solidFill>
                  <a:schemeClr val="tx1"/>
                </a:solidFill>
              </a:rPr>
              <a:t> </a:t>
            </a:r>
            <a:r>
              <a:rPr lang="en-US" sz="2400" dirty="0" err="1" smtClean="0">
                <a:solidFill>
                  <a:schemeClr val="tx1"/>
                </a:solidFill>
              </a:rPr>
              <a:t>luasnya</a:t>
            </a:r>
            <a:r>
              <a:rPr lang="en-US" sz="2400" dirty="0" smtClean="0">
                <a:solidFill>
                  <a:schemeClr val="tx1"/>
                </a:solidFill>
              </a:rPr>
              <a:t> </a:t>
            </a:r>
            <a:r>
              <a:rPr lang="en-US" sz="2400" dirty="0" err="1" smtClean="0">
                <a:solidFill>
                  <a:schemeClr val="tx1"/>
                </a:solidFill>
              </a:rPr>
              <a:t>dlm</a:t>
            </a:r>
            <a:r>
              <a:rPr lang="en-US" sz="2400" dirty="0" smtClean="0">
                <a:solidFill>
                  <a:schemeClr val="tx1"/>
                </a:solidFill>
              </a:rPr>
              <a:t>. </a:t>
            </a:r>
            <a:r>
              <a:rPr lang="en-US" sz="2400" dirty="0" err="1" smtClean="0">
                <a:solidFill>
                  <a:schemeClr val="tx1"/>
                </a:solidFill>
              </a:rPr>
              <a:t>Derajat</a:t>
            </a:r>
            <a:r>
              <a:rPr lang="en-US" sz="2400" dirty="0" smtClean="0">
                <a:solidFill>
                  <a:schemeClr val="tx1"/>
                </a:solidFill>
              </a:rPr>
              <a:t>. Ex. 25% = 90</a:t>
            </a:r>
            <a:r>
              <a:rPr lang="en-US" sz="2400" baseline="30000" dirty="0" smtClean="0">
                <a:solidFill>
                  <a:schemeClr val="tx1"/>
                </a:solidFill>
              </a:rPr>
              <a:t>0</a:t>
            </a:r>
            <a:endParaRPr lang="en-US" sz="2400" dirty="0" smtClean="0">
              <a:solidFill>
                <a:schemeClr val="tx1"/>
              </a:solidFill>
            </a:endParaRPr>
          </a:p>
          <a:p>
            <a:r>
              <a:rPr lang="en-US" sz="2400" dirty="0" smtClean="0">
                <a:solidFill>
                  <a:schemeClr val="tx1"/>
                </a:solidFill>
              </a:rPr>
              <a:t>- </a:t>
            </a:r>
            <a:r>
              <a:rPr lang="en-US" sz="2400" dirty="0" err="1" smtClean="0">
                <a:solidFill>
                  <a:schemeClr val="tx1"/>
                </a:solidFill>
              </a:rPr>
              <a:t>jk</a:t>
            </a:r>
            <a:r>
              <a:rPr lang="en-US" sz="2400" dirty="0" smtClean="0">
                <a:solidFill>
                  <a:schemeClr val="tx1"/>
                </a:solidFill>
              </a:rPr>
              <a:t> </a:t>
            </a:r>
            <a:r>
              <a:rPr lang="en-US" sz="2400" dirty="0" err="1" smtClean="0">
                <a:solidFill>
                  <a:schemeClr val="tx1"/>
                </a:solidFill>
              </a:rPr>
              <a:t>dibuat</a:t>
            </a:r>
            <a:r>
              <a:rPr lang="en-US" sz="2400" dirty="0" smtClean="0">
                <a:solidFill>
                  <a:schemeClr val="tx1"/>
                </a:solidFill>
              </a:rPr>
              <a:t>/</a:t>
            </a:r>
            <a:r>
              <a:rPr lang="en-US" sz="2400" dirty="0" err="1" smtClean="0">
                <a:solidFill>
                  <a:schemeClr val="tx1"/>
                </a:solidFill>
              </a:rPr>
              <a:t>digb</a:t>
            </a:r>
            <a:r>
              <a:rPr lang="en-US" sz="2400" dirty="0" smtClean="0">
                <a:solidFill>
                  <a:schemeClr val="tx1"/>
                </a:solidFill>
              </a:rPr>
              <a:t>. </a:t>
            </a:r>
            <a:r>
              <a:rPr lang="en-US" sz="2400" dirty="0" err="1" smtClean="0">
                <a:solidFill>
                  <a:schemeClr val="tx1"/>
                </a:solidFill>
              </a:rPr>
              <a:t>Perspektifnya</a:t>
            </a:r>
            <a:r>
              <a:rPr lang="en-US" sz="2400" dirty="0" smtClean="0">
                <a:solidFill>
                  <a:schemeClr val="tx1"/>
                </a:solidFill>
              </a:rPr>
              <a:t> 3 </a:t>
            </a:r>
            <a:r>
              <a:rPr lang="en-US" sz="2400" dirty="0" err="1" smtClean="0">
                <a:solidFill>
                  <a:schemeClr val="tx1"/>
                </a:solidFill>
              </a:rPr>
              <a:t>dimensi</a:t>
            </a:r>
            <a:r>
              <a:rPr lang="en-US" sz="2400" dirty="0" smtClean="0">
                <a:solidFill>
                  <a:schemeClr val="tx1"/>
                </a:solidFill>
              </a:rPr>
              <a:t> =  D. Pastel</a:t>
            </a:r>
            <a:endParaRPr lang="en-US" sz="2400" dirty="0">
              <a:solidFill>
                <a:schemeClr val="tx1"/>
              </a:solidFill>
            </a:endParaRPr>
          </a:p>
        </p:txBody>
      </p:sp>
      <p:sp>
        <p:nvSpPr>
          <p:cNvPr id="15" name="Rectangle 14"/>
          <p:cNvSpPr/>
          <p:nvPr/>
        </p:nvSpPr>
        <p:spPr>
          <a:xfrm>
            <a:off x="3048000" y="1676400"/>
            <a:ext cx="5105400" cy="990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solidFill>
                  <a:schemeClr val="tx1"/>
                </a:solidFill>
              </a:rPr>
              <a:t>sbg</a:t>
            </a:r>
            <a:r>
              <a:rPr lang="en-US" sz="2400" dirty="0" smtClean="0">
                <a:solidFill>
                  <a:schemeClr val="tx1"/>
                </a:solidFill>
              </a:rPr>
              <a:t>. </a:t>
            </a:r>
            <a:r>
              <a:rPr lang="en-US" sz="2400" dirty="0" err="1" smtClean="0">
                <a:solidFill>
                  <a:schemeClr val="tx1"/>
                </a:solidFill>
              </a:rPr>
              <a:t>Alat</a:t>
            </a:r>
            <a:r>
              <a:rPr lang="en-US" sz="2400" dirty="0" smtClean="0">
                <a:solidFill>
                  <a:schemeClr val="tx1"/>
                </a:solidFill>
              </a:rPr>
              <a:t> visual bg. </a:t>
            </a:r>
            <a:r>
              <a:rPr lang="en-US" sz="2400" dirty="0" err="1" smtClean="0">
                <a:solidFill>
                  <a:schemeClr val="tx1"/>
                </a:solidFill>
              </a:rPr>
              <a:t>Orang</a:t>
            </a:r>
            <a:r>
              <a:rPr lang="en-US" sz="2400" dirty="0" smtClean="0">
                <a:solidFill>
                  <a:schemeClr val="tx1"/>
                </a:solidFill>
              </a:rPr>
              <a:t> </a:t>
            </a:r>
            <a:r>
              <a:rPr lang="en-US" sz="2400" dirty="0" err="1" smtClean="0">
                <a:solidFill>
                  <a:schemeClr val="tx1"/>
                </a:solidFill>
              </a:rPr>
              <a:t>awam</a:t>
            </a:r>
            <a:r>
              <a:rPr lang="en-US" sz="2400" dirty="0" smtClean="0">
                <a:solidFill>
                  <a:schemeClr val="tx1"/>
                </a:solidFill>
              </a:rPr>
              <a:t>, </a:t>
            </a:r>
            <a:r>
              <a:rPr lang="en-US" sz="2400" dirty="0" err="1" smtClean="0">
                <a:solidFill>
                  <a:schemeClr val="tx1"/>
                </a:solidFill>
              </a:rPr>
              <a:t>kelemahannya</a:t>
            </a:r>
            <a:r>
              <a:rPr lang="en-US" sz="2400" dirty="0" smtClean="0">
                <a:solidFill>
                  <a:schemeClr val="tx1"/>
                </a:solidFill>
              </a:rPr>
              <a:t> </a:t>
            </a:r>
            <a:r>
              <a:rPr lang="en-US" sz="2400" dirty="0" err="1" smtClean="0">
                <a:solidFill>
                  <a:schemeClr val="tx1"/>
                </a:solidFill>
              </a:rPr>
              <a:t>jk</a:t>
            </a:r>
            <a:r>
              <a:rPr lang="en-US" sz="2400" dirty="0" smtClean="0">
                <a:solidFill>
                  <a:schemeClr val="tx1"/>
                </a:solidFill>
              </a:rPr>
              <a:t>. Data </a:t>
            </a:r>
            <a:r>
              <a:rPr lang="en-US" sz="2400" dirty="0" err="1" smtClean="0">
                <a:solidFill>
                  <a:schemeClr val="tx1"/>
                </a:solidFill>
              </a:rPr>
              <a:t>yg</a:t>
            </a:r>
            <a:r>
              <a:rPr lang="en-US" sz="2400" dirty="0" smtClean="0">
                <a:solidFill>
                  <a:schemeClr val="tx1"/>
                </a:solidFill>
              </a:rPr>
              <a:t>. </a:t>
            </a:r>
            <a:r>
              <a:rPr lang="en-US" sz="2400" dirty="0" err="1" smtClean="0">
                <a:solidFill>
                  <a:schemeClr val="tx1"/>
                </a:solidFill>
              </a:rPr>
              <a:t>dilaporkan</a:t>
            </a:r>
            <a:r>
              <a:rPr lang="en-US" sz="2400" dirty="0" smtClean="0">
                <a:solidFill>
                  <a:schemeClr val="tx1"/>
                </a:solidFill>
              </a:rPr>
              <a:t> </a:t>
            </a:r>
            <a:r>
              <a:rPr lang="en-US" sz="2400" dirty="0" err="1" smtClean="0">
                <a:solidFill>
                  <a:schemeClr val="tx1"/>
                </a:solidFill>
              </a:rPr>
              <a:t>tdk</a:t>
            </a:r>
            <a:r>
              <a:rPr lang="en-US" sz="2400" dirty="0" smtClean="0">
                <a:solidFill>
                  <a:schemeClr val="tx1"/>
                </a:solidFill>
              </a:rPr>
              <a:t>. </a:t>
            </a:r>
            <a:r>
              <a:rPr lang="en-US" sz="2400" dirty="0" err="1" smtClean="0">
                <a:solidFill>
                  <a:schemeClr val="tx1"/>
                </a:solidFill>
              </a:rPr>
              <a:t>penuh</a:t>
            </a:r>
            <a:endParaRPr lang="en-US" sz="2400" dirty="0">
              <a:solidFill>
                <a:schemeClr val="tx1"/>
              </a:solidFill>
            </a:endParaRPr>
          </a:p>
        </p:txBody>
      </p:sp>
      <p:sp>
        <p:nvSpPr>
          <p:cNvPr id="16" name="Rectangle 15"/>
          <p:cNvSpPr/>
          <p:nvPr/>
        </p:nvSpPr>
        <p:spPr>
          <a:xfrm>
            <a:off x="3048000" y="1295400"/>
            <a:ext cx="51054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data </a:t>
            </a:r>
            <a:r>
              <a:rPr lang="en-US" sz="2400" dirty="0" err="1" smtClean="0">
                <a:solidFill>
                  <a:schemeClr val="tx1"/>
                </a:solidFill>
              </a:rPr>
              <a:t>yg</a:t>
            </a:r>
            <a:r>
              <a:rPr lang="en-US" sz="2400" dirty="0" smtClean="0">
                <a:solidFill>
                  <a:schemeClr val="tx1"/>
                </a:solidFill>
              </a:rPr>
              <a:t>. </a:t>
            </a:r>
            <a:r>
              <a:rPr lang="en-US" sz="2400" dirty="0" err="1" smtClean="0">
                <a:solidFill>
                  <a:schemeClr val="tx1"/>
                </a:solidFill>
              </a:rPr>
              <a:t>serba</a:t>
            </a:r>
            <a:r>
              <a:rPr lang="en-US" sz="2400" dirty="0" smtClean="0">
                <a:solidFill>
                  <a:schemeClr val="tx1"/>
                </a:solidFill>
              </a:rPr>
              <a:t> </a:t>
            </a:r>
            <a:r>
              <a:rPr lang="en-US" sz="2400" dirty="0" err="1" smtClean="0">
                <a:solidFill>
                  <a:schemeClr val="tx1"/>
                </a:solidFill>
              </a:rPr>
              <a:t>terus</a:t>
            </a:r>
            <a:r>
              <a:rPr lang="en-US" sz="2400" dirty="0" smtClean="0">
                <a:solidFill>
                  <a:schemeClr val="tx1"/>
                </a:solidFill>
              </a:rPr>
              <a:t>/</a:t>
            </a:r>
            <a:r>
              <a:rPr lang="en-US" sz="2400" dirty="0" err="1" smtClean="0">
                <a:solidFill>
                  <a:schemeClr val="tx1"/>
                </a:solidFill>
              </a:rPr>
              <a:t>kontinyu</a:t>
            </a:r>
            <a:endParaRPr lang="en-US" sz="2400" dirty="0">
              <a:solidFill>
                <a:schemeClr val="tx1"/>
              </a:solidFill>
            </a:endParaRPr>
          </a:p>
        </p:txBody>
      </p:sp>
      <p:sp>
        <p:nvSpPr>
          <p:cNvPr id="17" name="Rectangle 16"/>
          <p:cNvSpPr/>
          <p:nvPr/>
        </p:nvSpPr>
        <p:spPr>
          <a:xfrm>
            <a:off x="3048000" y="914400"/>
            <a:ext cx="5105400" cy="3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Data </a:t>
            </a:r>
            <a:r>
              <a:rPr lang="en-US" sz="2400" dirty="0" err="1" smtClean="0">
                <a:solidFill>
                  <a:schemeClr val="tx1"/>
                </a:solidFill>
              </a:rPr>
              <a:t>yg</a:t>
            </a:r>
            <a:r>
              <a:rPr lang="en-US" sz="2400" dirty="0" smtClean="0">
                <a:solidFill>
                  <a:schemeClr val="tx1"/>
                </a:solidFill>
              </a:rPr>
              <a:t>. </a:t>
            </a:r>
            <a:r>
              <a:rPr lang="en-US" sz="2400" dirty="0" err="1" smtClean="0">
                <a:solidFill>
                  <a:schemeClr val="tx1"/>
                </a:solidFill>
              </a:rPr>
              <a:t>bbtk</a:t>
            </a:r>
            <a:r>
              <a:rPr lang="en-US" sz="2400" dirty="0" smtClean="0">
                <a:solidFill>
                  <a:schemeClr val="tx1"/>
                </a:solidFill>
              </a:rPr>
              <a:t>. </a:t>
            </a:r>
            <a:r>
              <a:rPr lang="en-US" sz="2400" dirty="0" err="1" smtClean="0">
                <a:solidFill>
                  <a:schemeClr val="tx1"/>
                </a:solidFill>
              </a:rPr>
              <a:t>Katgori</a:t>
            </a:r>
            <a:r>
              <a:rPr lang="en-US" sz="2400" dirty="0" smtClean="0">
                <a:solidFill>
                  <a:schemeClr val="tx1"/>
                </a:solidFill>
              </a:rPr>
              <a:t>/</a:t>
            </a:r>
            <a:r>
              <a:rPr lang="en-US" sz="2400" dirty="0" err="1" smtClean="0">
                <a:solidFill>
                  <a:schemeClr val="tx1"/>
                </a:solidFill>
              </a:rPr>
              <a:t>atribut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iterate type="lt">
                                    <p:tmPct val="5000"/>
                                  </p:iterate>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iterate type="lt">
                                    <p:tmPct val="5000"/>
                                  </p:iterate>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iterate type="lt">
                                    <p:tmPct val="5000"/>
                                  </p:iterate>
                                  <p:childTnLst>
                                    <p:set>
                                      <p:cBhvr>
                                        <p:cTn id="58" dur="1" fill="hold">
                                          <p:stCondLst>
                                            <p:cond delay="0"/>
                                          </p:stCondLst>
                                        </p:cTn>
                                        <p:tgtEl>
                                          <p:spTgt spid="17"/>
                                        </p:tgtEl>
                                        <p:attrNameLst>
                                          <p:attrName>style.visibility</p:attrName>
                                        </p:attrNameLst>
                                      </p:cBhvr>
                                      <p:to>
                                        <p:strVal val="visible"/>
                                      </p:to>
                                    </p:set>
                                    <p:anim calcmode="lin" valueType="num">
                                      <p:cBhvr>
                                        <p:cTn id="59" dur="1000" fill="hold"/>
                                        <p:tgtEl>
                                          <p:spTgt spid="17"/>
                                        </p:tgtEl>
                                        <p:attrNameLst>
                                          <p:attrName>ppt_w</p:attrName>
                                        </p:attrNameLst>
                                      </p:cBhvr>
                                      <p:tavLst>
                                        <p:tav tm="0">
                                          <p:val>
                                            <p:fltVal val="0"/>
                                          </p:val>
                                        </p:tav>
                                        <p:tav tm="100000">
                                          <p:val>
                                            <p:strVal val="#ppt_w"/>
                                          </p:val>
                                        </p:tav>
                                      </p:tavLst>
                                    </p:anim>
                                    <p:anim calcmode="lin" valueType="num">
                                      <p:cBhvr>
                                        <p:cTn id="60" dur="1000" fill="hold"/>
                                        <p:tgtEl>
                                          <p:spTgt spid="17"/>
                                        </p:tgtEl>
                                        <p:attrNameLst>
                                          <p:attrName>ppt_h</p:attrName>
                                        </p:attrNameLst>
                                      </p:cBhvr>
                                      <p:tavLst>
                                        <p:tav tm="0">
                                          <p:val>
                                            <p:fltVal val="0"/>
                                          </p:val>
                                        </p:tav>
                                        <p:tav tm="100000">
                                          <p:val>
                                            <p:strVal val="#ppt_h"/>
                                          </p:val>
                                        </p:tav>
                                      </p:tavLst>
                                    </p:anim>
                                    <p:anim calcmode="lin" valueType="num">
                                      <p:cBhvr>
                                        <p:cTn id="61" dur="1000" fill="hold"/>
                                        <p:tgtEl>
                                          <p:spTgt spid="17"/>
                                        </p:tgtEl>
                                        <p:attrNameLst>
                                          <p:attrName>style.rotation</p:attrName>
                                        </p:attrNameLst>
                                      </p:cBhvr>
                                      <p:tavLst>
                                        <p:tav tm="0">
                                          <p:val>
                                            <p:fltVal val="90"/>
                                          </p:val>
                                        </p:tav>
                                        <p:tav tm="100000">
                                          <p:val>
                                            <p:fltVal val="0"/>
                                          </p:val>
                                        </p:tav>
                                      </p:tavLst>
                                    </p:anim>
                                    <p:animEffect transition="in" filter="fade">
                                      <p:cBhvr>
                                        <p:cTn id="62" dur="1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iterate type="lt">
                                    <p:tmPct val="5000"/>
                                  </p:iterate>
                                  <p:childTnLst>
                                    <p:set>
                                      <p:cBhvr>
                                        <p:cTn id="66" dur="1" fill="hold">
                                          <p:stCondLst>
                                            <p:cond delay="0"/>
                                          </p:stCondLst>
                                        </p:cTn>
                                        <p:tgtEl>
                                          <p:spTgt spid="16"/>
                                        </p:tgtEl>
                                        <p:attrNameLst>
                                          <p:attrName>style.visibility</p:attrName>
                                        </p:attrNameLst>
                                      </p:cBhvr>
                                      <p:to>
                                        <p:strVal val="visible"/>
                                      </p:to>
                                    </p:set>
                                    <p:anim calcmode="lin" valueType="num">
                                      <p:cBhvr>
                                        <p:cTn id="67" dur="1000" fill="hold"/>
                                        <p:tgtEl>
                                          <p:spTgt spid="16"/>
                                        </p:tgtEl>
                                        <p:attrNameLst>
                                          <p:attrName>ppt_w</p:attrName>
                                        </p:attrNameLst>
                                      </p:cBhvr>
                                      <p:tavLst>
                                        <p:tav tm="0">
                                          <p:val>
                                            <p:fltVal val="0"/>
                                          </p:val>
                                        </p:tav>
                                        <p:tav tm="100000">
                                          <p:val>
                                            <p:strVal val="#ppt_w"/>
                                          </p:val>
                                        </p:tav>
                                      </p:tavLst>
                                    </p:anim>
                                    <p:anim calcmode="lin" valueType="num">
                                      <p:cBhvr>
                                        <p:cTn id="68" dur="1000" fill="hold"/>
                                        <p:tgtEl>
                                          <p:spTgt spid="16"/>
                                        </p:tgtEl>
                                        <p:attrNameLst>
                                          <p:attrName>ppt_h</p:attrName>
                                        </p:attrNameLst>
                                      </p:cBhvr>
                                      <p:tavLst>
                                        <p:tav tm="0">
                                          <p:val>
                                            <p:fltVal val="0"/>
                                          </p:val>
                                        </p:tav>
                                        <p:tav tm="100000">
                                          <p:val>
                                            <p:strVal val="#ppt_h"/>
                                          </p:val>
                                        </p:tav>
                                      </p:tavLst>
                                    </p:anim>
                                    <p:anim calcmode="lin" valueType="num">
                                      <p:cBhvr>
                                        <p:cTn id="69" dur="1000" fill="hold"/>
                                        <p:tgtEl>
                                          <p:spTgt spid="16"/>
                                        </p:tgtEl>
                                        <p:attrNameLst>
                                          <p:attrName>style.rotation</p:attrName>
                                        </p:attrNameLst>
                                      </p:cBhvr>
                                      <p:tavLst>
                                        <p:tav tm="0">
                                          <p:val>
                                            <p:fltVal val="90"/>
                                          </p:val>
                                        </p:tav>
                                        <p:tav tm="100000">
                                          <p:val>
                                            <p:fltVal val="0"/>
                                          </p:val>
                                        </p:tav>
                                      </p:tavLst>
                                    </p:anim>
                                    <p:animEffect transition="in" filter="fade">
                                      <p:cBhvr>
                                        <p:cTn id="70" dur="10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iterate type="lt">
                                    <p:tmPct val="5000"/>
                                  </p:iterate>
                                  <p:childTnLst>
                                    <p:set>
                                      <p:cBhvr>
                                        <p:cTn id="74" dur="1" fill="hold">
                                          <p:stCondLst>
                                            <p:cond delay="0"/>
                                          </p:stCondLst>
                                        </p:cTn>
                                        <p:tgtEl>
                                          <p:spTgt spid="15"/>
                                        </p:tgtEl>
                                        <p:attrNameLst>
                                          <p:attrName>style.visibility</p:attrName>
                                        </p:attrNameLst>
                                      </p:cBhvr>
                                      <p:to>
                                        <p:strVal val="visible"/>
                                      </p:to>
                                    </p:set>
                                    <p:anim calcmode="lin" valueType="num">
                                      <p:cBhvr>
                                        <p:cTn id="75" dur="1000" fill="hold"/>
                                        <p:tgtEl>
                                          <p:spTgt spid="15"/>
                                        </p:tgtEl>
                                        <p:attrNameLst>
                                          <p:attrName>ppt_w</p:attrName>
                                        </p:attrNameLst>
                                      </p:cBhvr>
                                      <p:tavLst>
                                        <p:tav tm="0">
                                          <p:val>
                                            <p:fltVal val="0"/>
                                          </p:val>
                                        </p:tav>
                                        <p:tav tm="100000">
                                          <p:val>
                                            <p:strVal val="#ppt_w"/>
                                          </p:val>
                                        </p:tav>
                                      </p:tavLst>
                                    </p:anim>
                                    <p:anim calcmode="lin" valueType="num">
                                      <p:cBhvr>
                                        <p:cTn id="76" dur="1000" fill="hold"/>
                                        <p:tgtEl>
                                          <p:spTgt spid="15"/>
                                        </p:tgtEl>
                                        <p:attrNameLst>
                                          <p:attrName>ppt_h</p:attrName>
                                        </p:attrNameLst>
                                      </p:cBhvr>
                                      <p:tavLst>
                                        <p:tav tm="0">
                                          <p:val>
                                            <p:fltVal val="0"/>
                                          </p:val>
                                        </p:tav>
                                        <p:tav tm="100000">
                                          <p:val>
                                            <p:strVal val="#ppt_h"/>
                                          </p:val>
                                        </p:tav>
                                      </p:tavLst>
                                    </p:anim>
                                    <p:anim calcmode="lin" valueType="num">
                                      <p:cBhvr>
                                        <p:cTn id="77" dur="1000" fill="hold"/>
                                        <p:tgtEl>
                                          <p:spTgt spid="15"/>
                                        </p:tgtEl>
                                        <p:attrNameLst>
                                          <p:attrName>style.rotation</p:attrName>
                                        </p:attrNameLst>
                                      </p:cBhvr>
                                      <p:tavLst>
                                        <p:tav tm="0">
                                          <p:val>
                                            <p:fltVal val="90"/>
                                          </p:val>
                                        </p:tav>
                                        <p:tav tm="100000">
                                          <p:val>
                                            <p:fltVal val="0"/>
                                          </p:val>
                                        </p:tav>
                                      </p:tavLst>
                                    </p:anim>
                                    <p:animEffect transition="in" filter="fade">
                                      <p:cBhvr>
                                        <p:cTn id="78" dur="10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iterate type="lt">
                                    <p:tmPct val="5000"/>
                                  </p:iterate>
                                  <p:childTnLst>
                                    <p:set>
                                      <p:cBhvr>
                                        <p:cTn id="82" dur="1" fill="hold">
                                          <p:stCondLst>
                                            <p:cond delay="0"/>
                                          </p:stCondLst>
                                        </p:cTn>
                                        <p:tgtEl>
                                          <p:spTgt spid="13"/>
                                        </p:tgtEl>
                                        <p:attrNameLst>
                                          <p:attrName>style.visibility</p:attrName>
                                        </p:attrNameLst>
                                      </p:cBhvr>
                                      <p:to>
                                        <p:strVal val="visible"/>
                                      </p:to>
                                    </p:set>
                                    <p:anim calcmode="lin" valueType="num">
                                      <p:cBhvr>
                                        <p:cTn id="83" dur="1000" fill="hold"/>
                                        <p:tgtEl>
                                          <p:spTgt spid="13"/>
                                        </p:tgtEl>
                                        <p:attrNameLst>
                                          <p:attrName>ppt_w</p:attrName>
                                        </p:attrNameLst>
                                      </p:cBhvr>
                                      <p:tavLst>
                                        <p:tav tm="0">
                                          <p:val>
                                            <p:fltVal val="0"/>
                                          </p:val>
                                        </p:tav>
                                        <p:tav tm="100000">
                                          <p:val>
                                            <p:strVal val="#ppt_w"/>
                                          </p:val>
                                        </p:tav>
                                      </p:tavLst>
                                    </p:anim>
                                    <p:anim calcmode="lin" valueType="num">
                                      <p:cBhvr>
                                        <p:cTn id="84" dur="1000" fill="hold"/>
                                        <p:tgtEl>
                                          <p:spTgt spid="13"/>
                                        </p:tgtEl>
                                        <p:attrNameLst>
                                          <p:attrName>ppt_h</p:attrName>
                                        </p:attrNameLst>
                                      </p:cBhvr>
                                      <p:tavLst>
                                        <p:tav tm="0">
                                          <p:val>
                                            <p:fltVal val="0"/>
                                          </p:val>
                                        </p:tav>
                                        <p:tav tm="100000">
                                          <p:val>
                                            <p:strVal val="#ppt_h"/>
                                          </p:val>
                                        </p:tav>
                                      </p:tavLst>
                                    </p:anim>
                                    <p:anim calcmode="lin" valueType="num">
                                      <p:cBhvr>
                                        <p:cTn id="85" dur="1000" fill="hold"/>
                                        <p:tgtEl>
                                          <p:spTgt spid="13"/>
                                        </p:tgtEl>
                                        <p:attrNameLst>
                                          <p:attrName>style.rotation</p:attrName>
                                        </p:attrNameLst>
                                      </p:cBhvr>
                                      <p:tavLst>
                                        <p:tav tm="0">
                                          <p:val>
                                            <p:fltVal val="90"/>
                                          </p:val>
                                        </p:tav>
                                        <p:tav tm="100000">
                                          <p:val>
                                            <p:fltVal val="0"/>
                                          </p:val>
                                        </p:tav>
                                      </p:tavLst>
                                    </p:anim>
                                    <p:animEffect transition="in" filter="fade">
                                      <p:cBhvr>
                                        <p:cTn id="86" dur="10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iterate type="lt">
                                    <p:tmPct val="5000"/>
                                  </p:iterate>
                                  <p:childTnLst>
                                    <p:set>
                                      <p:cBhvr>
                                        <p:cTn id="90" dur="1" fill="hold">
                                          <p:stCondLst>
                                            <p:cond delay="0"/>
                                          </p:stCondLst>
                                        </p:cTn>
                                        <p:tgtEl>
                                          <p:spTgt spid="12"/>
                                        </p:tgtEl>
                                        <p:attrNameLst>
                                          <p:attrName>style.visibility</p:attrName>
                                        </p:attrNameLst>
                                      </p:cBhvr>
                                      <p:to>
                                        <p:strVal val="visible"/>
                                      </p:to>
                                    </p:set>
                                    <p:anim calcmode="lin" valueType="num">
                                      <p:cBhvr>
                                        <p:cTn id="91" dur="1000" fill="hold"/>
                                        <p:tgtEl>
                                          <p:spTgt spid="12"/>
                                        </p:tgtEl>
                                        <p:attrNameLst>
                                          <p:attrName>ppt_w</p:attrName>
                                        </p:attrNameLst>
                                      </p:cBhvr>
                                      <p:tavLst>
                                        <p:tav tm="0">
                                          <p:val>
                                            <p:fltVal val="0"/>
                                          </p:val>
                                        </p:tav>
                                        <p:tav tm="100000">
                                          <p:val>
                                            <p:strVal val="#ppt_w"/>
                                          </p:val>
                                        </p:tav>
                                      </p:tavLst>
                                    </p:anim>
                                    <p:anim calcmode="lin" valueType="num">
                                      <p:cBhvr>
                                        <p:cTn id="92" dur="1000" fill="hold"/>
                                        <p:tgtEl>
                                          <p:spTgt spid="12"/>
                                        </p:tgtEl>
                                        <p:attrNameLst>
                                          <p:attrName>ppt_h</p:attrName>
                                        </p:attrNameLst>
                                      </p:cBhvr>
                                      <p:tavLst>
                                        <p:tav tm="0">
                                          <p:val>
                                            <p:fltVal val="0"/>
                                          </p:val>
                                        </p:tav>
                                        <p:tav tm="100000">
                                          <p:val>
                                            <p:strVal val="#ppt_h"/>
                                          </p:val>
                                        </p:tav>
                                      </p:tavLst>
                                    </p:anim>
                                    <p:anim calcmode="lin" valueType="num">
                                      <p:cBhvr>
                                        <p:cTn id="93" dur="1000" fill="hold"/>
                                        <p:tgtEl>
                                          <p:spTgt spid="12"/>
                                        </p:tgtEl>
                                        <p:attrNameLst>
                                          <p:attrName>style.rotation</p:attrName>
                                        </p:attrNameLst>
                                      </p:cBhvr>
                                      <p:tavLst>
                                        <p:tav tm="0">
                                          <p:val>
                                            <p:fltVal val="90"/>
                                          </p:val>
                                        </p:tav>
                                        <p:tav tm="100000">
                                          <p:val>
                                            <p:fltVal val="0"/>
                                          </p:val>
                                        </p:tav>
                                      </p:tavLst>
                                    </p:anim>
                                    <p:animEffect transition="in" filter="fade">
                                      <p:cBhvr>
                                        <p:cTn id="94" dur="1000"/>
                                        <p:tgtEl>
                                          <p:spTgt spid="12"/>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iterate type="lt">
                                    <p:tmPct val="5000"/>
                                  </p:iterate>
                                  <p:childTnLst>
                                    <p:set>
                                      <p:cBhvr>
                                        <p:cTn id="98" dur="1" fill="hold">
                                          <p:stCondLst>
                                            <p:cond delay="0"/>
                                          </p:stCondLst>
                                        </p:cTn>
                                        <p:tgtEl>
                                          <p:spTgt spid="11"/>
                                        </p:tgtEl>
                                        <p:attrNameLst>
                                          <p:attrName>style.visibility</p:attrName>
                                        </p:attrNameLst>
                                      </p:cBhvr>
                                      <p:to>
                                        <p:strVal val="visible"/>
                                      </p:to>
                                    </p:set>
                                    <p:anim calcmode="lin" valueType="num">
                                      <p:cBhvr>
                                        <p:cTn id="99" dur="1000" fill="hold"/>
                                        <p:tgtEl>
                                          <p:spTgt spid="11"/>
                                        </p:tgtEl>
                                        <p:attrNameLst>
                                          <p:attrName>ppt_w</p:attrName>
                                        </p:attrNameLst>
                                      </p:cBhvr>
                                      <p:tavLst>
                                        <p:tav tm="0">
                                          <p:val>
                                            <p:fltVal val="0"/>
                                          </p:val>
                                        </p:tav>
                                        <p:tav tm="100000">
                                          <p:val>
                                            <p:strVal val="#ppt_w"/>
                                          </p:val>
                                        </p:tav>
                                      </p:tavLst>
                                    </p:anim>
                                    <p:anim calcmode="lin" valueType="num">
                                      <p:cBhvr>
                                        <p:cTn id="100" dur="1000" fill="hold"/>
                                        <p:tgtEl>
                                          <p:spTgt spid="11"/>
                                        </p:tgtEl>
                                        <p:attrNameLst>
                                          <p:attrName>ppt_h</p:attrName>
                                        </p:attrNameLst>
                                      </p:cBhvr>
                                      <p:tavLst>
                                        <p:tav tm="0">
                                          <p:val>
                                            <p:fltVal val="0"/>
                                          </p:val>
                                        </p:tav>
                                        <p:tav tm="100000">
                                          <p:val>
                                            <p:strVal val="#ppt_h"/>
                                          </p:val>
                                        </p:tav>
                                      </p:tavLst>
                                    </p:anim>
                                    <p:anim calcmode="lin" valueType="num">
                                      <p:cBhvr>
                                        <p:cTn id="101" dur="1000" fill="hold"/>
                                        <p:tgtEl>
                                          <p:spTgt spid="11"/>
                                        </p:tgtEl>
                                        <p:attrNameLst>
                                          <p:attrName>style.rotation</p:attrName>
                                        </p:attrNameLst>
                                      </p:cBhvr>
                                      <p:tavLst>
                                        <p:tav tm="0">
                                          <p:val>
                                            <p:fltVal val="90"/>
                                          </p:val>
                                        </p:tav>
                                        <p:tav tm="100000">
                                          <p:val>
                                            <p:fltVal val="0"/>
                                          </p:val>
                                        </p:tav>
                                      </p:tavLst>
                                    </p:anim>
                                    <p:animEffect transition="in" filter="fade">
                                      <p:cBhvr>
                                        <p:cTn id="102" dur="1000"/>
                                        <p:tgtEl>
                                          <p:spTgt spid="11"/>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iterate type="lt">
                                    <p:tmPct val="5000"/>
                                  </p:iterate>
                                  <p:childTnLst>
                                    <p:set>
                                      <p:cBhvr>
                                        <p:cTn id="106" dur="1" fill="hold">
                                          <p:stCondLst>
                                            <p:cond delay="0"/>
                                          </p:stCondLst>
                                        </p:cTn>
                                        <p:tgtEl>
                                          <p:spTgt spid="10"/>
                                        </p:tgtEl>
                                        <p:attrNameLst>
                                          <p:attrName>style.visibility</p:attrName>
                                        </p:attrNameLst>
                                      </p:cBhvr>
                                      <p:to>
                                        <p:strVal val="visible"/>
                                      </p:to>
                                    </p:set>
                                    <p:anim calcmode="lin" valueType="num">
                                      <p:cBhvr>
                                        <p:cTn id="107" dur="1000" fill="hold"/>
                                        <p:tgtEl>
                                          <p:spTgt spid="10"/>
                                        </p:tgtEl>
                                        <p:attrNameLst>
                                          <p:attrName>ppt_w</p:attrName>
                                        </p:attrNameLst>
                                      </p:cBhvr>
                                      <p:tavLst>
                                        <p:tav tm="0">
                                          <p:val>
                                            <p:fltVal val="0"/>
                                          </p:val>
                                        </p:tav>
                                        <p:tav tm="100000">
                                          <p:val>
                                            <p:strVal val="#ppt_w"/>
                                          </p:val>
                                        </p:tav>
                                      </p:tavLst>
                                    </p:anim>
                                    <p:anim calcmode="lin" valueType="num">
                                      <p:cBhvr>
                                        <p:cTn id="108" dur="1000" fill="hold"/>
                                        <p:tgtEl>
                                          <p:spTgt spid="10"/>
                                        </p:tgtEl>
                                        <p:attrNameLst>
                                          <p:attrName>ppt_h</p:attrName>
                                        </p:attrNameLst>
                                      </p:cBhvr>
                                      <p:tavLst>
                                        <p:tav tm="0">
                                          <p:val>
                                            <p:fltVal val="0"/>
                                          </p:val>
                                        </p:tav>
                                        <p:tav tm="100000">
                                          <p:val>
                                            <p:strVal val="#ppt_h"/>
                                          </p:val>
                                        </p:tav>
                                      </p:tavLst>
                                    </p:anim>
                                    <p:anim calcmode="lin" valueType="num">
                                      <p:cBhvr>
                                        <p:cTn id="109" dur="1000" fill="hold"/>
                                        <p:tgtEl>
                                          <p:spTgt spid="10"/>
                                        </p:tgtEl>
                                        <p:attrNameLst>
                                          <p:attrName>style.rotation</p:attrName>
                                        </p:attrNameLst>
                                      </p:cBhvr>
                                      <p:tavLst>
                                        <p:tav tm="0">
                                          <p:val>
                                            <p:fltVal val="90"/>
                                          </p:val>
                                        </p:tav>
                                        <p:tav tm="100000">
                                          <p:val>
                                            <p:fltVal val="0"/>
                                          </p:val>
                                        </p:tav>
                                      </p:tavLst>
                                    </p:anim>
                                    <p:animEffect transition="in" filter="fade">
                                      <p:cBhvr>
                                        <p:cTn id="110" dur="1000"/>
                                        <p:tgtEl>
                                          <p:spTgt spid="10"/>
                                        </p:tgtEl>
                                      </p:cBhvr>
                                    </p:animEffect>
                                  </p:childTnLst>
                                </p:cTn>
                              </p:par>
                            </p:childTnLst>
                          </p:cTn>
                        </p:par>
                      </p:childTnLst>
                    </p:cTn>
                  </p:par>
                  <p:par>
                    <p:cTn id="111" fill="hold">
                      <p:stCondLst>
                        <p:cond delay="indefinite"/>
                      </p:stCondLst>
                      <p:childTnLst>
                        <p:par>
                          <p:cTn id="112" fill="hold">
                            <p:stCondLst>
                              <p:cond delay="0"/>
                            </p:stCondLst>
                            <p:childTnLst>
                              <p:par>
                                <p:cTn id="113" presetID="31" presetClass="entr" presetSubtype="0" fill="hold" grpId="0" nodeType="clickEffect">
                                  <p:stCondLst>
                                    <p:cond delay="0"/>
                                  </p:stCondLst>
                                  <p:iterate type="lt">
                                    <p:tmPct val="5000"/>
                                  </p:iterate>
                                  <p:childTnLst>
                                    <p:set>
                                      <p:cBhvr>
                                        <p:cTn id="114" dur="1" fill="hold">
                                          <p:stCondLst>
                                            <p:cond delay="0"/>
                                          </p:stCondLst>
                                        </p:cTn>
                                        <p:tgtEl>
                                          <p:spTgt spid="14"/>
                                        </p:tgtEl>
                                        <p:attrNameLst>
                                          <p:attrName>style.visibility</p:attrName>
                                        </p:attrNameLst>
                                      </p:cBhvr>
                                      <p:to>
                                        <p:strVal val="visible"/>
                                      </p:to>
                                    </p:set>
                                    <p:anim calcmode="lin" valueType="num">
                                      <p:cBhvr>
                                        <p:cTn id="115" dur="1000" fill="hold"/>
                                        <p:tgtEl>
                                          <p:spTgt spid="14"/>
                                        </p:tgtEl>
                                        <p:attrNameLst>
                                          <p:attrName>ppt_w</p:attrName>
                                        </p:attrNameLst>
                                      </p:cBhvr>
                                      <p:tavLst>
                                        <p:tav tm="0">
                                          <p:val>
                                            <p:fltVal val="0"/>
                                          </p:val>
                                        </p:tav>
                                        <p:tav tm="100000">
                                          <p:val>
                                            <p:strVal val="#ppt_w"/>
                                          </p:val>
                                        </p:tav>
                                      </p:tavLst>
                                    </p:anim>
                                    <p:anim calcmode="lin" valueType="num">
                                      <p:cBhvr>
                                        <p:cTn id="116" dur="1000" fill="hold"/>
                                        <p:tgtEl>
                                          <p:spTgt spid="14"/>
                                        </p:tgtEl>
                                        <p:attrNameLst>
                                          <p:attrName>ppt_h</p:attrName>
                                        </p:attrNameLst>
                                      </p:cBhvr>
                                      <p:tavLst>
                                        <p:tav tm="0">
                                          <p:val>
                                            <p:fltVal val="0"/>
                                          </p:val>
                                        </p:tav>
                                        <p:tav tm="100000">
                                          <p:val>
                                            <p:strVal val="#ppt_h"/>
                                          </p:val>
                                        </p:tav>
                                      </p:tavLst>
                                    </p:anim>
                                    <p:anim calcmode="lin" valueType="num">
                                      <p:cBhvr>
                                        <p:cTn id="117" dur="1000" fill="hold"/>
                                        <p:tgtEl>
                                          <p:spTgt spid="14"/>
                                        </p:tgtEl>
                                        <p:attrNameLst>
                                          <p:attrName>style.rotation</p:attrName>
                                        </p:attrNameLst>
                                      </p:cBhvr>
                                      <p:tavLst>
                                        <p:tav tm="0">
                                          <p:val>
                                            <p:fltVal val="90"/>
                                          </p:val>
                                        </p:tav>
                                        <p:tav tm="100000">
                                          <p:val>
                                            <p:fltVal val="0"/>
                                          </p:val>
                                        </p:tav>
                                      </p:tavLst>
                                    </p:anim>
                                    <p:animEffect transition="in" filter="fade">
                                      <p:cBhvr>
                                        <p:cTn id="11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68580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nvGraphicFramePr>
        <p:xfrm>
          <a:off x="1295400" y="1752600"/>
          <a:ext cx="3124200" cy="3200400"/>
        </p:xfrm>
        <a:graphic>
          <a:graphicData uri="http://schemas.openxmlformats.org/drawingml/2006/table">
            <a:tbl>
              <a:tblPr/>
              <a:tblGrid>
                <a:gridCol w="1828800"/>
                <a:gridCol w="1295400"/>
              </a:tblGrid>
              <a:tr h="595086">
                <a:tc>
                  <a:txBody>
                    <a:bodyPr/>
                    <a:lstStyle/>
                    <a:p>
                      <a:pPr marL="0" marR="0" algn="just">
                        <a:spcBef>
                          <a:spcPts val="0"/>
                        </a:spcBef>
                        <a:spcAft>
                          <a:spcPts val="600"/>
                        </a:spcAft>
                        <a:tabLst>
                          <a:tab pos="228600" algn="l"/>
                        </a:tabLst>
                      </a:pPr>
                      <a:r>
                        <a:rPr lang="en-US" sz="2000" dirty="0" err="1">
                          <a:latin typeface="Times New Roman"/>
                          <a:ea typeface="Times New Roman"/>
                        </a:rPr>
                        <a:t>Nilai</a:t>
                      </a:r>
                      <a:r>
                        <a:rPr lang="en-US" sz="2000" dirty="0">
                          <a:latin typeface="Times New Roman"/>
                          <a:ea typeface="Times New Roman"/>
                        </a:rPr>
                        <a:t> DP3</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tabLst>
                          <a:tab pos="228600" algn="l"/>
                        </a:tabLst>
                      </a:pPr>
                      <a:r>
                        <a:rPr lang="en-US" sz="2000" dirty="0" err="1">
                          <a:latin typeface="Times New Roman"/>
                          <a:ea typeface="Times New Roman"/>
                        </a:rPr>
                        <a:t>Frekuensi</a:t>
                      </a:r>
                      <a:r>
                        <a:rPr lang="en-US" sz="2000" dirty="0">
                          <a:latin typeface="Times New Roman"/>
                          <a:ea typeface="Times New Roman"/>
                        </a:rPr>
                        <a:t> (f)</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9114">
                <a:tc>
                  <a:txBody>
                    <a:bodyPr/>
                    <a:lstStyle/>
                    <a:p>
                      <a:pPr marL="0" marR="0" algn="just">
                        <a:spcBef>
                          <a:spcPts val="0"/>
                        </a:spcBef>
                        <a:spcAft>
                          <a:spcPts val="600"/>
                        </a:spcAft>
                        <a:tabLst>
                          <a:tab pos="228600" algn="l"/>
                        </a:tabLst>
                      </a:pPr>
                      <a:r>
                        <a:rPr lang="en-US" sz="2000" dirty="0" smtClean="0">
                          <a:latin typeface="Times New Roman"/>
                          <a:ea typeface="Times New Roman"/>
                        </a:rPr>
                        <a:t>50– 56  </a:t>
                      </a:r>
                      <a:r>
                        <a:rPr lang="en-US" sz="2000" dirty="0">
                          <a:latin typeface="Times New Roman"/>
                          <a:ea typeface="Times New Roman"/>
                        </a:rPr>
                        <a:t>= K.I. 1 </a:t>
                      </a:r>
                      <a:endParaRPr lang="en-US" sz="1200" dirty="0">
                        <a:latin typeface="Times New Roman"/>
                        <a:ea typeface="Times New Roman"/>
                      </a:endParaRPr>
                    </a:p>
                    <a:p>
                      <a:pPr marL="0" marR="0" algn="just">
                        <a:spcBef>
                          <a:spcPts val="0"/>
                        </a:spcBef>
                        <a:spcAft>
                          <a:spcPts val="600"/>
                        </a:spcAft>
                        <a:tabLst>
                          <a:tab pos="228600" algn="l"/>
                        </a:tabLst>
                      </a:pPr>
                      <a:r>
                        <a:rPr lang="en-US" sz="2000" dirty="0" smtClean="0">
                          <a:latin typeface="Times New Roman"/>
                          <a:ea typeface="Times New Roman"/>
                        </a:rPr>
                        <a:t>57 </a:t>
                      </a:r>
                      <a:r>
                        <a:rPr lang="en-US" sz="2000" dirty="0">
                          <a:latin typeface="Times New Roman"/>
                          <a:ea typeface="Times New Roman"/>
                        </a:rPr>
                        <a:t>– </a:t>
                      </a:r>
                      <a:r>
                        <a:rPr lang="en-US" sz="2000" dirty="0" smtClean="0">
                          <a:latin typeface="Times New Roman"/>
                          <a:ea typeface="Times New Roman"/>
                        </a:rPr>
                        <a:t>63</a:t>
                      </a:r>
                      <a:endParaRPr lang="en-US" sz="1200" dirty="0">
                        <a:latin typeface="Times New Roman"/>
                        <a:ea typeface="Times New Roman"/>
                      </a:endParaRPr>
                    </a:p>
                    <a:p>
                      <a:pPr marL="0" marR="0" algn="just">
                        <a:spcBef>
                          <a:spcPts val="0"/>
                        </a:spcBef>
                        <a:spcAft>
                          <a:spcPts val="600"/>
                        </a:spcAft>
                        <a:tabLst>
                          <a:tab pos="228600" algn="l"/>
                        </a:tabLst>
                      </a:pPr>
                      <a:r>
                        <a:rPr lang="en-US" sz="2000" dirty="0" smtClean="0">
                          <a:latin typeface="Times New Roman"/>
                          <a:ea typeface="Times New Roman"/>
                        </a:rPr>
                        <a:t>64– 70</a:t>
                      </a:r>
                      <a:endParaRPr lang="en-US" sz="1200" dirty="0">
                        <a:latin typeface="Times New Roman"/>
                        <a:ea typeface="Times New Roman"/>
                      </a:endParaRPr>
                    </a:p>
                    <a:p>
                      <a:pPr marL="0" marR="0" algn="just">
                        <a:spcBef>
                          <a:spcPts val="0"/>
                        </a:spcBef>
                        <a:spcAft>
                          <a:spcPts val="600"/>
                        </a:spcAft>
                        <a:tabLst>
                          <a:tab pos="228600" algn="l"/>
                        </a:tabLst>
                      </a:pPr>
                      <a:r>
                        <a:rPr lang="en-US" sz="2000" dirty="0" smtClean="0">
                          <a:latin typeface="Times New Roman"/>
                          <a:ea typeface="Times New Roman"/>
                        </a:rPr>
                        <a:t>71 </a:t>
                      </a:r>
                      <a:r>
                        <a:rPr lang="en-US" sz="2000" dirty="0">
                          <a:latin typeface="Times New Roman"/>
                          <a:ea typeface="Times New Roman"/>
                        </a:rPr>
                        <a:t>– </a:t>
                      </a:r>
                      <a:r>
                        <a:rPr lang="en-US" sz="2000" dirty="0" smtClean="0">
                          <a:latin typeface="Times New Roman"/>
                          <a:ea typeface="Times New Roman"/>
                        </a:rPr>
                        <a:t>77</a:t>
                      </a:r>
                      <a:endParaRPr lang="en-US" sz="1200" dirty="0">
                        <a:latin typeface="Times New Roman"/>
                        <a:ea typeface="Times New Roman"/>
                      </a:endParaRPr>
                    </a:p>
                    <a:p>
                      <a:pPr marL="0" marR="0" algn="just">
                        <a:spcBef>
                          <a:spcPts val="0"/>
                        </a:spcBef>
                        <a:spcAft>
                          <a:spcPts val="600"/>
                        </a:spcAft>
                        <a:tabLst>
                          <a:tab pos="228600" algn="l"/>
                        </a:tabLst>
                      </a:pPr>
                      <a:r>
                        <a:rPr lang="en-US" sz="2000" dirty="0" smtClean="0">
                          <a:latin typeface="Times New Roman"/>
                          <a:ea typeface="Times New Roman"/>
                        </a:rPr>
                        <a:t>78 </a:t>
                      </a:r>
                      <a:r>
                        <a:rPr lang="en-US" sz="2000" dirty="0">
                          <a:latin typeface="Times New Roman"/>
                          <a:ea typeface="Times New Roman"/>
                        </a:rPr>
                        <a:t>– </a:t>
                      </a:r>
                      <a:r>
                        <a:rPr lang="en-US" sz="2000" dirty="0" smtClean="0">
                          <a:latin typeface="Times New Roman"/>
                          <a:ea typeface="Times New Roman"/>
                        </a:rPr>
                        <a:t>84</a:t>
                      </a:r>
                      <a:endParaRPr lang="en-US" sz="1200" dirty="0">
                        <a:latin typeface="Times New Roman"/>
                        <a:ea typeface="Times New Roman"/>
                      </a:endParaRPr>
                    </a:p>
                    <a:p>
                      <a:pPr marL="0" marR="0" algn="just">
                        <a:spcBef>
                          <a:spcPts val="0"/>
                        </a:spcBef>
                        <a:spcAft>
                          <a:spcPts val="600"/>
                        </a:spcAft>
                        <a:tabLst>
                          <a:tab pos="228600" algn="l"/>
                        </a:tabLst>
                      </a:pPr>
                      <a:r>
                        <a:rPr lang="en-US" sz="2000" dirty="0" smtClean="0">
                          <a:latin typeface="Times New Roman"/>
                          <a:ea typeface="Times New Roman"/>
                        </a:rPr>
                        <a:t>85 </a:t>
                      </a:r>
                      <a:r>
                        <a:rPr lang="en-US" sz="2000" dirty="0">
                          <a:latin typeface="Times New Roman"/>
                          <a:ea typeface="Times New Roman"/>
                        </a:rPr>
                        <a:t>– </a:t>
                      </a:r>
                      <a:r>
                        <a:rPr lang="en-US" sz="2000" dirty="0" smtClean="0">
                          <a:latin typeface="Times New Roman"/>
                          <a:ea typeface="Times New Roman"/>
                        </a:rPr>
                        <a:t>91</a:t>
                      </a:r>
                      <a:endParaRPr lang="en-US" sz="1200" dirty="0">
                        <a:latin typeface="Times New Roman"/>
                        <a:ea typeface="Times New Roman"/>
                      </a:endParaRPr>
                    </a:p>
                    <a:p>
                      <a:pPr marL="0" marR="0" algn="just">
                        <a:spcBef>
                          <a:spcPts val="0"/>
                        </a:spcBef>
                        <a:spcAft>
                          <a:spcPts val="600"/>
                        </a:spcAft>
                        <a:tabLst>
                          <a:tab pos="228600" algn="l"/>
                        </a:tabLst>
                      </a:pPr>
                      <a:r>
                        <a:rPr lang="en-US" sz="2000" dirty="0" smtClean="0">
                          <a:latin typeface="Times New Roman"/>
                          <a:ea typeface="Times New Roman"/>
                        </a:rPr>
                        <a:t>92 </a:t>
                      </a:r>
                      <a:r>
                        <a:rPr lang="en-US" sz="2000" dirty="0">
                          <a:latin typeface="Times New Roman"/>
                          <a:ea typeface="Times New Roman"/>
                        </a:rPr>
                        <a:t>– </a:t>
                      </a:r>
                      <a:r>
                        <a:rPr lang="en-US" sz="2000" dirty="0" smtClean="0">
                          <a:latin typeface="Times New Roman"/>
                          <a:ea typeface="Times New Roman"/>
                        </a:rPr>
                        <a:t>98</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tabLst>
                          <a:tab pos="228600" algn="l"/>
                        </a:tabLst>
                      </a:pPr>
                      <a:r>
                        <a:rPr lang="en-US" sz="2000" dirty="0">
                          <a:latin typeface="Times New Roman"/>
                          <a:ea typeface="Times New Roman"/>
                        </a:rPr>
                        <a:t>1</a:t>
                      </a:r>
                      <a:endParaRPr lang="en-US" sz="1200" dirty="0">
                        <a:latin typeface="Times New Roman"/>
                        <a:ea typeface="Times New Roman"/>
                      </a:endParaRPr>
                    </a:p>
                    <a:p>
                      <a:pPr marL="0" marR="0" algn="ctr">
                        <a:spcBef>
                          <a:spcPts val="0"/>
                        </a:spcBef>
                        <a:spcAft>
                          <a:spcPts val="600"/>
                        </a:spcAft>
                        <a:tabLst>
                          <a:tab pos="228600" algn="l"/>
                        </a:tabLst>
                      </a:pPr>
                      <a:r>
                        <a:rPr lang="en-US" sz="2000" dirty="0">
                          <a:latin typeface="Times New Roman"/>
                          <a:ea typeface="Times New Roman"/>
                        </a:rPr>
                        <a:t>2</a:t>
                      </a:r>
                      <a:endParaRPr lang="en-US" sz="1200" dirty="0">
                        <a:latin typeface="Times New Roman"/>
                        <a:ea typeface="Times New Roman"/>
                      </a:endParaRPr>
                    </a:p>
                    <a:p>
                      <a:pPr marL="0" marR="0" algn="ctr">
                        <a:spcBef>
                          <a:spcPts val="0"/>
                        </a:spcBef>
                        <a:spcAft>
                          <a:spcPts val="600"/>
                        </a:spcAft>
                        <a:tabLst>
                          <a:tab pos="228600" algn="l"/>
                        </a:tabLst>
                      </a:pPr>
                      <a:r>
                        <a:rPr lang="en-US" sz="2000" dirty="0">
                          <a:latin typeface="Times New Roman"/>
                          <a:ea typeface="Times New Roman"/>
                        </a:rPr>
                        <a:t>7</a:t>
                      </a:r>
                      <a:endParaRPr lang="en-US" sz="1200" dirty="0">
                        <a:latin typeface="Times New Roman"/>
                        <a:ea typeface="Times New Roman"/>
                      </a:endParaRPr>
                    </a:p>
                    <a:p>
                      <a:pPr marL="0" marR="0" algn="ctr">
                        <a:spcBef>
                          <a:spcPts val="0"/>
                        </a:spcBef>
                        <a:spcAft>
                          <a:spcPts val="600"/>
                        </a:spcAft>
                        <a:tabLst>
                          <a:tab pos="228600" algn="l"/>
                        </a:tabLst>
                      </a:pPr>
                      <a:r>
                        <a:rPr lang="en-US" sz="2000" dirty="0">
                          <a:latin typeface="Times New Roman"/>
                          <a:ea typeface="Times New Roman"/>
                        </a:rPr>
                        <a:t>12</a:t>
                      </a:r>
                      <a:endParaRPr lang="en-US" sz="1200" dirty="0">
                        <a:latin typeface="Times New Roman"/>
                        <a:ea typeface="Times New Roman"/>
                      </a:endParaRPr>
                    </a:p>
                    <a:p>
                      <a:pPr marL="0" marR="0" algn="ctr">
                        <a:spcBef>
                          <a:spcPts val="0"/>
                        </a:spcBef>
                        <a:spcAft>
                          <a:spcPts val="600"/>
                        </a:spcAft>
                        <a:tabLst>
                          <a:tab pos="228600" algn="l"/>
                        </a:tabLst>
                      </a:pPr>
                      <a:r>
                        <a:rPr lang="en-US" sz="2000" dirty="0">
                          <a:latin typeface="Times New Roman"/>
                          <a:ea typeface="Times New Roman"/>
                        </a:rPr>
                        <a:t>7</a:t>
                      </a:r>
                      <a:endParaRPr lang="en-US" sz="1200" dirty="0">
                        <a:latin typeface="Times New Roman"/>
                        <a:ea typeface="Times New Roman"/>
                      </a:endParaRPr>
                    </a:p>
                    <a:p>
                      <a:pPr marL="0" marR="0" algn="ctr">
                        <a:spcBef>
                          <a:spcPts val="0"/>
                        </a:spcBef>
                        <a:spcAft>
                          <a:spcPts val="600"/>
                        </a:spcAft>
                        <a:tabLst>
                          <a:tab pos="228600" algn="l"/>
                        </a:tabLst>
                      </a:pPr>
                      <a:r>
                        <a:rPr lang="en-US" sz="2000" dirty="0">
                          <a:latin typeface="Times New Roman"/>
                          <a:ea typeface="Times New Roman"/>
                        </a:rPr>
                        <a:t>3</a:t>
                      </a:r>
                      <a:endParaRPr lang="en-US" sz="1200" dirty="0">
                        <a:latin typeface="Times New Roman"/>
                        <a:ea typeface="Times New Roman"/>
                      </a:endParaRPr>
                    </a:p>
                    <a:p>
                      <a:pPr marL="0" marR="0" algn="ctr">
                        <a:spcBef>
                          <a:spcPts val="0"/>
                        </a:spcBef>
                        <a:spcAft>
                          <a:spcPts val="600"/>
                        </a:spcAft>
                        <a:tabLst>
                          <a:tab pos="228600" algn="l"/>
                        </a:tabLst>
                      </a:pPr>
                      <a:r>
                        <a:rPr lang="en-US" sz="2000" dirty="0">
                          <a:latin typeface="Times New Roman"/>
                          <a:ea typeface="Times New Roman"/>
                        </a:rPr>
                        <a:t>2</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295400" y="1219200"/>
            <a:ext cx="2819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 DISTRIBUSI FREKUENSI</a:t>
            </a:r>
            <a:endParaRPr lang="en-US" dirty="0">
              <a:solidFill>
                <a:schemeClr val="tx1"/>
              </a:solidFill>
            </a:endParaRPr>
          </a:p>
        </p:txBody>
      </p:sp>
      <p:sp>
        <p:nvSpPr>
          <p:cNvPr id="6" name="Rectangle 5"/>
          <p:cNvSpPr/>
          <p:nvPr/>
        </p:nvSpPr>
        <p:spPr>
          <a:xfrm>
            <a:off x="4495800" y="1676400"/>
            <a:ext cx="2819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dirty="0" smtClean="0">
                <a:solidFill>
                  <a:schemeClr val="tx1"/>
                </a:solidFill>
              </a:rPr>
              <a:t>ANGKA PLG. KIRI = U.B.K</a:t>
            </a:r>
            <a:endParaRPr lang="en-US" sz="1100" dirty="0" smtClean="0">
              <a:solidFill>
                <a:schemeClr val="tx1"/>
              </a:solidFill>
            </a:endParaRPr>
          </a:p>
          <a:p>
            <a:pPr algn="ctr"/>
            <a:endParaRPr lang="en-US" dirty="0">
              <a:solidFill>
                <a:schemeClr val="tx1"/>
              </a:solidFill>
            </a:endParaRPr>
          </a:p>
        </p:txBody>
      </p:sp>
      <p:sp>
        <p:nvSpPr>
          <p:cNvPr id="7" name="Rectangle 6"/>
          <p:cNvSpPr/>
          <p:nvPr/>
        </p:nvSpPr>
        <p:spPr>
          <a:xfrm>
            <a:off x="4495800" y="2209800"/>
            <a:ext cx="2895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ANGKA PLG. KANAN = U.A.K.</a:t>
            </a:r>
            <a:endParaRPr lang="en-US" dirty="0">
              <a:solidFill>
                <a:schemeClr val="tx1"/>
              </a:solidFill>
            </a:endParaRPr>
          </a:p>
        </p:txBody>
      </p:sp>
      <p:sp>
        <p:nvSpPr>
          <p:cNvPr id="8" name="Rectangle 7"/>
          <p:cNvSpPr/>
          <p:nvPr/>
        </p:nvSpPr>
        <p:spPr>
          <a:xfrm>
            <a:off x="4495800" y="2743200"/>
            <a:ext cx="2819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50 – 56 DST. = K. I.</a:t>
            </a:r>
            <a:endParaRPr lang="en-US" dirty="0">
              <a:solidFill>
                <a:schemeClr val="tx1"/>
              </a:solidFill>
            </a:endParaRPr>
          </a:p>
        </p:txBody>
      </p:sp>
      <p:sp>
        <p:nvSpPr>
          <p:cNvPr id="9" name="Rectangle 8"/>
          <p:cNvSpPr/>
          <p:nvPr/>
        </p:nvSpPr>
        <p:spPr>
          <a:xfrm>
            <a:off x="4495800" y="3124200"/>
            <a:ext cx="2819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PANJANG K.I. (P) = SELISIH PST. ANTARA TIAP 2 U.B BERURUTAN</a:t>
            </a:r>
            <a:endParaRPr lang="en-US" dirty="0">
              <a:solidFill>
                <a:schemeClr val="tx1"/>
              </a:solidFill>
            </a:endParaRPr>
          </a:p>
        </p:txBody>
      </p:sp>
      <p:sp>
        <p:nvSpPr>
          <p:cNvPr id="11" name="Rectangle 10"/>
          <p:cNvSpPr/>
          <p:nvPr/>
        </p:nvSpPr>
        <p:spPr>
          <a:xfrm>
            <a:off x="4495800" y="4038600"/>
            <a:ext cx="2971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BTS. KLS. = U.B &amp; U.A. -/+ 0,5</a:t>
            </a:r>
            <a:endParaRPr lang="en-US" dirty="0">
              <a:solidFill>
                <a:schemeClr val="tx1"/>
              </a:solidFill>
            </a:endParaRPr>
          </a:p>
        </p:txBody>
      </p:sp>
      <p:sp>
        <p:nvSpPr>
          <p:cNvPr id="12" name="Rectangle 11"/>
          <p:cNvSpPr/>
          <p:nvPr/>
        </p:nvSpPr>
        <p:spPr>
          <a:xfrm>
            <a:off x="4495800" y="4648200"/>
            <a:ext cx="2819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TK. = (UBK + UAK)/2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heckerboard(across)">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circle(in)">
                                      <p:cBhvr>
                                        <p:cTn id="44" dur="2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circle(in)">
                                      <p:cBhvr>
                                        <p:cTn id="49" dur="2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circle(in)">
                                      <p:cBhvr>
                                        <p:cTn id="5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533400"/>
            <a:ext cx="48768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DARI D.D.F ABSOLUT KITA DPT MEMBUAT</a:t>
            </a:r>
            <a:endParaRPr lang="en-US" dirty="0">
              <a:solidFill>
                <a:schemeClr val="tx1"/>
              </a:solidFill>
            </a:endParaRPr>
          </a:p>
        </p:txBody>
      </p:sp>
      <p:sp>
        <p:nvSpPr>
          <p:cNvPr id="3" name="Rectangle 2"/>
          <p:cNvSpPr/>
          <p:nvPr/>
        </p:nvSpPr>
        <p:spPr>
          <a:xfrm>
            <a:off x="1066800" y="1676400"/>
            <a:ext cx="1828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D.D.F. </a:t>
            </a:r>
            <a:r>
              <a:rPr lang="en-US" dirty="0" err="1" smtClean="0">
                <a:solidFill>
                  <a:schemeClr val="tx1"/>
                </a:solidFill>
              </a:rPr>
              <a:t>relatif</a:t>
            </a:r>
            <a:r>
              <a:rPr lang="en-US" dirty="0" smtClean="0">
                <a:solidFill>
                  <a:schemeClr val="tx1"/>
                </a:solidFill>
              </a:rPr>
              <a:t> </a:t>
            </a:r>
            <a:endParaRPr lang="en-US" dirty="0">
              <a:solidFill>
                <a:schemeClr val="tx1"/>
              </a:solidFill>
            </a:endParaRPr>
          </a:p>
        </p:txBody>
      </p:sp>
      <p:sp>
        <p:nvSpPr>
          <p:cNvPr id="4" name="Rectangle 3"/>
          <p:cNvSpPr/>
          <p:nvPr/>
        </p:nvSpPr>
        <p:spPr>
          <a:xfrm>
            <a:off x="1066800" y="20574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NILAI</a:t>
            </a:r>
            <a:endParaRPr lang="en-US" dirty="0">
              <a:solidFill>
                <a:schemeClr val="tx1"/>
              </a:solidFill>
            </a:endParaRPr>
          </a:p>
        </p:txBody>
      </p:sp>
      <p:sp>
        <p:nvSpPr>
          <p:cNvPr id="5" name="Rectangle 4"/>
          <p:cNvSpPr/>
          <p:nvPr/>
        </p:nvSpPr>
        <p:spPr>
          <a:xfrm>
            <a:off x="1066800" y="2438400"/>
            <a:ext cx="9144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228600" algn="l"/>
              </a:tabLst>
            </a:pPr>
            <a:r>
              <a:rPr lang="en-US" dirty="0" smtClean="0">
                <a:solidFill>
                  <a:schemeClr val="tx1"/>
                </a:solidFill>
                <a:latin typeface="Times New Roman"/>
                <a:ea typeface="Times New Roman"/>
              </a:rPr>
              <a:t>50– 56   </a:t>
            </a:r>
            <a:endParaRPr lang="en-US" sz="1100" dirty="0" smtClean="0">
              <a:solidFill>
                <a:schemeClr val="tx1"/>
              </a:solidFill>
              <a:latin typeface="Times New Roman"/>
              <a:ea typeface="Times New Roman"/>
            </a:endParaRPr>
          </a:p>
          <a:p>
            <a:pPr algn="just">
              <a:tabLst>
                <a:tab pos="228600" algn="l"/>
              </a:tabLst>
            </a:pPr>
            <a:r>
              <a:rPr lang="en-US" dirty="0" smtClean="0">
                <a:solidFill>
                  <a:schemeClr val="tx1"/>
                </a:solidFill>
                <a:latin typeface="Times New Roman"/>
                <a:ea typeface="Times New Roman"/>
              </a:rPr>
              <a:t>57 – 63</a:t>
            </a:r>
            <a:endParaRPr lang="en-US" sz="1100" dirty="0" smtClean="0">
              <a:solidFill>
                <a:schemeClr val="tx1"/>
              </a:solidFill>
              <a:latin typeface="Times New Roman"/>
              <a:ea typeface="Times New Roman"/>
            </a:endParaRPr>
          </a:p>
          <a:p>
            <a:pPr algn="just">
              <a:tabLst>
                <a:tab pos="228600" algn="l"/>
              </a:tabLst>
            </a:pPr>
            <a:r>
              <a:rPr lang="en-US" dirty="0" smtClean="0">
                <a:solidFill>
                  <a:schemeClr val="tx1"/>
                </a:solidFill>
                <a:latin typeface="Times New Roman"/>
                <a:ea typeface="Times New Roman"/>
              </a:rPr>
              <a:t>64– 70</a:t>
            </a:r>
            <a:endParaRPr lang="en-US" sz="1100" dirty="0" smtClean="0">
              <a:solidFill>
                <a:schemeClr val="tx1"/>
              </a:solidFill>
              <a:latin typeface="Times New Roman"/>
              <a:ea typeface="Times New Roman"/>
            </a:endParaRPr>
          </a:p>
          <a:p>
            <a:pPr algn="just">
              <a:tabLst>
                <a:tab pos="228600" algn="l"/>
              </a:tabLst>
            </a:pPr>
            <a:r>
              <a:rPr lang="en-US" dirty="0" smtClean="0">
                <a:solidFill>
                  <a:schemeClr val="tx1"/>
                </a:solidFill>
                <a:latin typeface="Times New Roman"/>
                <a:ea typeface="Times New Roman"/>
              </a:rPr>
              <a:t>72 – 77</a:t>
            </a:r>
            <a:endParaRPr lang="en-US" sz="1100" dirty="0" smtClean="0">
              <a:solidFill>
                <a:schemeClr val="tx1"/>
              </a:solidFill>
              <a:latin typeface="Times New Roman"/>
              <a:ea typeface="Times New Roman"/>
            </a:endParaRPr>
          </a:p>
          <a:p>
            <a:pPr algn="just">
              <a:tabLst>
                <a:tab pos="228600" algn="l"/>
              </a:tabLst>
            </a:pPr>
            <a:r>
              <a:rPr lang="en-US" dirty="0" smtClean="0">
                <a:solidFill>
                  <a:schemeClr val="tx1"/>
                </a:solidFill>
                <a:latin typeface="Times New Roman"/>
                <a:ea typeface="Times New Roman"/>
              </a:rPr>
              <a:t>79 – 84</a:t>
            </a:r>
            <a:endParaRPr lang="en-US" sz="1100" dirty="0" smtClean="0">
              <a:solidFill>
                <a:schemeClr val="tx1"/>
              </a:solidFill>
              <a:latin typeface="Times New Roman"/>
              <a:ea typeface="Times New Roman"/>
            </a:endParaRPr>
          </a:p>
          <a:p>
            <a:pPr algn="just">
              <a:tabLst>
                <a:tab pos="228600" algn="l"/>
              </a:tabLst>
            </a:pPr>
            <a:r>
              <a:rPr lang="en-US" dirty="0" smtClean="0">
                <a:solidFill>
                  <a:schemeClr val="tx1"/>
                </a:solidFill>
                <a:latin typeface="Times New Roman"/>
                <a:ea typeface="Times New Roman"/>
              </a:rPr>
              <a:t>85 – 91</a:t>
            </a:r>
            <a:endParaRPr lang="en-US" sz="1100" dirty="0" smtClean="0">
              <a:solidFill>
                <a:schemeClr val="tx1"/>
              </a:solidFill>
              <a:latin typeface="Times New Roman"/>
              <a:ea typeface="Times New Roman"/>
            </a:endParaRPr>
          </a:p>
          <a:p>
            <a:pPr algn="just">
              <a:tabLst>
                <a:tab pos="228600" algn="l"/>
              </a:tabLst>
            </a:pPr>
            <a:r>
              <a:rPr lang="en-US" dirty="0" smtClean="0">
                <a:solidFill>
                  <a:schemeClr val="tx1"/>
                </a:solidFill>
                <a:latin typeface="Times New Roman"/>
                <a:ea typeface="Times New Roman"/>
              </a:rPr>
              <a:t>92 – 98</a:t>
            </a:r>
            <a:endParaRPr lang="en-US" sz="1100" dirty="0">
              <a:solidFill>
                <a:schemeClr val="tx1"/>
              </a:solidFill>
              <a:latin typeface="Times New Roman"/>
              <a:ea typeface="Times New Roman"/>
            </a:endParaRPr>
          </a:p>
        </p:txBody>
      </p:sp>
      <p:sp>
        <p:nvSpPr>
          <p:cNvPr id="6" name="Rectangle 5"/>
          <p:cNvSpPr/>
          <p:nvPr/>
        </p:nvSpPr>
        <p:spPr>
          <a:xfrm>
            <a:off x="3200400" y="20574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NILAI</a:t>
            </a:r>
            <a:endParaRPr lang="en-US" dirty="0">
              <a:solidFill>
                <a:schemeClr val="tx1"/>
              </a:solidFill>
            </a:endParaRPr>
          </a:p>
        </p:txBody>
      </p:sp>
      <p:sp>
        <p:nvSpPr>
          <p:cNvPr id="7" name="Rectangle 6"/>
          <p:cNvSpPr/>
          <p:nvPr/>
        </p:nvSpPr>
        <p:spPr>
          <a:xfrm>
            <a:off x="3200400" y="1676400"/>
            <a:ext cx="1828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 D.F. </a:t>
            </a:r>
            <a:r>
              <a:rPr lang="en-US" dirty="0" err="1" smtClean="0">
                <a:solidFill>
                  <a:schemeClr val="tx1"/>
                </a:solidFill>
              </a:rPr>
              <a:t>Kumulatif</a:t>
            </a:r>
            <a:r>
              <a:rPr lang="en-US" dirty="0" smtClean="0">
                <a:solidFill>
                  <a:schemeClr val="tx1"/>
                </a:solidFill>
              </a:rPr>
              <a:t> </a:t>
            </a:r>
            <a:endParaRPr lang="en-US" dirty="0">
              <a:solidFill>
                <a:schemeClr val="tx1"/>
              </a:solidFill>
            </a:endParaRPr>
          </a:p>
        </p:txBody>
      </p:sp>
      <p:sp>
        <p:nvSpPr>
          <p:cNvPr id="8" name="Rectangle 7"/>
          <p:cNvSpPr/>
          <p:nvPr/>
        </p:nvSpPr>
        <p:spPr>
          <a:xfrm>
            <a:off x="3200400" y="2438400"/>
            <a:ext cx="9144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50</a:t>
            </a:r>
          </a:p>
          <a:p>
            <a:pPr algn="ctr"/>
            <a:r>
              <a:rPr lang="en-US" dirty="0" smtClean="0">
                <a:solidFill>
                  <a:schemeClr val="tx1"/>
                </a:solidFill>
              </a:rPr>
              <a:t>&lt;57</a:t>
            </a:r>
          </a:p>
          <a:p>
            <a:pPr algn="ctr"/>
            <a:r>
              <a:rPr lang="en-US" dirty="0" smtClean="0">
                <a:solidFill>
                  <a:schemeClr val="tx1"/>
                </a:solidFill>
              </a:rPr>
              <a:t>&lt;64</a:t>
            </a:r>
          </a:p>
          <a:p>
            <a:pPr algn="ctr"/>
            <a:r>
              <a:rPr lang="en-US" dirty="0" smtClean="0">
                <a:solidFill>
                  <a:schemeClr val="tx1"/>
                </a:solidFill>
              </a:rPr>
              <a:t>&lt;72</a:t>
            </a:r>
          </a:p>
          <a:p>
            <a:pPr algn="ctr"/>
            <a:r>
              <a:rPr lang="en-US" dirty="0" smtClean="0">
                <a:solidFill>
                  <a:schemeClr val="tx1"/>
                </a:solidFill>
              </a:rPr>
              <a:t>&lt;79</a:t>
            </a:r>
          </a:p>
          <a:p>
            <a:pPr algn="ctr"/>
            <a:r>
              <a:rPr lang="en-US" dirty="0" smtClean="0">
                <a:solidFill>
                  <a:schemeClr val="tx1"/>
                </a:solidFill>
              </a:rPr>
              <a:t>&lt;85</a:t>
            </a:r>
          </a:p>
          <a:p>
            <a:pPr algn="ctr"/>
            <a:r>
              <a:rPr lang="en-US" dirty="0" smtClean="0">
                <a:solidFill>
                  <a:schemeClr val="tx1"/>
                </a:solidFill>
              </a:rPr>
              <a:t>&lt;92</a:t>
            </a:r>
          </a:p>
          <a:p>
            <a:pPr algn="ctr"/>
            <a:r>
              <a:rPr lang="en-US" dirty="0" smtClean="0">
                <a:solidFill>
                  <a:schemeClr val="tx1"/>
                </a:solidFill>
              </a:rPr>
              <a:t>&lt;99</a:t>
            </a:r>
            <a:endParaRPr lang="en-US" dirty="0">
              <a:solidFill>
                <a:schemeClr val="tx1"/>
              </a:solidFill>
            </a:endParaRPr>
          </a:p>
        </p:txBody>
      </p:sp>
      <p:sp>
        <p:nvSpPr>
          <p:cNvPr id="9" name="Rectangle 8"/>
          <p:cNvSpPr/>
          <p:nvPr/>
        </p:nvSpPr>
        <p:spPr>
          <a:xfrm>
            <a:off x="1981200" y="20574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a:t>
            </a:r>
            <a:endParaRPr lang="en-US" dirty="0">
              <a:solidFill>
                <a:schemeClr val="tx1"/>
              </a:solidFill>
            </a:endParaRPr>
          </a:p>
        </p:txBody>
      </p:sp>
      <p:sp>
        <p:nvSpPr>
          <p:cNvPr id="10" name="Rectangle 9"/>
          <p:cNvSpPr/>
          <p:nvPr/>
        </p:nvSpPr>
        <p:spPr>
          <a:xfrm>
            <a:off x="1981200" y="2438400"/>
            <a:ext cx="9144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14800" y="20574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fkum</a:t>
            </a:r>
            <a:endParaRPr lang="en-US" dirty="0">
              <a:solidFill>
                <a:schemeClr val="tx1"/>
              </a:solidFill>
            </a:endParaRPr>
          </a:p>
        </p:txBody>
      </p:sp>
      <p:sp>
        <p:nvSpPr>
          <p:cNvPr id="12" name="Rectangle 11"/>
          <p:cNvSpPr/>
          <p:nvPr/>
        </p:nvSpPr>
        <p:spPr>
          <a:xfrm>
            <a:off x="4114800" y="2424550"/>
            <a:ext cx="9144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257800" y="1676400"/>
            <a:ext cx="2438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 D.F. </a:t>
            </a:r>
            <a:r>
              <a:rPr lang="en-US" dirty="0" err="1" smtClean="0">
                <a:solidFill>
                  <a:schemeClr val="tx1"/>
                </a:solidFill>
              </a:rPr>
              <a:t>Kumulatif</a:t>
            </a:r>
            <a:r>
              <a:rPr lang="en-US" dirty="0" smtClean="0">
                <a:solidFill>
                  <a:schemeClr val="tx1"/>
                </a:solidFill>
              </a:rPr>
              <a:t> </a:t>
            </a:r>
            <a:endParaRPr lang="en-US" dirty="0">
              <a:solidFill>
                <a:schemeClr val="tx1"/>
              </a:solidFill>
            </a:endParaRPr>
          </a:p>
        </p:txBody>
      </p:sp>
      <p:sp>
        <p:nvSpPr>
          <p:cNvPr id="14" name="Rectangle 13"/>
          <p:cNvSpPr/>
          <p:nvPr/>
        </p:nvSpPr>
        <p:spPr>
          <a:xfrm>
            <a:off x="5257800" y="2057400"/>
            <a:ext cx="1524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NILAI</a:t>
            </a:r>
            <a:endParaRPr lang="en-US" dirty="0">
              <a:solidFill>
                <a:schemeClr val="tx1"/>
              </a:solidFill>
            </a:endParaRPr>
          </a:p>
        </p:txBody>
      </p:sp>
      <p:sp>
        <p:nvSpPr>
          <p:cNvPr id="15" name="Rectangle 14"/>
          <p:cNvSpPr/>
          <p:nvPr/>
        </p:nvSpPr>
        <p:spPr>
          <a:xfrm>
            <a:off x="6781800" y="20574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fkum</a:t>
            </a:r>
            <a:endParaRPr lang="en-US" dirty="0">
              <a:solidFill>
                <a:schemeClr val="tx1"/>
              </a:solidFill>
            </a:endParaRPr>
          </a:p>
        </p:txBody>
      </p:sp>
      <p:sp>
        <p:nvSpPr>
          <p:cNvPr id="16" name="Rectangle 15"/>
          <p:cNvSpPr/>
          <p:nvPr/>
        </p:nvSpPr>
        <p:spPr>
          <a:xfrm>
            <a:off x="5257800" y="2438400"/>
            <a:ext cx="15240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p>
          <a:p>
            <a:pPr algn="ctr"/>
            <a:r>
              <a:rPr lang="en-US" sz="1600" dirty="0" smtClean="0">
                <a:solidFill>
                  <a:schemeClr val="tx1"/>
                </a:solidFill>
              </a:rPr>
              <a:t>50 ATAU LEBIH</a:t>
            </a:r>
          </a:p>
          <a:p>
            <a:pPr algn="ctr"/>
            <a:r>
              <a:rPr lang="en-US" sz="1600" dirty="0" smtClean="0">
                <a:solidFill>
                  <a:schemeClr val="tx1"/>
                </a:solidFill>
              </a:rPr>
              <a:t>57 ATAU LEBIH</a:t>
            </a:r>
          </a:p>
          <a:p>
            <a:pPr algn="ctr"/>
            <a:r>
              <a:rPr lang="en-US" sz="1600" dirty="0" smtClean="0">
                <a:solidFill>
                  <a:schemeClr val="tx1"/>
                </a:solidFill>
              </a:rPr>
              <a:t>64 ATAU LEBIH</a:t>
            </a:r>
          </a:p>
          <a:p>
            <a:pPr algn="ctr"/>
            <a:r>
              <a:rPr lang="en-US" sz="1600" dirty="0" smtClean="0">
                <a:solidFill>
                  <a:schemeClr val="tx1"/>
                </a:solidFill>
              </a:rPr>
              <a:t>72 ATAU LEBIH</a:t>
            </a:r>
          </a:p>
          <a:p>
            <a:pPr algn="ctr"/>
            <a:r>
              <a:rPr lang="en-US" sz="1600" dirty="0" smtClean="0">
                <a:solidFill>
                  <a:schemeClr val="tx1"/>
                </a:solidFill>
              </a:rPr>
              <a:t>79 ATAU LEBIH</a:t>
            </a:r>
          </a:p>
          <a:p>
            <a:pPr algn="ctr"/>
            <a:r>
              <a:rPr lang="en-US" sz="1600" dirty="0" smtClean="0">
                <a:solidFill>
                  <a:schemeClr val="tx1"/>
                </a:solidFill>
              </a:rPr>
              <a:t>85 ATAU LEBIH</a:t>
            </a:r>
          </a:p>
          <a:p>
            <a:pPr algn="ctr"/>
            <a:r>
              <a:rPr lang="en-US" sz="1600" dirty="0" smtClean="0">
                <a:solidFill>
                  <a:schemeClr val="tx1"/>
                </a:solidFill>
              </a:rPr>
              <a:t>92 ATAU LEBIH</a:t>
            </a:r>
          </a:p>
          <a:p>
            <a:pPr algn="ctr"/>
            <a:r>
              <a:rPr lang="en-US" sz="1600" dirty="0" smtClean="0">
                <a:solidFill>
                  <a:schemeClr val="tx1"/>
                </a:solidFill>
              </a:rPr>
              <a:t>99 ATAU LEBIH</a:t>
            </a:r>
          </a:p>
          <a:p>
            <a:pPr algn="ctr"/>
            <a:endParaRPr lang="en-US" sz="1600" dirty="0">
              <a:solidFill>
                <a:schemeClr val="tx1"/>
              </a:solidFill>
            </a:endParaRPr>
          </a:p>
        </p:txBody>
      </p:sp>
      <p:sp>
        <p:nvSpPr>
          <p:cNvPr id="17" name="Rectangle 16"/>
          <p:cNvSpPr/>
          <p:nvPr/>
        </p:nvSpPr>
        <p:spPr>
          <a:xfrm>
            <a:off x="6781800" y="2438400"/>
            <a:ext cx="9144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066800" y="45720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JUMLAH</a:t>
            </a:r>
            <a:endParaRPr lang="en-US" sz="1600" dirty="0">
              <a:solidFill>
                <a:schemeClr val="tx1"/>
              </a:solidFill>
            </a:endParaRPr>
          </a:p>
        </p:txBody>
      </p:sp>
      <p:sp>
        <p:nvSpPr>
          <p:cNvPr id="19" name="Rectangle 18"/>
          <p:cNvSpPr/>
          <p:nvPr/>
        </p:nvSpPr>
        <p:spPr>
          <a:xfrm>
            <a:off x="1981200" y="45720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200400" y="45720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JUMLAH</a:t>
            </a:r>
            <a:endParaRPr lang="en-US" sz="1600" dirty="0">
              <a:solidFill>
                <a:schemeClr val="tx1"/>
              </a:solidFill>
            </a:endParaRPr>
          </a:p>
        </p:txBody>
      </p:sp>
      <p:sp>
        <p:nvSpPr>
          <p:cNvPr id="21" name="Rectangle 20"/>
          <p:cNvSpPr/>
          <p:nvPr/>
        </p:nvSpPr>
        <p:spPr>
          <a:xfrm>
            <a:off x="4114800" y="45720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257800" y="4572000"/>
            <a:ext cx="1524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JUMLAH</a:t>
            </a:r>
            <a:endParaRPr lang="en-US" dirty="0">
              <a:solidFill>
                <a:schemeClr val="tx1"/>
              </a:solidFill>
            </a:endParaRPr>
          </a:p>
        </p:txBody>
      </p:sp>
      <p:sp>
        <p:nvSpPr>
          <p:cNvPr id="23" name="Rectangle 22"/>
          <p:cNvSpPr/>
          <p:nvPr/>
        </p:nvSpPr>
        <p:spPr>
          <a:xfrm>
            <a:off x="6781800" y="4572000"/>
            <a:ext cx="914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heckerboard(across)">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heckerboard(across)">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checkerboard(across)">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heckerboard(across)">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checkerboard(across)">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checkerboard(across)">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iterate type="lt">
                                    <p:tmPct val="5000"/>
                                  </p:iterate>
                                  <p:childTnLst>
                                    <p:set>
                                      <p:cBhvr>
                                        <p:cTn id="52" dur="1" fill="hold">
                                          <p:stCondLst>
                                            <p:cond delay="0"/>
                                          </p:stCondLst>
                                        </p:cTn>
                                        <p:tgtEl>
                                          <p:spTgt spid="7"/>
                                        </p:tgtEl>
                                        <p:attrNameLst>
                                          <p:attrName>style.visibility</p:attrName>
                                        </p:attrNameLst>
                                      </p:cBhvr>
                                      <p:to>
                                        <p:strVal val="visible"/>
                                      </p:to>
                                    </p:set>
                                    <p:anim calcmode="lin" valueType="num">
                                      <p:cBhvr>
                                        <p:cTn id="53" dur="1000" fill="hold"/>
                                        <p:tgtEl>
                                          <p:spTgt spid="7"/>
                                        </p:tgtEl>
                                        <p:attrNameLst>
                                          <p:attrName>ppt_w</p:attrName>
                                        </p:attrNameLst>
                                      </p:cBhvr>
                                      <p:tavLst>
                                        <p:tav tm="0">
                                          <p:val>
                                            <p:fltVal val="0"/>
                                          </p:val>
                                        </p:tav>
                                        <p:tav tm="100000">
                                          <p:val>
                                            <p:strVal val="#ppt_w"/>
                                          </p:val>
                                        </p:tav>
                                      </p:tavLst>
                                    </p:anim>
                                    <p:anim calcmode="lin" valueType="num">
                                      <p:cBhvr>
                                        <p:cTn id="54" dur="1000" fill="hold"/>
                                        <p:tgtEl>
                                          <p:spTgt spid="7"/>
                                        </p:tgtEl>
                                        <p:attrNameLst>
                                          <p:attrName>ppt_h</p:attrName>
                                        </p:attrNameLst>
                                      </p:cBhvr>
                                      <p:tavLst>
                                        <p:tav tm="0">
                                          <p:val>
                                            <p:fltVal val="0"/>
                                          </p:val>
                                        </p:tav>
                                        <p:tav tm="100000">
                                          <p:val>
                                            <p:strVal val="#ppt_h"/>
                                          </p:val>
                                        </p:tav>
                                      </p:tavLst>
                                    </p:anim>
                                    <p:anim calcmode="lin" valueType="num">
                                      <p:cBhvr>
                                        <p:cTn id="55" dur="1000" fill="hold"/>
                                        <p:tgtEl>
                                          <p:spTgt spid="7"/>
                                        </p:tgtEl>
                                        <p:attrNameLst>
                                          <p:attrName>style.rotation</p:attrName>
                                        </p:attrNameLst>
                                      </p:cBhvr>
                                      <p:tavLst>
                                        <p:tav tm="0">
                                          <p:val>
                                            <p:fltVal val="90"/>
                                          </p:val>
                                        </p:tav>
                                        <p:tav tm="100000">
                                          <p:val>
                                            <p:fltVal val="0"/>
                                          </p:val>
                                        </p:tav>
                                      </p:tavLst>
                                    </p:anim>
                                    <p:animEffect transition="in" filter="fade">
                                      <p:cBhvr>
                                        <p:cTn id="56" dur="10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checkerboard(across)">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checkerboard(across)">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checkerboard(across)">
                                      <p:cBhvr>
                                        <p:cTn id="71" dur="500"/>
                                        <p:tgtEl>
                                          <p:spTgt spid="8"/>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checkerboard(across)">
                                      <p:cBhvr>
                                        <p:cTn id="76" dur="500"/>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5" presetClass="entr" presetSubtype="10"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checkerboard(across)">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checkerboard(across)">
                                      <p:cBhvr>
                                        <p:cTn id="86" dur="500"/>
                                        <p:tgtEl>
                                          <p:spTgt spid="21"/>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iterate type="lt">
                                    <p:tmPct val="5000"/>
                                  </p:iterate>
                                  <p:childTnLst>
                                    <p:set>
                                      <p:cBhvr>
                                        <p:cTn id="90" dur="1" fill="hold">
                                          <p:stCondLst>
                                            <p:cond delay="0"/>
                                          </p:stCondLst>
                                        </p:cTn>
                                        <p:tgtEl>
                                          <p:spTgt spid="13"/>
                                        </p:tgtEl>
                                        <p:attrNameLst>
                                          <p:attrName>style.visibility</p:attrName>
                                        </p:attrNameLst>
                                      </p:cBhvr>
                                      <p:to>
                                        <p:strVal val="visible"/>
                                      </p:to>
                                    </p:set>
                                    <p:anim calcmode="lin" valueType="num">
                                      <p:cBhvr>
                                        <p:cTn id="91" dur="1000" fill="hold"/>
                                        <p:tgtEl>
                                          <p:spTgt spid="13"/>
                                        </p:tgtEl>
                                        <p:attrNameLst>
                                          <p:attrName>ppt_w</p:attrName>
                                        </p:attrNameLst>
                                      </p:cBhvr>
                                      <p:tavLst>
                                        <p:tav tm="0">
                                          <p:val>
                                            <p:fltVal val="0"/>
                                          </p:val>
                                        </p:tav>
                                        <p:tav tm="100000">
                                          <p:val>
                                            <p:strVal val="#ppt_w"/>
                                          </p:val>
                                        </p:tav>
                                      </p:tavLst>
                                    </p:anim>
                                    <p:anim calcmode="lin" valueType="num">
                                      <p:cBhvr>
                                        <p:cTn id="92" dur="1000" fill="hold"/>
                                        <p:tgtEl>
                                          <p:spTgt spid="13"/>
                                        </p:tgtEl>
                                        <p:attrNameLst>
                                          <p:attrName>ppt_h</p:attrName>
                                        </p:attrNameLst>
                                      </p:cBhvr>
                                      <p:tavLst>
                                        <p:tav tm="0">
                                          <p:val>
                                            <p:fltVal val="0"/>
                                          </p:val>
                                        </p:tav>
                                        <p:tav tm="100000">
                                          <p:val>
                                            <p:strVal val="#ppt_h"/>
                                          </p:val>
                                        </p:tav>
                                      </p:tavLst>
                                    </p:anim>
                                    <p:anim calcmode="lin" valueType="num">
                                      <p:cBhvr>
                                        <p:cTn id="93" dur="1000" fill="hold"/>
                                        <p:tgtEl>
                                          <p:spTgt spid="13"/>
                                        </p:tgtEl>
                                        <p:attrNameLst>
                                          <p:attrName>style.rotation</p:attrName>
                                        </p:attrNameLst>
                                      </p:cBhvr>
                                      <p:tavLst>
                                        <p:tav tm="0">
                                          <p:val>
                                            <p:fltVal val="90"/>
                                          </p:val>
                                        </p:tav>
                                        <p:tav tm="100000">
                                          <p:val>
                                            <p:fltVal val="0"/>
                                          </p:val>
                                        </p:tav>
                                      </p:tavLst>
                                    </p:anim>
                                    <p:animEffect transition="in" filter="fade">
                                      <p:cBhvr>
                                        <p:cTn id="94" dur="1000"/>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checkerboard(across)">
                                      <p:cBhvr>
                                        <p:cTn id="99" dur="500"/>
                                        <p:tgtEl>
                                          <p:spTgt spid="14"/>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ntr" presetSubtype="10" fill="hold" grpId="0" nodeType="click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checkerboard(across)">
                                      <p:cBhvr>
                                        <p:cTn id="104" dur="500"/>
                                        <p:tgtEl>
                                          <p:spTgt spid="15"/>
                                        </p:tgtEl>
                                      </p:cBhvr>
                                    </p:animEffect>
                                  </p:childTnLst>
                                </p:cTn>
                              </p:par>
                            </p:childTnLst>
                          </p:cTn>
                        </p:par>
                      </p:childTnLst>
                    </p:cTn>
                  </p:par>
                  <p:par>
                    <p:cTn id="105" fill="hold">
                      <p:stCondLst>
                        <p:cond delay="indefinite"/>
                      </p:stCondLst>
                      <p:childTnLst>
                        <p:par>
                          <p:cTn id="106" fill="hold">
                            <p:stCondLst>
                              <p:cond delay="0"/>
                            </p:stCondLst>
                            <p:childTnLst>
                              <p:par>
                                <p:cTn id="107" presetID="5" presetClass="entr" presetSubtype="10" fill="hold" grpId="0" nodeType="click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checkerboard(across)">
                                      <p:cBhvr>
                                        <p:cTn id="109" dur="500"/>
                                        <p:tgtEl>
                                          <p:spTgt spid="16"/>
                                        </p:tgtEl>
                                      </p:cBhvr>
                                    </p:animEffect>
                                  </p:childTnLst>
                                </p:cTn>
                              </p:par>
                            </p:childTnLst>
                          </p:cTn>
                        </p:par>
                      </p:childTnLst>
                    </p:cTn>
                  </p:par>
                  <p:par>
                    <p:cTn id="110" fill="hold">
                      <p:stCondLst>
                        <p:cond delay="indefinite"/>
                      </p:stCondLst>
                      <p:childTnLst>
                        <p:par>
                          <p:cTn id="111" fill="hold">
                            <p:stCondLst>
                              <p:cond delay="0"/>
                            </p:stCondLst>
                            <p:childTnLst>
                              <p:par>
                                <p:cTn id="112" presetID="5" presetClass="entr" presetSubtype="10" fill="hold" grpId="0" nodeType="click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checkerboard(across)">
                                      <p:cBhvr>
                                        <p:cTn id="114" dur="500"/>
                                        <p:tgtEl>
                                          <p:spTgt spid="17"/>
                                        </p:tgtEl>
                                      </p:cBhvr>
                                    </p:animEffect>
                                  </p:childTnLst>
                                </p:cTn>
                              </p:par>
                            </p:childTnLst>
                          </p:cTn>
                        </p:par>
                      </p:childTnLst>
                    </p:cTn>
                  </p:par>
                  <p:par>
                    <p:cTn id="115" fill="hold">
                      <p:stCondLst>
                        <p:cond delay="indefinite"/>
                      </p:stCondLst>
                      <p:childTnLst>
                        <p:par>
                          <p:cTn id="116" fill="hold">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22"/>
                                        </p:tgtEl>
                                        <p:attrNameLst>
                                          <p:attrName>style.visibility</p:attrName>
                                        </p:attrNameLst>
                                      </p:cBhvr>
                                      <p:to>
                                        <p:strVal val="visible"/>
                                      </p:to>
                                    </p:set>
                                    <p:animEffect transition="in" filter="checkerboard(across)">
                                      <p:cBhvr>
                                        <p:cTn id="119" dur="500"/>
                                        <p:tgtEl>
                                          <p:spTgt spid="22"/>
                                        </p:tgtEl>
                                      </p:cBhvr>
                                    </p:animEffect>
                                  </p:childTnLst>
                                </p:cTn>
                              </p:par>
                            </p:childTnLst>
                          </p:cTn>
                        </p:par>
                      </p:childTnLst>
                    </p:cTn>
                  </p:par>
                  <p:par>
                    <p:cTn id="120" fill="hold">
                      <p:stCondLst>
                        <p:cond delay="indefinite"/>
                      </p:stCondLst>
                      <p:childTnLst>
                        <p:par>
                          <p:cTn id="121" fill="hold">
                            <p:stCondLst>
                              <p:cond delay="0"/>
                            </p:stCondLst>
                            <p:childTnLst>
                              <p:par>
                                <p:cTn id="122" presetID="5" presetClass="entr" presetSubtype="10" fill="hold" grpId="0" nodeType="click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checkerboard(across)">
                                      <p:cBhvr>
                                        <p:cTn id="1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763000" cy="6400800"/>
          </a:xfrm>
        </p:spPr>
        <p:txBody>
          <a:bodyPr/>
          <a:lstStyle/>
          <a:p>
            <a:endParaRPr lang="en-US" dirty="0"/>
          </a:p>
        </p:txBody>
      </p:sp>
      <p:sp>
        <p:nvSpPr>
          <p:cNvPr id="14" name="Rounded Rectangle 13"/>
          <p:cNvSpPr/>
          <p:nvPr/>
        </p:nvSpPr>
        <p:spPr>
          <a:xfrm>
            <a:off x="533400" y="706580"/>
            <a:ext cx="25146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PERANAN STK</a:t>
            </a:r>
            <a:endParaRPr lang="en-US" sz="2400" dirty="0">
              <a:solidFill>
                <a:schemeClr val="tx1"/>
              </a:solidFill>
            </a:endParaRPr>
          </a:p>
        </p:txBody>
      </p:sp>
      <p:sp>
        <p:nvSpPr>
          <p:cNvPr id="15" name="Rounded Rectangle 14"/>
          <p:cNvSpPr/>
          <p:nvPr/>
        </p:nvSpPr>
        <p:spPr>
          <a:xfrm>
            <a:off x="533400" y="1316180"/>
            <a:ext cx="25146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CALON  &amp; PARA PENELITI </a:t>
            </a:r>
            <a:endParaRPr lang="en-US" sz="2400" dirty="0">
              <a:solidFill>
                <a:schemeClr val="tx1"/>
              </a:solidFill>
            </a:endParaRPr>
          </a:p>
        </p:txBody>
      </p:sp>
      <p:sp>
        <p:nvSpPr>
          <p:cNvPr id="16" name="Rounded Rectangle 15"/>
          <p:cNvSpPr/>
          <p:nvPr/>
        </p:nvSpPr>
        <p:spPr>
          <a:xfrm>
            <a:off x="533400" y="1905000"/>
            <a:ext cx="2514600" cy="6096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PEMBACA </a:t>
            </a:r>
            <a:endParaRPr lang="en-US" sz="2400" dirty="0">
              <a:solidFill>
                <a:schemeClr val="tx1"/>
              </a:solidFill>
            </a:endParaRPr>
          </a:p>
        </p:txBody>
      </p:sp>
      <p:sp>
        <p:nvSpPr>
          <p:cNvPr id="17" name="Rounded Rectangle 16"/>
          <p:cNvSpPr/>
          <p:nvPr/>
        </p:nvSpPr>
        <p:spPr>
          <a:xfrm>
            <a:off x="533400" y="2514600"/>
            <a:ext cx="25146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PEMBIMBING PENELITIAN </a:t>
            </a:r>
            <a:endParaRPr lang="en-US" sz="2400" dirty="0">
              <a:solidFill>
                <a:schemeClr val="tx1"/>
              </a:solidFill>
            </a:endParaRPr>
          </a:p>
        </p:txBody>
      </p:sp>
      <p:sp>
        <p:nvSpPr>
          <p:cNvPr id="18" name="Rounded Rectangle 17"/>
          <p:cNvSpPr/>
          <p:nvPr/>
        </p:nvSpPr>
        <p:spPr>
          <a:xfrm>
            <a:off x="533400" y="3124200"/>
            <a:ext cx="25146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PENGUJI SKRIPSI, THESIS, DISERTASI </a:t>
            </a:r>
            <a:endParaRPr lang="en-US" sz="2400" dirty="0">
              <a:solidFill>
                <a:schemeClr val="tx1"/>
              </a:solidFill>
            </a:endParaRPr>
          </a:p>
        </p:txBody>
      </p:sp>
      <p:sp>
        <p:nvSpPr>
          <p:cNvPr id="19" name="Rounded Rectangle 18"/>
          <p:cNvSpPr/>
          <p:nvPr/>
        </p:nvSpPr>
        <p:spPr>
          <a:xfrm>
            <a:off x="533400" y="3733800"/>
            <a:ext cx="25146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PIMPINAN &amp; ADMINISTRATOR </a:t>
            </a:r>
            <a:endParaRPr lang="en-US" sz="2400" dirty="0">
              <a:solidFill>
                <a:schemeClr val="tx1"/>
              </a:solidFill>
            </a:endParaRPr>
          </a:p>
        </p:txBody>
      </p:sp>
      <p:sp>
        <p:nvSpPr>
          <p:cNvPr id="20" name="Rounded Rectangle 19"/>
          <p:cNvSpPr/>
          <p:nvPr/>
        </p:nvSpPr>
        <p:spPr>
          <a:xfrm>
            <a:off x="533400" y="4343400"/>
            <a:ext cx="2514600" cy="990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ILMU PENGETAHUAN </a:t>
            </a:r>
            <a:endParaRPr lang="en-US" sz="2400" dirty="0">
              <a:solidFill>
                <a:schemeClr val="tx1"/>
              </a:solidFill>
            </a:endParaRPr>
          </a:p>
        </p:txBody>
      </p:sp>
      <p:sp>
        <p:nvSpPr>
          <p:cNvPr id="21" name="Rounded Rectangle 20"/>
          <p:cNvSpPr/>
          <p:nvPr/>
        </p:nvSpPr>
        <p:spPr>
          <a:xfrm>
            <a:off x="3048000" y="1316180"/>
            <a:ext cx="50292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PENGUMPULAN DATA- KESIMPULAN</a:t>
            </a:r>
            <a:endParaRPr lang="en-US" sz="2400" dirty="0">
              <a:solidFill>
                <a:schemeClr val="tx1"/>
              </a:solidFill>
            </a:endParaRPr>
          </a:p>
        </p:txBody>
      </p:sp>
      <p:sp>
        <p:nvSpPr>
          <p:cNvPr id="22" name="Rounded Rectangle 21"/>
          <p:cNvSpPr/>
          <p:nvPr/>
        </p:nvSpPr>
        <p:spPr>
          <a:xfrm>
            <a:off x="3048000" y="1925780"/>
            <a:ext cx="50292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smtClean="0">
              <a:solidFill>
                <a:schemeClr val="tx1"/>
              </a:solidFill>
            </a:endParaRPr>
          </a:p>
          <a:p>
            <a:pPr lvl="0" algn="ctr"/>
            <a:r>
              <a:rPr lang="en-US" sz="2000" dirty="0" smtClean="0">
                <a:solidFill>
                  <a:schemeClr val="tx1"/>
                </a:solidFill>
              </a:rPr>
              <a:t>ALAT KOMUNIKASI ANTARA PENULIS   DG. PEMBACA</a:t>
            </a:r>
            <a:r>
              <a:rPr lang="en-US" sz="2000" dirty="0" smtClean="0"/>
              <a:t>	</a:t>
            </a:r>
          </a:p>
          <a:p>
            <a:pPr algn="ctr"/>
            <a:endParaRPr lang="en-US" dirty="0"/>
          </a:p>
        </p:txBody>
      </p:sp>
      <p:sp>
        <p:nvSpPr>
          <p:cNvPr id="23" name="Rounded Rectangle 22"/>
          <p:cNvSpPr/>
          <p:nvPr/>
        </p:nvSpPr>
        <p:spPr>
          <a:xfrm>
            <a:off x="3048000" y="2514600"/>
            <a:ext cx="50292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BIJAK DLM. P’GUNAAN METODE STATISTIKA/PENELITIAN</a:t>
            </a:r>
            <a:endParaRPr lang="en-US" sz="2000" dirty="0">
              <a:solidFill>
                <a:schemeClr val="tx1"/>
              </a:solidFill>
            </a:endParaRPr>
          </a:p>
        </p:txBody>
      </p:sp>
      <p:sp>
        <p:nvSpPr>
          <p:cNvPr id="24" name="Rounded Rectangle 23"/>
          <p:cNvSpPr/>
          <p:nvPr/>
        </p:nvSpPr>
        <p:spPr>
          <a:xfrm>
            <a:off x="3048000" y="3124200"/>
            <a:ext cx="50292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MENINGKATKAN KUALITAS LULUSANNYA &amp; WIBAWA PENGUJI</a:t>
            </a:r>
            <a:endParaRPr lang="en-US" sz="2000" dirty="0">
              <a:solidFill>
                <a:schemeClr val="tx1"/>
              </a:solidFill>
            </a:endParaRPr>
          </a:p>
        </p:txBody>
      </p:sp>
      <p:sp>
        <p:nvSpPr>
          <p:cNvPr id="25" name="Rounded Rectangle 24"/>
          <p:cNvSpPr/>
          <p:nvPr/>
        </p:nvSpPr>
        <p:spPr>
          <a:xfrm>
            <a:off x="3048000" y="3733800"/>
            <a:ext cx="5029200" cy="6858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smtClean="0">
              <a:solidFill>
                <a:schemeClr val="tx1"/>
              </a:solidFill>
            </a:endParaRPr>
          </a:p>
          <a:p>
            <a:pPr lvl="0" algn="ctr"/>
            <a:r>
              <a:rPr lang="en-US" dirty="0" smtClean="0">
                <a:solidFill>
                  <a:schemeClr val="tx1"/>
                </a:solidFill>
              </a:rPr>
              <a:t>ALAT UTK. PE’AMBIL KEPUTUSAN ATAU PERENCANAAN, DAN EVALUASI/PENGAWASAN.</a:t>
            </a:r>
            <a:endParaRPr lang="en-US" dirty="0">
              <a:solidFill>
                <a:schemeClr val="tx1"/>
              </a:solidFill>
            </a:endParaRPr>
          </a:p>
          <a:p>
            <a:pPr algn="ctr"/>
            <a:endParaRPr lang="en-US" dirty="0"/>
          </a:p>
        </p:txBody>
      </p:sp>
      <p:sp>
        <p:nvSpPr>
          <p:cNvPr id="26" name="Rounded Rectangle 25"/>
          <p:cNvSpPr/>
          <p:nvPr/>
        </p:nvSpPr>
        <p:spPr>
          <a:xfrm>
            <a:off x="3048000" y="4419600"/>
            <a:ext cx="5029200" cy="990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95288"/>
            <a:endParaRPr lang="en-US" dirty="0" smtClean="0"/>
          </a:p>
          <a:p>
            <a:pPr indent="395288"/>
            <a:r>
              <a:rPr lang="en-US" dirty="0" smtClean="0"/>
              <a:t> </a:t>
            </a:r>
            <a:r>
              <a:rPr lang="en-US" dirty="0">
                <a:solidFill>
                  <a:schemeClr val="tx1"/>
                </a:solidFill>
              </a:rPr>
              <a:t>#	</a:t>
            </a:r>
            <a:r>
              <a:rPr lang="en-US" dirty="0" smtClean="0">
                <a:solidFill>
                  <a:schemeClr val="tx1"/>
                </a:solidFill>
              </a:rPr>
              <a:t>DESKRIPSI            #	KOMPARASI </a:t>
            </a:r>
          </a:p>
          <a:p>
            <a:pPr indent="463550"/>
            <a:r>
              <a:rPr lang="en-US" dirty="0" smtClean="0">
                <a:solidFill>
                  <a:schemeClr val="tx1"/>
                </a:solidFill>
              </a:rPr>
              <a:t>#	KORELASI	            # 	REGRESI</a:t>
            </a:r>
          </a:p>
          <a:p>
            <a:pPr indent="463550"/>
            <a:r>
              <a:rPr lang="en-US" dirty="0" smtClean="0">
                <a:solidFill>
                  <a:schemeClr val="tx1"/>
                </a:solidFill>
              </a:rPr>
              <a:t>#	KOMUNIKASI</a:t>
            </a:r>
          </a:p>
          <a:p>
            <a:pPr algn="ctr"/>
            <a:endParaRPr lang="en-US" dirty="0"/>
          </a:p>
        </p:txBody>
      </p:sp>
      <p:sp>
        <p:nvSpPr>
          <p:cNvPr id="27" name="Rounded Rectangle 26"/>
          <p:cNvSpPr/>
          <p:nvPr/>
        </p:nvSpPr>
        <p:spPr>
          <a:xfrm>
            <a:off x="3048000" y="706580"/>
            <a:ext cx="5029200" cy="6096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TAK UBAHNYA SBG ALAT :</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heckerboard(across)">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checkerboard(across)">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circle(in)">
                                      <p:cBhvr>
                                        <p:cTn id="42" dur="2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circle(in)">
                                      <p:cBhvr>
                                        <p:cTn id="47" dur="20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circle(in)">
                                      <p:cBhvr>
                                        <p:cTn id="52" dur="20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circle(in)">
                                      <p:cBhvr>
                                        <p:cTn id="57" dur="20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circle(in)">
                                      <p:cBhvr>
                                        <p:cTn id="62" dur="20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circle(in)">
                                      <p:cBhvr>
                                        <p:cTn id="67" dur="2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circle(in)">
                                      <p:cBhvr>
                                        <p:cTn id="7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4267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rPr>
              <a:t>CARA PEMBUATAN  D.D.F.</a:t>
            </a:r>
            <a:endParaRPr lang="en-US" sz="2800" dirty="0">
              <a:solidFill>
                <a:schemeClr val="tx1"/>
              </a:solidFill>
            </a:endParaRPr>
          </a:p>
        </p:txBody>
      </p:sp>
      <p:sp>
        <p:nvSpPr>
          <p:cNvPr id="4" name="Rectangle 3"/>
          <p:cNvSpPr/>
          <p:nvPr/>
        </p:nvSpPr>
        <p:spPr>
          <a:xfrm>
            <a:off x="838200" y="1219200"/>
            <a:ext cx="434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1. URUTKAN DATA DR. KECIL KE BESAR</a:t>
            </a:r>
            <a:endParaRPr lang="en-US" dirty="0">
              <a:solidFill>
                <a:schemeClr val="tx1"/>
              </a:solidFill>
            </a:endParaRPr>
          </a:p>
        </p:txBody>
      </p:sp>
      <p:sp>
        <p:nvSpPr>
          <p:cNvPr id="5" name="Rectangle 4"/>
          <p:cNvSpPr/>
          <p:nvPr/>
        </p:nvSpPr>
        <p:spPr>
          <a:xfrm>
            <a:off x="838200" y="1752600"/>
            <a:ext cx="7086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solidFill>
                  <a:schemeClr val="tx1"/>
                </a:solidFill>
              </a:rPr>
              <a:t>2. HITUNG RENTANG = D. TERBESAR – D. TERKECIL</a:t>
            </a:r>
          </a:p>
          <a:p>
            <a:endParaRPr lang="en-US" dirty="0">
              <a:solidFill>
                <a:schemeClr val="tx1"/>
              </a:solidFill>
            </a:endParaRPr>
          </a:p>
        </p:txBody>
      </p:sp>
      <p:sp>
        <p:nvSpPr>
          <p:cNvPr id="6" name="Rectangle 5"/>
          <p:cNvSpPr/>
          <p:nvPr/>
        </p:nvSpPr>
        <p:spPr>
          <a:xfrm>
            <a:off x="838200" y="1981200"/>
            <a:ext cx="7086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r>
              <a:rPr lang="en-US" dirty="0" smtClean="0">
                <a:solidFill>
                  <a:schemeClr val="tx1"/>
                </a:solidFill>
              </a:rPr>
              <a:t>3. TENTUKAN BANYAK KELAS  (ATURAN STURGES ) = 1 + 3,3 LOG N. PLG. SEDIKIT 5, PLG. BANYAK 15 KELAS.</a:t>
            </a:r>
            <a:endParaRPr lang="en-US" dirty="0">
              <a:solidFill>
                <a:schemeClr val="tx1"/>
              </a:solidFill>
            </a:endParaRPr>
          </a:p>
        </p:txBody>
      </p:sp>
      <p:sp>
        <p:nvSpPr>
          <p:cNvPr id="7" name="Rectangle 6"/>
          <p:cNvSpPr/>
          <p:nvPr/>
        </p:nvSpPr>
        <p:spPr>
          <a:xfrm>
            <a:off x="838200" y="2590800"/>
            <a:ext cx="701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4. TENTUKAN PANJANG KELAS (P) = RENTANG/BANYAK KELAS</a:t>
            </a:r>
            <a:endParaRPr lang="en-US" dirty="0">
              <a:solidFill>
                <a:schemeClr val="tx1"/>
              </a:solidFill>
            </a:endParaRPr>
          </a:p>
        </p:txBody>
      </p:sp>
      <p:sp>
        <p:nvSpPr>
          <p:cNvPr id="8" name="Rectangle 7"/>
          <p:cNvSpPr/>
          <p:nvPr/>
        </p:nvSpPr>
        <p:spPr>
          <a:xfrm>
            <a:off x="838200" y="2971800"/>
            <a:ext cx="701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5. TENTUKAN UBK PERTAMA BIASANYA DATA TERKECIL</a:t>
            </a:r>
            <a:endParaRPr lang="en-US" dirty="0">
              <a:solidFill>
                <a:schemeClr val="tx1"/>
              </a:solidFill>
            </a:endParaRPr>
          </a:p>
        </p:txBody>
      </p:sp>
      <p:sp>
        <p:nvSpPr>
          <p:cNvPr id="9" name="Rectangle 8"/>
          <p:cNvSpPr/>
          <p:nvPr/>
        </p:nvSpPr>
        <p:spPr>
          <a:xfrm>
            <a:off x="838200" y="3352800"/>
            <a:ext cx="7010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r>
              <a:rPr lang="en-US" dirty="0" smtClean="0">
                <a:solidFill>
                  <a:schemeClr val="tx1"/>
                </a:solidFill>
              </a:rPr>
              <a:t>6. TENTUKAN K.I. PERTAMA = MENJUMLAHKAN UBK. DG. P KMDN. DIKURANGI 1. DMKN SETERUSNYA.</a:t>
            </a:r>
            <a:endParaRPr lang="en-US" dirty="0">
              <a:solidFill>
                <a:schemeClr val="tx1"/>
              </a:solidFill>
            </a:endParaRPr>
          </a:p>
        </p:txBody>
      </p:sp>
      <p:sp>
        <p:nvSpPr>
          <p:cNvPr id="11" name="Rectangle 10"/>
          <p:cNvSpPr/>
          <p:nvPr/>
        </p:nvSpPr>
        <p:spPr>
          <a:xfrm>
            <a:off x="838200" y="4038600"/>
            <a:ext cx="6858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7. HITUNG FREKUENSI DG. M’GUNAKAN TABEL PENOLONG</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ircle(in)">
                                      <p:cBhvr>
                                        <p:cTn id="41" dur="2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11"/>
                                        </p:tgtEl>
                                        <p:attrNameLst>
                                          <p:attrName>style.visibility</p:attrName>
                                        </p:attrNameLst>
                                      </p:cBhvr>
                                      <p:to>
                                        <p:strVal val="visible"/>
                                      </p:to>
                                    </p:set>
                                    <p:anim calcmode="lin" valueType="num">
                                      <p:cBhvr>
                                        <p:cTn id="54" dur="1000" fill="hold"/>
                                        <p:tgtEl>
                                          <p:spTgt spid="11"/>
                                        </p:tgtEl>
                                        <p:attrNameLst>
                                          <p:attrName>ppt_w</p:attrName>
                                        </p:attrNameLst>
                                      </p:cBhvr>
                                      <p:tavLst>
                                        <p:tav tm="0">
                                          <p:val>
                                            <p:fltVal val="0"/>
                                          </p:val>
                                        </p:tav>
                                        <p:tav tm="100000">
                                          <p:val>
                                            <p:strVal val="#ppt_w"/>
                                          </p:val>
                                        </p:tav>
                                      </p:tavLst>
                                    </p:anim>
                                    <p:anim calcmode="lin" valueType="num">
                                      <p:cBhvr>
                                        <p:cTn id="55" dur="1000" fill="hold"/>
                                        <p:tgtEl>
                                          <p:spTgt spid="11"/>
                                        </p:tgtEl>
                                        <p:attrNameLst>
                                          <p:attrName>ppt_h</p:attrName>
                                        </p:attrNameLst>
                                      </p:cBhvr>
                                      <p:tavLst>
                                        <p:tav tm="0">
                                          <p:val>
                                            <p:fltVal val="0"/>
                                          </p:val>
                                        </p:tav>
                                        <p:tav tm="100000">
                                          <p:val>
                                            <p:strVal val="#ppt_h"/>
                                          </p:val>
                                        </p:tav>
                                      </p:tavLst>
                                    </p:anim>
                                    <p:anim calcmode="lin" valueType="num">
                                      <p:cBhvr>
                                        <p:cTn id="56" dur="1000" fill="hold"/>
                                        <p:tgtEl>
                                          <p:spTgt spid="11"/>
                                        </p:tgtEl>
                                        <p:attrNameLst>
                                          <p:attrName>style.rotation</p:attrName>
                                        </p:attrNameLst>
                                      </p:cBhvr>
                                      <p:tavLst>
                                        <p:tav tm="0">
                                          <p:val>
                                            <p:fltVal val="90"/>
                                          </p:val>
                                        </p:tav>
                                        <p:tav tm="100000">
                                          <p:val>
                                            <p:fltVal val="0"/>
                                          </p:val>
                                        </p:tav>
                                      </p:tavLst>
                                    </p:anim>
                                    <p:animEffect transition="in" filter="fade">
                                      <p:cBhvr>
                                        <p:cTn id="5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14400"/>
            <a:ext cx="7467600" cy="525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lain" startAt="79"/>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49     48    74    81    98    87    80    </a:t>
            </a:r>
          </a:p>
          <a:p>
            <a:pPr marL="342900" indent="-342900" algn="ctr">
              <a:buAutoNum type="arabicPlain" startAt="79"/>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84    90    70    91    93    82    78</a:t>
            </a:r>
          </a:p>
          <a:p>
            <a:pPr marL="342900" indent="-342900" algn="ctr">
              <a:buAutoNum type="arabicPlain" startAt="70"/>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71    92     38    56    81    74    73</a:t>
            </a:r>
          </a:p>
          <a:p>
            <a:pPr marL="342900" indent="-342900" algn="ctr">
              <a:tabLst>
                <a:tab pos="1539875" algn="l"/>
              </a:tabLst>
            </a:pPr>
            <a:r>
              <a:rPr lang="en-US" dirty="0" smtClean="0">
                <a:solidFill>
                  <a:schemeClr val="tx1"/>
                </a:solidFill>
              </a:rPr>
              <a:t>68    72    85    51    65    93    83    86</a:t>
            </a:r>
          </a:p>
          <a:p>
            <a:pPr marL="342900" indent="-342900">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90	35	83	73	74	43	86	88</a:t>
            </a:r>
          </a:p>
          <a:p>
            <a:pP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92	93	76	71	90	72	67	75</a:t>
            </a:r>
          </a:p>
          <a:p>
            <a:pP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80	91	61	72	97	91	88	81</a:t>
            </a:r>
          </a:p>
          <a:p>
            <a:pP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70	74	99	95	80	59	71	77</a:t>
            </a:r>
          </a:p>
          <a:p>
            <a:pP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63	60	83	82	60	67	89	63</a:t>
            </a:r>
          </a:p>
          <a:p>
            <a:pP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76	63	88	70	66	88	79	75</a:t>
            </a:r>
          </a:p>
          <a:p>
            <a:pPr algn="ct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BUATLAH DAFTAR DISTRIBUSI FREKUENSI</a:t>
            </a:r>
          </a:p>
          <a:p>
            <a:pPr algn="ctr">
              <a:tabLst>
                <a:tab pos="1951038" algn="l"/>
                <a:tab pos="2454275" algn="l"/>
                <a:tab pos="2911475" algn="l"/>
                <a:tab pos="3322638" algn="l"/>
                <a:tab pos="3779838" algn="l"/>
                <a:tab pos="4237038" algn="l"/>
                <a:tab pos="4632325" algn="l"/>
                <a:tab pos="5089525" algn="l"/>
              </a:tabLst>
            </a:pPr>
            <a:r>
              <a:rPr lang="en-US" dirty="0" smtClean="0">
                <a:solidFill>
                  <a:schemeClr val="tx1"/>
                </a:solidFill>
              </a:rPr>
              <a:t> MENGGUNAKAN DATA DI ATAS</a:t>
            </a:r>
          </a:p>
          <a:p>
            <a:pPr marL="342900" indent="-342900" algn="ctr">
              <a:buAutoNum type="arabicPlain" startAt="79"/>
              <a:tabLst>
                <a:tab pos="1951038" algn="l"/>
                <a:tab pos="2454275" algn="l"/>
                <a:tab pos="2911475" algn="l"/>
                <a:tab pos="3322638" algn="l"/>
                <a:tab pos="3779838" algn="l"/>
                <a:tab pos="4237038" algn="l"/>
                <a:tab pos="4632325" algn="l"/>
                <a:tab pos="5089525" algn="l"/>
              </a:tabLst>
            </a:pPr>
            <a:endParaRPr lang="en-US" dirty="0"/>
          </a:p>
        </p:txBody>
      </p:sp>
      <p:sp>
        <p:nvSpPr>
          <p:cNvPr id="7" name="Rectangle 6"/>
          <p:cNvSpPr/>
          <p:nvPr/>
        </p:nvSpPr>
        <p:spPr>
          <a:xfrm>
            <a:off x="2286000" y="1219200"/>
            <a:ext cx="4648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NILAI STATISTIKA  MAHS. FP UNWAR TH. 2010</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85800"/>
            <a:ext cx="6172200" cy="1752599"/>
          </a:xfrm>
        </p:spPr>
        <p:txBody>
          <a:bodyPr>
            <a:normAutofit fontScale="90000"/>
          </a:bodyPr>
          <a:lstStyle/>
          <a:p>
            <a:r>
              <a:rPr lang="en-US" dirty="0" smtClean="0"/>
              <a:t>IV. UKURAN </a:t>
            </a:r>
            <a:r>
              <a:rPr lang="en-US" dirty="0" smtClean="0"/>
              <a:t>GEJALA PUSAT</a:t>
            </a:r>
            <a:br>
              <a:rPr lang="en-US" dirty="0" smtClean="0"/>
            </a:br>
            <a:r>
              <a:rPr lang="en-US" dirty="0" smtClean="0"/>
              <a:t>DAN UKURAN LETAK</a:t>
            </a:r>
            <a:endParaRPr lang="en-US" dirty="0"/>
          </a:p>
        </p:txBody>
      </p:sp>
      <p:sp>
        <p:nvSpPr>
          <p:cNvPr id="4" name="Rectangle 3"/>
          <p:cNvSpPr/>
          <p:nvPr/>
        </p:nvSpPr>
        <p:spPr>
          <a:xfrm>
            <a:off x="5257800" y="2590800"/>
            <a:ext cx="2895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u="sng" dirty="0" smtClean="0">
                <a:solidFill>
                  <a:schemeClr val="tx1"/>
                </a:solidFill>
              </a:rPr>
              <a:t>B. UKURAN</a:t>
            </a:r>
            <a:r>
              <a:rPr lang="en-US" sz="2000" u="sng" dirty="0" smtClean="0">
                <a:solidFill>
                  <a:schemeClr val="tx1"/>
                </a:solidFill>
              </a:rPr>
              <a:t> </a:t>
            </a:r>
            <a:r>
              <a:rPr lang="en-US" sz="2400" u="sng" dirty="0" smtClean="0">
                <a:solidFill>
                  <a:schemeClr val="tx1"/>
                </a:solidFill>
              </a:rPr>
              <a:t>LETAK</a:t>
            </a:r>
            <a:endParaRPr lang="en-US" sz="2400" u="sng" dirty="0">
              <a:solidFill>
                <a:schemeClr val="tx1"/>
              </a:solidFill>
            </a:endParaRPr>
          </a:p>
        </p:txBody>
      </p:sp>
      <p:sp>
        <p:nvSpPr>
          <p:cNvPr id="5" name="Rectangle 4"/>
          <p:cNvSpPr/>
          <p:nvPr/>
        </p:nvSpPr>
        <p:spPr>
          <a:xfrm>
            <a:off x="5257800" y="4419600"/>
            <a:ext cx="2895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B4.  PERSENTIL</a:t>
            </a:r>
            <a:endParaRPr lang="en-US" sz="2400" dirty="0">
              <a:solidFill>
                <a:schemeClr val="tx1"/>
              </a:solidFill>
            </a:endParaRPr>
          </a:p>
        </p:txBody>
      </p:sp>
      <p:sp>
        <p:nvSpPr>
          <p:cNvPr id="6" name="Rectangle 5"/>
          <p:cNvSpPr/>
          <p:nvPr/>
        </p:nvSpPr>
        <p:spPr>
          <a:xfrm>
            <a:off x="5257800" y="3048000"/>
            <a:ext cx="2895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B1.  MEDIAN</a:t>
            </a:r>
            <a:endParaRPr lang="en-US" sz="2400" dirty="0">
              <a:solidFill>
                <a:schemeClr val="tx1"/>
              </a:solidFill>
            </a:endParaRPr>
          </a:p>
        </p:txBody>
      </p:sp>
      <p:sp>
        <p:nvSpPr>
          <p:cNvPr id="7" name="Rectangle 6"/>
          <p:cNvSpPr/>
          <p:nvPr/>
        </p:nvSpPr>
        <p:spPr>
          <a:xfrm>
            <a:off x="5257800" y="3505200"/>
            <a:ext cx="2895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B2.  KUARTIL</a:t>
            </a:r>
            <a:endParaRPr lang="en-US" sz="2400" dirty="0">
              <a:solidFill>
                <a:schemeClr val="tx1"/>
              </a:solidFill>
            </a:endParaRPr>
          </a:p>
        </p:txBody>
      </p:sp>
      <p:sp>
        <p:nvSpPr>
          <p:cNvPr id="8" name="Rectangle 7"/>
          <p:cNvSpPr/>
          <p:nvPr/>
        </p:nvSpPr>
        <p:spPr>
          <a:xfrm>
            <a:off x="5257800" y="3962400"/>
            <a:ext cx="2895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B3.  DESIL</a:t>
            </a:r>
            <a:endParaRPr lang="en-US" sz="2400" dirty="0">
              <a:solidFill>
                <a:schemeClr val="tx1"/>
              </a:solidFill>
            </a:endParaRPr>
          </a:p>
        </p:txBody>
      </p:sp>
      <p:sp>
        <p:nvSpPr>
          <p:cNvPr id="9" name="Rectangle 8"/>
          <p:cNvSpPr/>
          <p:nvPr/>
        </p:nvSpPr>
        <p:spPr>
          <a:xfrm>
            <a:off x="914400" y="4419600"/>
            <a:ext cx="3581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en-US" sz="2400" dirty="0" smtClean="0">
                <a:solidFill>
                  <a:schemeClr val="tx1"/>
                </a:solidFill>
              </a:rPr>
              <a:t>A4.</a:t>
            </a:r>
            <a:r>
              <a:rPr lang="en-US" dirty="0" smtClean="0">
                <a:solidFill>
                  <a:schemeClr val="tx1"/>
                </a:solidFill>
              </a:rPr>
              <a:t>  </a:t>
            </a:r>
            <a:r>
              <a:rPr lang="en-US" sz="2400" dirty="0" smtClean="0">
                <a:solidFill>
                  <a:schemeClr val="tx1"/>
                </a:solidFill>
              </a:rPr>
              <a:t>MODUS</a:t>
            </a:r>
            <a:endParaRPr lang="en-US" sz="2400" dirty="0">
              <a:solidFill>
                <a:schemeClr val="tx1"/>
              </a:solidFill>
            </a:endParaRPr>
          </a:p>
        </p:txBody>
      </p:sp>
      <p:sp>
        <p:nvSpPr>
          <p:cNvPr id="10" name="Rectangle 9"/>
          <p:cNvSpPr/>
          <p:nvPr/>
        </p:nvSpPr>
        <p:spPr>
          <a:xfrm>
            <a:off x="914400" y="3962400"/>
            <a:ext cx="3581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en-US" sz="2400" dirty="0" smtClean="0">
                <a:solidFill>
                  <a:schemeClr val="tx1"/>
                </a:solidFill>
              </a:rPr>
              <a:t>A3.</a:t>
            </a:r>
            <a:r>
              <a:rPr lang="en-US" dirty="0" smtClean="0">
                <a:solidFill>
                  <a:schemeClr val="tx1"/>
                </a:solidFill>
              </a:rPr>
              <a:t>  </a:t>
            </a:r>
            <a:r>
              <a:rPr lang="en-US" sz="2400" dirty="0" smtClean="0">
                <a:solidFill>
                  <a:schemeClr val="tx1"/>
                </a:solidFill>
              </a:rPr>
              <a:t>RATA-RATA</a:t>
            </a:r>
            <a:r>
              <a:rPr lang="en-US" dirty="0" smtClean="0">
                <a:solidFill>
                  <a:schemeClr val="tx1"/>
                </a:solidFill>
              </a:rPr>
              <a:t> </a:t>
            </a:r>
            <a:r>
              <a:rPr lang="en-US" sz="2400" dirty="0" smtClean="0">
                <a:solidFill>
                  <a:schemeClr val="tx1"/>
                </a:solidFill>
              </a:rPr>
              <a:t>HARMOIK</a:t>
            </a:r>
          </a:p>
        </p:txBody>
      </p:sp>
      <p:sp>
        <p:nvSpPr>
          <p:cNvPr id="11" name="Rectangle 10"/>
          <p:cNvSpPr/>
          <p:nvPr/>
        </p:nvSpPr>
        <p:spPr>
          <a:xfrm>
            <a:off x="914400" y="2590800"/>
            <a:ext cx="3581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u="sng" dirty="0" smtClean="0">
                <a:solidFill>
                  <a:schemeClr val="tx1"/>
                </a:solidFill>
              </a:rPr>
              <a:t>A. UKURAN GEJALA PUSAT</a:t>
            </a:r>
          </a:p>
        </p:txBody>
      </p:sp>
      <p:sp>
        <p:nvSpPr>
          <p:cNvPr id="12" name="Rectangle 11"/>
          <p:cNvSpPr/>
          <p:nvPr/>
        </p:nvSpPr>
        <p:spPr>
          <a:xfrm>
            <a:off x="914400" y="3505200"/>
            <a:ext cx="2895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en-US" sz="2400" dirty="0" smtClean="0">
                <a:solidFill>
                  <a:schemeClr val="tx1"/>
                </a:solidFill>
              </a:rPr>
              <a:t>A2.</a:t>
            </a:r>
            <a:r>
              <a:rPr lang="en-US" dirty="0" smtClean="0">
                <a:solidFill>
                  <a:schemeClr val="tx1"/>
                </a:solidFill>
              </a:rPr>
              <a:t>  </a:t>
            </a:r>
            <a:r>
              <a:rPr lang="en-US" sz="2400" dirty="0" smtClean="0">
                <a:solidFill>
                  <a:schemeClr val="tx1"/>
                </a:solidFill>
              </a:rPr>
              <a:t>RATA-RATA UKUR</a:t>
            </a:r>
          </a:p>
        </p:txBody>
      </p:sp>
      <p:sp>
        <p:nvSpPr>
          <p:cNvPr id="13" name="Rectangle 12"/>
          <p:cNvSpPr/>
          <p:nvPr/>
        </p:nvSpPr>
        <p:spPr>
          <a:xfrm>
            <a:off x="914400" y="3048000"/>
            <a:ext cx="3581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en-US" sz="2400" dirty="0" smtClean="0">
                <a:solidFill>
                  <a:schemeClr val="tx1"/>
                </a:solidFill>
              </a:rPr>
              <a:t>A1.  RATA-RATA HITUNG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ircle(in)">
                                      <p:cBhvr>
                                        <p:cTn id="15" dur="2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heckerboard(across)">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checkerboard(across)">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checkerboard(across)">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checkerboard(across)">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checkerboard(across)">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checkerboard(across)">
                                      <p:cBhvr>
                                        <p:cTn id="6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57200"/>
            <a:ext cx="3962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A1. RATA-RATA HITUNG</a:t>
            </a:r>
            <a:endParaRPr lang="en-US" sz="2400" dirty="0">
              <a:solidFill>
                <a:schemeClr val="tx1"/>
              </a:solidFill>
            </a:endParaRPr>
          </a:p>
        </p:txBody>
      </p:sp>
      <p:sp>
        <p:nvSpPr>
          <p:cNvPr id="4" name="Rectangle 3"/>
          <p:cNvSpPr/>
          <p:nvPr/>
        </p:nvSpPr>
        <p:spPr>
          <a:xfrm>
            <a:off x="914400" y="1371600"/>
            <a:ext cx="2057400" cy="1371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19200" y="1922208"/>
            <a:ext cx="533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X</a:t>
            </a:r>
            <a:endParaRPr lang="en-US" sz="2400" dirty="0">
              <a:solidFill>
                <a:schemeClr val="tx1"/>
              </a:solidFill>
            </a:endParaRPr>
          </a:p>
        </p:txBody>
      </p:sp>
      <p:sp>
        <p:nvSpPr>
          <p:cNvPr id="6" name="Rectangle 5"/>
          <p:cNvSpPr/>
          <p:nvPr/>
        </p:nvSpPr>
        <p:spPr>
          <a:xfrm>
            <a:off x="1560876" y="20574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t>
            </a:r>
            <a:endParaRPr lang="en-US" sz="2400" dirty="0">
              <a:solidFill>
                <a:schemeClr val="tx1"/>
              </a:solidFill>
            </a:endParaRPr>
          </a:p>
        </p:txBody>
      </p:sp>
      <p:cxnSp>
        <p:nvCxnSpPr>
          <p:cNvPr id="8" name="Straight Connector 7"/>
          <p:cNvCxnSpPr/>
          <p:nvPr/>
        </p:nvCxnSpPr>
        <p:spPr>
          <a:xfrm>
            <a:off x="1934508" y="2224548"/>
            <a:ext cx="762000" cy="1588"/>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1801776" y="1782096"/>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sp>
        <p:nvSpPr>
          <p:cNvPr id="11" name="Rectangle 10"/>
          <p:cNvSpPr/>
          <p:nvPr/>
        </p:nvSpPr>
        <p:spPr>
          <a:xfrm>
            <a:off x="2010720" y="1811592"/>
            <a:ext cx="533400" cy="381000"/>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Xi</a:t>
            </a:r>
            <a:endParaRPr lang="en-US" sz="2400" dirty="0">
              <a:solidFill>
                <a:schemeClr val="tx1"/>
              </a:solidFill>
            </a:endParaRPr>
          </a:p>
        </p:txBody>
      </p:sp>
      <p:sp>
        <p:nvSpPr>
          <p:cNvPr id="12" name="Rectangle 11"/>
          <p:cNvSpPr/>
          <p:nvPr/>
        </p:nvSpPr>
        <p:spPr>
          <a:xfrm>
            <a:off x="1959096" y="2170476"/>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a:t>
            </a:r>
            <a:endParaRPr lang="en-US" sz="2400" dirty="0">
              <a:solidFill>
                <a:schemeClr val="tx1"/>
              </a:solidFill>
            </a:endParaRPr>
          </a:p>
        </p:txBody>
      </p:sp>
      <p:cxnSp>
        <p:nvCxnSpPr>
          <p:cNvPr id="15" name="Straight Connector 14"/>
          <p:cNvCxnSpPr/>
          <p:nvPr/>
        </p:nvCxnSpPr>
        <p:spPr>
          <a:xfrm>
            <a:off x="1371600" y="2057400"/>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16" name="Rectangle 15"/>
          <p:cNvSpPr/>
          <p:nvPr/>
        </p:nvSpPr>
        <p:spPr>
          <a:xfrm>
            <a:off x="1371600" y="3048000"/>
            <a:ext cx="533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X</a:t>
            </a:r>
            <a:endParaRPr lang="en-US" sz="2400" dirty="0">
              <a:solidFill>
                <a:schemeClr val="tx1"/>
              </a:solidFill>
            </a:endParaRPr>
          </a:p>
        </p:txBody>
      </p:sp>
      <p:sp>
        <p:nvSpPr>
          <p:cNvPr id="17" name="Rectangle 16"/>
          <p:cNvSpPr/>
          <p:nvPr/>
        </p:nvSpPr>
        <p:spPr>
          <a:xfrm>
            <a:off x="1676400" y="31242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t>
            </a:r>
            <a:endParaRPr lang="en-US" sz="2400" dirty="0">
              <a:solidFill>
                <a:schemeClr val="tx1"/>
              </a:solidFill>
            </a:endParaRPr>
          </a:p>
        </p:txBody>
      </p:sp>
      <p:cxnSp>
        <p:nvCxnSpPr>
          <p:cNvPr id="18" name="Straight Connector 17"/>
          <p:cNvCxnSpPr/>
          <p:nvPr/>
        </p:nvCxnSpPr>
        <p:spPr>
          <a:xfrm>
            <a:off x="1524000" y="3183168"/>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19" name="Rectangle 18"/>
          <p:cNvSpPr/>
          <p:nvPr/>
        </p:nvSpPr>
        <p:spPr>
          <a:xfrm>
            <a:off x="2320428" y="28956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Xi</a:t>
            </a:r>
            <a:endParaRPr lang="en-US" sz="2400" dirty="0">
              <a:solidFill>
                <a:schemeClr val="tx1"/>
              </a:solidFill>
            </a:endParaRPr>
          </a:p>
        </p:txBody>
      </p:sp>
      <p:sp>
        <p:nvSpPr>
          <p:cNvPr id="20" name="Rectangle 19"/>
          <p:cNvSpPr/>
          <p:nvPr/>
        </p:nvSpPr>
        <p:spPr>
          <a:xfrm>
            <a:off x="1939428" y="2878368"/>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sp>
        <p:nvSpPr>
          <p:cNvPr id="21" name="Rectangle 20"/>
          <p:cNvSpPr/>
          <p:nvPr/>
        </p:nvSpPr>
        <p:spPr>
          <a:xfrm>
            <a:off x="2099196" y="28956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fi</a:t>
            </a:r>
            <a:endParaRPr lang="en-US" sz="2000" dirty="0">
              <a:solidFill>
                <a:schemeClr val="tx1"/>
              </a:solidFill>
            </a:endParaRPr>
          </a:p>
        </p:txBody>
      </p:sp>
      <p:cxnSp>
        <p:nvCxnSpPr>
          <p:cNvPr id="22" name="Straight Connector 21"/>
          <p:cNvCxnSpPr/>
          <p:nvPr/>
        </p:nvCxnSpPr>
        <p:spPr>
          <a:xfrm>
            <a:off x="2086908" y="3306968"/>
            <a:ext cx="762000" cy="1588"/>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1973844" y="3266736"/>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sp>
        <p:nvSpPr>
          <p:cNvPr id="24" name="Rectangle 23"/>
          <p:cNvSpPr/>
          <p:nvPr/>
        </p:nvSpPr>
        <p:spPr>
          <a:xfrm>
            <a:off x="2133612" y="3283968"/>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fi</a:t>
            </a:r>
            <a:endParaRPr lang="en-US" sz="2000" dirty="0">
              <a:solidFill>
                <a:schemeClr val="tx1"/>
              </a:solidFill>
            </a:endParaRPr>
          </a:p>
        </p:txBody>
      </p:sp>
      <p:sp>
        <p:nvSpPr>
          <p:cNvPr id="25" name="Rectangle 24"/>
          <p:cNvSpPr/>
          <p:nvPr/>
        </p:nvSpPr>
        <p:spPr>
          <a:xfrm>
            <a:off x="3810000" y="1905000"/>
            <a:ext cx="2133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70   69   45   80   56</a:t>
            </a:r>
            <a:endParaRPr lang="en-US" dirty="0">
              <a:solidFill>
                <a:schemeClr val="tx1"/>
              </a:solidFill>
            </a:endParaRPr>
          </a:p>
        </p:txBody>
      </p:sp>
      <p:sp>
        <p:nvSpPr>
          <p:cNvPr id="26" name="Rectangle 25"/>
          <p:cNvSpPr/>
          <p:nvPr/>
        </p:nvSpPr>
        <p:spPr>
          <a:xfrm>
            <a:off x="5105400" y="3124200"/>
            <a:ext cx="1143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fi</a:t>
            </a:r>
            <a:endParaRPr lang="en-US" dirty="0">
              <a:solidFill>
                <a:schemeClr val="tx1"/>
              </a:solidFill>
            </a:endParaRPr>
          </a:p>
        </p:txBody>
      </p:sp>
      <p:sp>
        <p:nvSpPr>
          <p:cNvPr id="27" name="Rectangle 26"/>
          <p:cNvSpPr/>
          <p:nvPr/>
        </p:nvSpPr>
        <p:spPr>
          <a:xfrm>
            <a:off x="3962400" y="3124200"/>
            <a:ext cx="1143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a:t>
            </a:r>
            <a:endParaRPr lang="en-US" dirty="0">
              <a:solidFill>
                <a:schemeClr val="tx1"/>
              </a:solidFill>
            </a:endParaRPr>
          </a:p>
        </p:txBody>
      </p:sp>
      <p:sp>
        <p:nvSpPr>
          <p:cNvPr id="28" name="Rectangle 27"/>
          <p:cNvSpPr/>
          <p:nvPr/>
        </p:nvSpPr>
        <p:spPr>
          <a:xfrm>
            <a:off x="3962400" y="3657600"/>
            <a:ext cx="1143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70</a:t>
            </a:r>
          </a:p>
          <a:p>
            <a:pPr algn="ctr"/>
            <a:r>
              <a:rPr lang="en-US" dirty="0" smtClean="0">
                <a:solidFill>
                  <a:schemeClr val="tx1"/>
                </a:solidFill>
              </a:rPr>
              <a:t>69</a:t>
            </a:r>
          </a:p>
          <a:p>
            <a:pPr algn="ctr"/>
            <a:r>
              <a:rPr lang="en-US" dirty="0" smtClean="0">
                <a:solidFill>
                  <a:schemeClr val="tx1"/>
                </a:solidFill>
              </a:rPr>
              <a:t>45</a:t>
            </a:r>
          </a:p>
          <a:p>
            <a:pPr algn="ctr"/>
            <a:r>
              <a:rPr lang="en-US" dirty="0" smtClean="0">
                <a:solidFill>
                  <a:schemeClr val="tx1"/>
                </a:solidFill>
              </a:rPr>
              <a:t>80</a:t>
            </a:r>
          </a:p>
          <a:p>
            <a:pPr algn="ctr"/>
            <a:r>
              <a:rPr lang="en-US" dirty="0" smtClean="0">
                <a:solidFill>
                  <a:schemeClr val="tx1"/>
                </a:solidFill>
              </a:rPr>
              <a:t>56</a:t>
            </a:r>
            <a:endParaRPr lang="en-US" dirty="0">
              <a:solidFill>
                <a:schemeClr val="tx1"/>
              </a:solidFill>
            </a:endParaRPr>
          </a:p>
        </p:txBody>
      </p:sp>
      <p:sp>
        <p:nvSpPr>
          <p:cNvPr id="29" name="Rectangle 28"/>
          <p:cNvSpPr/>
          <p:nvPr/>
        </p:nvSpPr>
        <p:spPr>
          <a:xfrm>
            <a:off x="5105400" y="3657600"/>
            <a:ext cx="1143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5</a:t>
            </a:r>
          </a:p>
          <a:p>
            <a:pPr algn="ctr"/>
            <a:r>
              <a:rPr lang="en-US" dirty="0" smtClean="0">
                <a:solidFill>
                  <a:schemeClr val="tx1"/>
                </a:solidFill>
              </a:rPr>
              <a:t>6</a:t>
            </a:r>
          </a:p>
          <a:p>
            <a:pPr algn="ctr"/>
            <a:r>
              <a:rPr lang="en-US" dirty="0" smtClean="0">
                <a:solidFill>
                  <a:schemeClr val="tx1"/>
                </a:solidFill>
              </a:rPr>
              <a:t>3</a:t>
            </a:r>
          </a:p>
          <a:p>
            <a:pPr algn="ctr"/>
            <a:r>
              <a:rPr lang="en-US" dirty="0" smtClean="0">
                <a:solidFill>
                  <a:schemeClr val="tx1"/>
                </a:solidFill>
              </a:rPr>
              <a:t>1</a:t>
            </a:r>
          </a:p>
          <a:p>
            <a:pPr algn="ctr"/>
            <a:r>
              <a:rPr lang="en-US" dirty="0" smtClean="0">
                <a:solidFill>
                  <a:schemeClr val="tx1"/>
                </a:solidFill>
              </a:rPr>
              <a:t>1</a:t>
            </a:r>
          </a:p>
          <a:p>
            <a:pPr algn="ctr"/>
            <a:endParaRPr lang="en-US" dirty="0"/>
          </a:p>
        </p:txBody>
      </p:sp>
      <p:sp>
        <p:nvSpPr>
          <p:cNvPr id="30" name="Rectangle 29"/>
          <p:cNvSpPr/>
          <p:nvPr/>
        </p:nvSpPr>
        <p:spPr>
          <a:xfrm>
            <a:off x="6248400" y="3124200"/>
            <a:ext cx="1143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fiXi</a:t>
            </a:r>
            <a:endParaRPr lang="en-US" dirty="0">
              <a:solidFill>
                <a:schemeClr val="tx1"/>
              </a:solidFill>
            </a:endParaRPr>
          </a:p>
        </p:txBody>
      </p:sp>
      <p:sp>
        <p:nvSpPr>
          <p:cNvPr id="31" name="Rectangle 30"/>
          <p:cNvSpPr/>
          <p:nvPr/>
        </p:nvSpPr>
        <p:spPr>
          <a:xfrm>
            <a:off x="6248400" y="3657600"/>
            <a:ext cx="1143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350</a:t>
            </a:r>
          </a:p>
          <a:p>
            <a:pPr algn="ctr"/>
            <a:r>
              <a:rPr lang="en-US" dirty="0" smtClean="0">
                <a:solidFill>
                  <a:schemeClr val="tx1"/>
                </a:solidFill>
              </a:rPr>
              <a:t>414</a:t>
            </a:r>
          </a:p>
          <a:p>
            <a:pPr algn="ctr"/>
            <a:r>
              <a:rPr lang="en-US" dirty="0" smtClean="0">
                <a:solidFill>
                  <a:schemeClr val="tx1"/>
                </a:solidFill>
              </a:rPr>
              <a:t>135</a:t>
            </a:r>
          </a:p>
          <a:p>
            <a:pPr algn="ctr"/>
            <a:r>
              <a:rPr lang="en-US" dirty="0" smtClean="0">
                <a:solidFill>
                  <a:schemeClr val="tx1"/>
                </a:solidFill>
              </a:rPr>
              <a:t>80</a:t>
            </a:r>
          </a:p>
          <a:p>
            <a:pPr algn="ctr"/>
            <a:r>
              <a:rPr lang="en-US" dirty="0" smtClean="0">
                <a:solidFill>
                  <a:schemeClr val="tx1"/>
                </a:solidFill>
              </a:rPr>
              <a:t>56</a:t>
            </a:r>
            <a:endParaRPr lang="en-US" dirty="0">
              <a:solidFill>
                <a:schemeClr val="tx1"/>
              </a:solidFill>
            </a:endParaRPr>
          </a:p>
        </p:txBody>
      </p:sp>
      <p:sp>
        <p:nvSpPr>
          <p:cNvPr id="32" name="Rectangle 31"/>
          <p:cNvSpPr/>
          <p:nvPr/>
        </p:nvSpPr>
        <p:spPr>
          <a:xfrm>
            <a:off x="3962400" y="5334000"/>
            <a:ext cx="1143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JUMLAH</a:t>
            </a:r>
            <a:endParaRPr lang="en-US" dirty="0">
              <a:solidFill>
                <a:schemeClr val="tx1"/>
              </a:solidFill>
            </a:endParaRPr>
          </a:p>
        </p:txBody>
      </p:sp>
      <p:sp>
        <p:nvSpPr>
          <p:cNvPr id="33" name="Rectangle 32"/>
          <p:cNvSpPr/>
          <p:nvPr/>
        </p:nvSpPr>
        <p:spPr>
          <a:xfrm>
            <a:off x="5105400" y="5334000"/>
            <a:ext cx="1143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16</a:t>
            </a:r>
            <a:endParaRPr lang="en-US" dirty="0">
              <a:solidFill>
                <a:schemeClr val="tx1"/>
              </a:solidFill>
            </a:endParaRPr>
          </a:p>
        </p:txBody>
      </p:sp>
      <p:sp>
        <p:nvSpPr>
          <p:cNvPr id="34" name="Rectangle 33"/>
          <p:cNvSpPr/>
          <p:nvPr/>
        </p:nvSpPr>
        <p:spPr>
          <a:xfrm>
            <a:off x="6248400" y="5334000"/>
            <a:ext cx="1143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1035</a:t>
            </a:r>
            <a:endParaRPr lang="en-US" dirty="0">
              <a:solidFill>
                <a:schemeClr val="tx1"/>
              </a:solidFill>
            </a:endParaRPr>
          </a:p>
        </p:txBody>
      </p:sp>
      <p:sp>
        <p:nvSpPr>
          <p:cNvPr id="35" name="Rectangle 34"/>
          <p:cNvSpPr/>
          <p:nvPr/>
        </p:nvSpPr>
        <p:spPr>
          <a:xfrm>
            <a:off x="914400" y="2819400"/>
            <a:ext cx="2057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checkerboard(across)">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checkerboard(across)">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checkerboard(across)">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checkerboard(across)">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checkerboard(across)">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checkerboard(across)">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checkerboard(across)">
                                      <p:cBhvr>
                                        <p:cTn id="50" dur="5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checkerboard(across)">
                                      <p:cBhvr>
                                        <p:cTn id="55" dur="5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checkerboard(across)">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checkerboard(across)">
                                      <p:cBhvr>
                                        <p:cTn id="65" dur="500"/>
                                        <p:tgtEl>
                                          <p:spTgt spid="31"/>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checkerboard(across)">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25" grpId="0"/>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3429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A2. RATA-RATA UKUR</a:t>
            </a:r>
            <a:endParaRPr lang="en-US" sz="2400" dirty="0">
              <a:solidFill>
                <a:schemeClr val="tx1"/>
              </a:solidFill>
            </a:endParaRPr>
          </a:p>
        </p:txBody>
      </p:sp>
      <p:sp>
        <p:nvSpPr>
          <p:cNvPr id="4" name="Rectangle 3"/>
          <p:cNvSpPr/>
          <p:nvPr/>
        </p:nvSpPr>
        <p:spPr>
          <a:xfrm>
            <a:off x="1295400" y="1447800"/>
            <a:ext cx="2819400" cy="9906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 name="Rectangle 4"/>
          <p:cNvSpPr/>
          <p:nvPr/>
        </p:nvSpPr>
        <p:spPr>
          <a:xfrm>
            <a:off x="1152828" y="1688688"/>
            <a:ext cx="81361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U</a:t>
            </a:r>
            <a:endParaRPr lang="en-US" sz="4000" dirty="0">
              <a:solidFill>
                <a:schemeClr val="tx1"/>
              </a:solidFill>
            </a:endParaRPr>
          </a:p>
        </p:txBody>
      </p:sp>
      <p:sp>
        <p:nvSpPr>
          <p:cNvPr id="7" name="Rectangle 6"/>
          <p:cNvSpPr/>
          <p:nvPr/>
        </p:nvSpPr>
        <p:spPr>
          <a:xfrm>
            <a:off x="1612488" y="18288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t>
            </a:r>
            <a:endParaRPr lang="en-US" sz="2400" dirty="0">
              <a:solidFill>
                <a:schemeClr val="tx1"/>
              </a:solidFill>
            </a:endParaRPr>
          </a:p>
        </p:txBody>
      </p:sp>
      <p:sp>
        <p:nvSpPr>
          <p:cNvPr id="8" name="Rectangle 7"/>
          <p:cNvSpPr/>
          <p:nvPr/>
        </p:nvSpPr>
        <p:spPr>
          <a:xfrm>
            <a:off x="1905000" y="1524000"/>
            <a:ext cx="32004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smtClean="0">
                <a:solidFill>
                  <a:schemeClr val="tx1"/>
                </a:solidFill>
              </a:rPr>
              <a:t>√</a:t>
            </a:r>
            <a:r>
              <a:rPr lang="en-US" sz="2800" dirty="0" smtClean="0">
                <a:solidFill>
                  <a:schemeClr val="tx1"/>
                </a:solidFill>
              </a:rPr>
              <a:t>x</a:t>
            </a:r>
            <a:r>
              <a:rPr lang="en-US" dirty="0" smtClean="0">
                <a:solidFill>
                  <a:schemeClr val="tx1"/>
                </a:solidFill>
              </a:rPr>
              <a:t>1</a:t>
            </a:r>
            <a:r>
              <a:rPr lang="en-US" sz="4000" dirty="0" smtClean="0">
                <a:solidFill>
                  <a:schemeClr val="tx1"/>
                </a:solidFill>
              </a:rPr>
              <a:t>.</a:t>
            </a:r>
            <a:r>
              <a:rPr lang="en-US" sz="2800" dirty="0" smtClean="0">
                <a:solidFill>
                  <a:schemeClr val="tx1"/>
                </a:solidFill>
              </a:rPr>
              <a:t>x2.x3…</a:t>
            </a:r>
            <a:r>
              <a:rPr lang="en-US" sz="2800" dirty="0" err="1" smtClean="0">
                <a:solidFill>
                  <a:schemeClr val="tx1"/>
                </a:solidFill>
              </a:rPr>
              <a:t>xn</a:t>
            </a:r>
            <a:r>
              <a:rPr lang="en-US" dirty="0" smtClean="0"/>
              <a:t> </a:t>
            </a:r>
            <a:endParaRPr lang="en-US" dirty="0"/>
          </a:p>
        </p:txBody>
      </p:sp>
      <p:sp>
        <p:nvSpPr>
          <p:cNvPr id="9" name="Rectangle 8"/>
          <p:cNvSpPr/>
          <p:nvPr/>
        </p:nvSpPr>
        <p:spPr>
          <a:xfrm>
            <a:off x="1905000" y="15240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endParaRPr lang="en-US" dirty="0">
              <a:solidFill>
                <a:schemeClr val="tx1"/>
              </a:solidFill>
            </a:endParaRPr>
          </a:p>
        </p:txBody>
      </p:sp>
      <p:cxnSp>
        <p:nvCxnSpPr>
          <p:cNvPr id="11" name="Straight Connector 10"/>
          <p:cNvCxnSpPr/>
          <p:nvPr/>
        </p:nvCxnSpPr>
        <p:spPr>
          <a:xfrm>
            <a:off x="2209800" y="1752600"/>
            <a:ext cx="1676400" cy="1588"/>
          </a:xfrm>
          <a:prstGeom prst="line">
            <a:avLst/>
          </a:prstGeom>
        </p:spPr>
        <p:style>
          <a:lnRef idx="2">
            <a:schemeClr val="dk1"/>
          </a:lnRef>
          <a:fillRef idx="0">
            <a:schemeClr val="dk1"/>
          </a:fillRef>
          <a:effectRef idx="1">
            <a:schemeClr val="dk1"/>
          </a:effectRef>
          <a:fontRef idx="minor">
            <a:schemeClr val="tx1"/>
          </a:fontRef>
        </p:style>
      </p:cxnSp>
      <p:sp>
        <p:nvSpPr>
          <p:cNvPr id="12" name="Rectangle 11"/>
          <p:cNvSpPr/>
          <p:nvPr/>
        </p:nvSpPr>
        <p:spPr>
          <a:xfrm>
            <a:off x="5867400" y="1676400"/>
            <a:ext cx="1676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2      4      8</a:t>
            </a:r>
            <a:endParaRPr lang="en-US" dirty="0">
              <a:solidFill>
                <a:schemeClr val="tx1"/>
              </a:solidFill>
            </a:endParaRPr>
          </a:p>
        </p:txBody>
      </p:sp>
      <p:sp>
        <p:nvSpPr>
          <p:cNvPr id="13" name="Rectangle 12"/>
          <p:cNvSpPr/>
          <p:nvPr/>
        </p:nvSpPr>
        <p:spPr>
          <a:xfrm>
            <a:off x="1295400" y="2514600"/>
            <a:ext cx="2819400" cy="914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425672" y="2785008"/>
            <a:ext cx="1219200" cy="6096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log</a:t>
            </a:r>
            <a:r>
              <a:rPr lang="en-US" dirty="0" smtClean="0">
                <a:solidFill>
                  <a:schemeClr val="tx1"/>
                </a:solidFill>
              </a:rPr>
              <a:t>  </a:t>
            </a:r>
            <a:r>
              <a:rPr lang="en-US" sz="2400" dirty="0" smtClean="0">
                <a:solidFill>
                  <a:schemeClr val="tx1"/>
                </a:solidFill>
              </a:rPr>
              <a:t>U =</a:t>
            </a:r>
            <a:endParaRPr lang="en-US" sz="2400" dirty="0">
              <a:solidFill>
                <a:schemeClr val="tx1"/>
              </a:solidFill>
            </a:endParaRPr>
          </a:p>
        </p:txBody>
      </p:sp>
      <p:sp>
        <p:nvSpPr>
          <p:cNvPr id="15" name="Rectangle 14"/>
          <p:cNvSpPr/>
          <p:nvPr/>
        </p:nvSpPr>
        <p:spPr>
          <a:xfrm>
            <a:off x="2517060" y="2603112"/>
            <a:ext cx="1143000" cy="381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log  Xi</a:t>
            </a:r>
            <a:endParaRPr lang="en-US" dirty="0">
              <a:solidFill>
                <a:schemeClr val="tx1"/>
              </a:solidFill>
            </a:endParaRPr>
          </a:p>
        </p:txBody>
      </p:sp>
      <p:cxnSp>
        <p:nvCxnSpPr>
          <p:cNvPr id="16" name="Straight Connector 15"/>
          <p:cNvCxnSpPr/>
          <p:nvPr/>
        </p:nvCxnSpPr>
        <p:spPr>
          <a:xfrm>
            <a:off x="2438400" y="3075060"/>
            <a:ext cx="1066800" cy="1588"/>
          </a:xfrm>
          <a:prstGeom prst="line">
            <a:avLst/>
          </a:prstGeom>
        </p:spPr>
        <p:style>
          <a:lnRef idx="2">
            <a:schemeClr val="dk1"/>
          </a:lnRef>
          <a:fillRef idx="0">
            <a:schemeClr val="dk1"/>
          </a:fillRef>
          <a:effectRef idx="1">
            <a:schemeClr val="dk1"/>
          </a:effectRef>
          <a:fontRef idx="minor">
            <a:schemeClr val="tx1"/>
          </a:fontRef>
        </p:style>
      </p:cxnSp>
      <p:sp>
        <p:nvSpPr>
          <p:cNvPr id="18" name="Rectangle 17"/>
          <p:cNvSpPr/>
          <p:nvPr/>
        </p:nvSpPr>
        <p:spPr>
          <a:xfrm>
            <a:off x="2856264" y="3062772"/>
            <a:ext cx="381000" cy="381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n</a:t>
            </a:r>
            <a:endParaRPr lang="en-US" sz="2400" dirty="0">
              <a:solidFill>
                <a:schemeClr val="tx1"/>
              </a:solidFill>
            </a:endParaRPr>
          </a:p>
        </p:txBody>
      </p:sp>
      <p:sp>
        <p:nvSpPr>
          <p:cNvPr id="20" name="Rectangle 19"/>
          <p:cNvSpPr/>
          <p:nvPr/>
        </p:nvSpPr>
        <p:spPr>
          <a:xfrm>
            <a:off x="1295400" y="4114800"/>
            <a:ext cx="2133600" cy="9906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Pt = Po </a:t>
            </a:r>
            <a:endParaRPr lang="en-US" dirty="0">
              <a:solidFill>
                <a:schemeClr val="tx1"/>
              </a:solidFill>
            </a:endParaRPr>
          </a:p>
        </p:txBody>
      </p:sp>
      <p:sp>
        <p:nvSpPr>
          <p:cNvPr id="21" name="Rectangle 20"/>
          <p:cNvSpPr/>
          <p:nvPr/>
        </p:nvSpPr>
        <p:spPr>
          <a:xfrm>
            <a:off x="2104104" y="4279488"/>
            <a:ext cx="1981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(1 +        )</a:t>
            </a:r>
            <a:r>
              <a:rPr lang="en-US" baseline="30000" dirty="0" smtClean="0">
                <a:solidFill>
                  <a:schemeClr val="tx1"/>
                </a:solidFill>
              </a:rPr>
              <a:t>t</a:t>
            </a:r>
            <a:endParaRPr lang="en-US" baseline="30000" dirty="0">
              <a:solidFill>
                <a:schemeClr val="tx1"/>
              </a:solidFill>
            </a:endParaRPr>
          </a:p>
        </p:txBody>
      </p:sp>
      <p:cxnSp>
        <p:nvCxnSpPr>
          <p:cNvPr id="23" name="Straight Connector 22"/>
          <p:cNvCxnSpPr/>
          <p:nvPr/>
        </p:nvCxnSpPr>
        <p:spPr>
          <a:xfrm>
            <a:off x="2561316" y="4618704"/>
            <a:ext cx="304800" cy="1588"/>
          </a:xfrm>
          <a:prstGeom prst="line">
            <a:avLst/>
          </a:prstGeom>
        </p:spPr>
        <p:style>
          <a:lnRef idx="1">
            <a:schemeClr val="dk1"/>
          </a:lnRef>
          <a:fillRef idx="0">
            <a:schemeClr val="dk1"/>
          </a:fillRef>
          <a:effectRef idx="0">
            <a:schemeClr val="dk1"/>
          </a:effectRef>
          <a:fontRef idx="minor">
            <a:schemeClr val="tx1"/>
          </a:fontRef>
        </p:style>
      </p:cxnSp>
      <p:sp>
        <p:nvSpPr>
          <p:cNvPr id="24" name="Rectangle 23"/>
          <p:cNvSpPr/>
          <p:nvPr/>
        </p:nvSpPr>
        <p:spPr>
          <a:xfrm>
            <a:off x="2509704" y="4235244"/>
            <a:ext cx="381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sp>
        <p:nvSpPr>
          <p:cNvPr id="25" name="Rectangle 24"/>
          <p:cNvSpPr/>
          <p:nvPr/>
        </p:nvSpPr>
        <p:spPr>
          <a:xfrm>
            <a:off x="2423652" y="4527756"/>
            <a:ext cx="609600" cy="415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a:t>
            </a:r>
            <a:endParaRPr lang="en-US" dirty="0">
              <a:solidFill>
                <a:schemeClr val="tx1"/>
              </a:solidFill>
            </a:endParaRPr>
          </a:p>
        </p:txBody>
      </p:sp>
      <p:cxnSp>
        <p:nvCxnSpPr>
          <p:cNvPr id="29" name="Straight Connector 28"/>
          <p:cNvCxnSpPr/>
          <p:nvPr/>
        </p:nvCxnSpPr>
        <p:spPr>
          <a:xfrm>
            <a:off x="2603112" y="4429428"/>
            <a:ext cx="152400" cy="1588"/>
          </a:xfrm>
          <a:prstGeom prst="line">
            <a:avLst/>
          </a:prstGeom>
        </p:spPr>
        <p:style>
          <a:lnRef idx="1">
            <a:schemeClr val="dk1"/>
          </a:lnRef>
          <a:fillRef idx="0">
            <a:schemeClr val="dk1"/>
          </a:fillRef>
          <a:effectRef idx="0">
            <a:schemeClr val="dk1"/>
          </a:effectRef>
          <a:fontRef idx="minor">
            <a:schemeClr val="tx1"/>
          </a:fontRef>
        </p:style>
      </p:cxnSp>
      <p:sp>
        <p:nvSpPr>
          <p:cNvPr id="30" name="Rectangle 29"/>
          <p:cNvSpPr/>
          <p:nvPr/>
        </p:nvSpPr>
        <p:spPr>
          <a:xfrm>
            <a:off x="3886200" y="3657600"/>
            <a:ext cx="49530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Po = KEADAAN AWAL ATAU PERMULAAN</a:t>
            </a:r>
          </a:p>
          <a:p>
            <a:r>
              <a:rPr lang="en-US" dirty="0" smtClean="0">
                <a:solidFill>
                  <a:schemeClr val="tx1"/>
                </a:solidFill>
              </a:rPr>
              <a:t>Pt =KEADAAN AKHIR</a:t>
            </a:r>
          </a:p>
          <a:p>
            <a:r>
              <a:rPr lang="en-US" dirty="0" smtClean="0">
                <a:solidFill>
                  <a:schemeClr val="tx1"/>
                </a:solidFill>
              </a:rPr>
              <a:t>X =RATA2 PERTUMBUHAN SETIAP SATUAN WAKTU</a:t>
            </a:r>
          </a:p>
          <a:p>
            <a:r>
              <a:rPr lang="en-US" dirty="0" smtClean="0">
                <a:solidFill>
                  <a:schemeClr val="tx1"/>
                </a:solidFill>
              </a:rPr>
              <a:t>t = SATUAN WAKTU YANG DIGUNAKAN</a:t>
            </a:r>
          </a:p>
          <a:p>
            <a:endParaRPr lang="en-US" dirty="0">
              <a:solidFill>
                <a:schemeClr val="tx1"/>
              </a:solidFill>
            </a:endParaRPr>
          </a:p>
        </p:txBody>
      </p:sp>
      <p:cxnSp>
        <p:nvCxnSpPr>
          <p:cNvPr id="32" name="Straight Connector 31"/>
          <p:cNvCxnSpPr/>
          <p:nvPr/>
        </p:nvCxnSpPr>
        <p:spPr>
          <a:xfrm>
            <a:off x="3959940" y="4191000"/>
            <a:ext cx="152400" cy="1588"/>
          </a:xfrm>
          <a:prstGeom prst="line">
            <a:avLst/>
          </a:prstGeom>
        </p:spPr>
        <p:style>
          <a:lnRef idx="1">
            <a:schemeClr val="dk1"/>
          </a:lnRef>
          <a:fillRef idx="0">
            <a:schemeClr val="dk1"/>
          </a:fillRef>
          <a:effectRef idx="0">
            <a:schemeClr val="dk1"/>
          </a:effectRef>
          <a:fontRef idx="minor">
            <a:schemeClr val="tx1"/>
          </a:fontRef>
        </p:style>
      </p:cxnSp>
      <p:sp>
        <p:nvSpPr>
          <p:cNvPr id="35" name="Rectangle 34"/>
          <p:cNvSpPr/>
          <p:nvPr/>
        </p:nvSpPr>
        <p:spPr>
          <a:xfrm>
            <a:off x="3886200" y="5105400"/>
            <a:ext cx="46482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TH. 1946= 60 JUTA, TH. 1956 = 78 JUTA</a:t>
            </a:r>
          </a:p>
          <a:p>
            <a:pPr algn="just"/>
            <a:r>
              <a:rPr lang="en-US" dirty="0" smtClean="0">
                <a:solidFill>
                  <a:schemeClr val="tx1"/>
                </a:solidFill>
              </a:rPr>
              <a:t>RATA-RATA PERTUMBUHAN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heckerboard(across)">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checkerboard(across)">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checkerboard(across)">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2" grpId="0"/>
      <p:bldP spid="13" grpId="0" animBg="1"/>
      <p:bldP spid="20" grpId="0" animBg="1"/>
      <p:bldP spid="30" grpId="0"/>
      <p:bldP spid="3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3810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A3. RATA-RATA HARMONIK</a:t>
            </a:r>
            <a:endParaRPr lang="en-US" sz="2400" dirty="0">
              <a:solidFill>
                <a:schemeClr val="tx1"/>
              </a:solidFill>
            </a:endParaRPr>
          </a:p>
        </p:txBody>
      </p:sp>
      <p:sp>
        <p:nvSpPr>
          <p:cNvPr id="3" name="Rectangle 2"/>
          <p:cNvSpPr/>
          <p:nvPr/>
        </p:nvSpPr>
        <p:spPr>
          <a:xfrm>
            <a:off x="1143000" y="1828800"/>
            <a:ext cx="2743200" cy="1600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605108" y="2239296"/>
            <a:ext cx="609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 =</a:t>
            </a:r>
            <a:endParaRPr lang="en-US" dirty="0">
              <a:solidFill>
                <a:schemeClr val="tx1"/>
              </a:solidFill>
            </a:endParaRPr>
          </a:p>
        </p:txBody>
      </p:sp>
      <p:sp>
        <p:nvSpPr>
          <p:cNvPr id="5" name="Rectangle 4"/>
          <p:cNvSpPr/>
          <p:nvPr/>
        </p:nvSpPr>
        <p:spPr>
          <a:xfrm>
            <a:off x="2401524" y="20574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endParaRPr lang="en-US" dirty="0">
              <a:solidFill>
                <a:schemeClr val="tx1"/>
              </a:solidFill>
            </a:endParaRPr>
          </a:p>
        </p:txBody>
      </p:sp>
      <p:sp>
        <p:nvSpPr>
          <p:cNvPr id="6" name="Rectangle 5"/>
          <p:cNvSpPr/>
          <p:nvPr/>
        </p:nvSpPr>
        <p:spPr>
          <a:xfrm>
            <a:off x="1905000" y="2571144"/>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8" name="Rectangle 7"/>
          <p:cNvSpPr/>
          <p:nvPr/>
        </p:nvSpPr>
        <p:spPr>
          <a:xfrm>
            <a:off x="2411364" y="23622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0" name="Rectangle 9"/>
          <p:cNvSpPr/>
          <p:nvPr/>
        </p:nvSpPr>
        <p:spPr>
          <a:xfrm>
            <a:off x="2428572" y="2684208"/>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a:t>
            </a:r>
            <a:endParaRPr lang="en-US" dirty="0">
              <a:solidFill>
                <a:schemeClr val="tx1"/>
              </a:solidFill>
            </a:endParaRPr>
          </a:p>
        </p:txBody>
      </p:sp>
      <p:cxnSp>
        <p:nvCxnSpPr>
          <p:cNvPr id="12" name="Straight Connector 11"/>
          <p:cNvCxnSpPr/>
          <p:nvPr/>
        </p:nvCxnSpPr>
        <p:spPr>
          <a:xfrm>
            <a:off x="2113932" y="2438400"/>
            <a:ext cx="914400"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458068" y="2713704"/>
            <a:ext cx="457200" cy="1588"/>
          </a:xfrm>
          <a:prstGeom prst="line">
            <a:avLst/>
          </a:prstGeom>
        </p:spPr>
        <p:style>
          <a:lnRef idx="1">
            <a:schemeClr val="dk1"/>
          </a:lnRef>
          <a:fillRef idx="0">
            <a:schemeClr val="dk1"/>
          </a:fillRef>
          <a:effectRef idx="0">
            <a:schemeClr val="dk1"/>
          </a:effectRef>
          <a:fontRef idx="minor">
            <a:schemeClr val="tx1"/>
          </a:fontRef>
        </p:style>
      </p:cxnSp>
      <p:sp>
        <p:nvSpPr>
          <p:cNvPr id="18" name="Left Bracket 17"/>
          <p:cNvSpPr/>
          <p:nvPr/>
        </p:nvSpPr>
        <p:spPr>
          <a:xfrm>
            <a:off x="2379407" y="2499852"/>
            <a:ext cx="58992" cy="471948"/>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9" name="Right Bracket 18"/>
          <p:cNvSpPr/>
          <p:nvPr/>
        </p:nvSpPr>
        <p:spPr>
          <a:xfrm>
            <a:off x="2971800" y="2482644"/>
            <a:ext cx="76200" cy="489156"/>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Rectangle 19"/>
          <p:cNvSpPr/>
          <p:nvPr/>
        </p:nvSpPr>
        <p:spPr>
          <a:xfrm>
            <a:off x="4038600" y="2362200"/>
            <a:ext cx="2971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3    5     6      6      7      10      12</a:t>
            </a:r>
            <a:endParaRPr lang="en-US" dirty="0">
              <a:solidFill>
                <a:schemeClr val="tx1"/>
              </a:solidFill>
            </a:endParaRPr>
          </a:p>
        </p:txBody>
      </p:sp>
      <p:sp>
        <p:nvSpPr>
          <p:cNvPr id="21" name="Rectangle 20"/>
          <p:cNvSpPr/>
          <p:nvPr/>
        </p:nvSpPr>
        <p:spPr>
          <a:xfrm>
            <a:off x="3429000" y="3352800"/>
            <a:ext cx="48006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SI “A” PERGI = 10 KM/JAM</a:t>
            </a:r>
          </a:p>
          <a:p>
            <a:pPr algn="just"/>
            <a:r>
              <a:rPr lang="en-US" dirty="0" smtClean="0">
                <a:solidFill>
                  <a:schemeClr val="tx1"/>
                </a:solidFill>
              </a:rPr>
              <a:t>SI  “A” PULANG =20 KM/JAM</a:t>
            </a:r>
          </a:p>
          <a:p>
            <a:pPr algn="just"/>
            <a:r>
              <a:rPr lang="en-US" dirty="0" smtClean="0">
                <a:solidFill>
                  <a:schemeClr val="tx1"/>
                </a:solidFill>
              </a:rPr>
              <a:t>BERAPA RATA-RATA KECEPATAN PULANG-PERGI?</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checkerboard(across)">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checkerboard(across)">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checkerboard(across)">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circle(in)">
                                      <p:cBhvr>
                                        <p:cTn id="62" dur="20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circle(in)">
                                      <p:cBhvr>
                                        <p:cTn id="6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P spid="8" grpId="0"/>
      <p:bldP spid="10" grpId="0"/>
      <p:bldP spid="18" grpId="0" animBg="1"/>
      <p:bldP spid="19" grpId="0" animBg="1"/>
      <p:bldP spid="20" grpId="0"/>
      <p:bldP spid="2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3276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A4. MODUS = Mo</a:t>
            </a:r>
            <a:endParaRPr lang="en-US" sz="3200" dirty="0">
              <a:solidFill>
                <a:schemeClr val="tx1"/>
              </a:solidFill>
            </a:endParaRPr>
          </a:p>
        </p:txBody>
      </p:sp>
      <p:sp>
        <p:nvSpPr>
          <p:cNvPr id="3" name="Rectangle 2"/>
          <p:cNvSpPr/>
          <p:nvPr/>
        </p:nvSpPr>
        <p:spPr>
          <a:xfrm>
            <a:off x="457200" y="2057400"/>
            <a:ext cx="3733800" cy="914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Mo = b + p (               )</a:t>
            </a:r>
            <a:endParaRPr lang="en-US" sz="3200" dirty="0">
              <a:solidFill>
                <a:schemeClr val="tx1"/>
              </a:solidFill>
            </a:endParaRPr>
          </a:p>
        </p:txBody>
      </p:sp>
      <p:cxnSp>
        <p:nvCxnSpPr>
          <p:cNvPr id="5" name="Straight Connector 4"/>
          <p:cNvCxnSpPr/>
          <p:nvPr/>
        </p:nvCxnSpPr>
        <p:spPr>
          <a:xfrm>
            <a:off x="2514600" y="2514600"/>
            <a:ext cx="1219200" cy="1588"/>
          </a:xfrm>
          <a:prstGeom prst="line">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2895600" y="21336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b1</a:t>
            </a:r>
            <a:endParaRPr lang="en-US" dirty="0">
              <a:solidFill>
                <a:schemeClr val="tx1"/>
              </a:solidFill>
            </a:endParaRPr>
          </a:p>
        </p:txBody>
      </p:sp>
      <p:sp>
        <p:nvSpPr>
          <p:cNvPr id="8" name="Rectangle 7"/>
          <p:cNvSpPr/>
          <p:nvPr/>
        </p:nvSpPr>
        <p:spPr>
          <a:xfrm>
            <a:off x="2743200" y="2514600"/>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b</a:t>
            </a:r>
            <a:r>
              <a:rPr lang="en-US" dirty="0" smtClean="0">
                <a:solidFill>
                  <a:schemeClr val="tx1"/>
                </a:solidFill>
              </a:rPr>
              <a:t>1 + b2</a:t>
            </a:r>
            <a:endParaRPr lang="en-US" dirty="0">
              <a:solidFill>
                <a:schemeClr val="tx1"/>
              </a:solidFill>
            </a:endParaRPr>
          </a:p>
        </p:txBody>
      </p:sp>
      <p:sp>
        <p:nvSpPr>
          <p:cNvPr id="9" name="Rectangle 8"/>
          <p:cNvSpPr/>
          <p:nvPr/>
        </p:nvSpPr>
        <p:spPr>
          <a:xfrm>
            <a:off x="533400" y="3733800"/>
            <a:ext cx="80772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b = BATAS BAWAH KLS MODAL (K.I. DG. FREKUENSI TERBANYAK</a:t>
            </a:r>
          </a:p>
          <a:p>
            <a:pPr algn="just"/>
            <a:r>
              <a:rPr lang="en-US" dirty="0" smtClean="0">
                <a:solidFill>
                  <a:schemeClr val="tx1"/>
                </a:solidFill>
              </a:rPr>
              <a:t>p =  PANJANG KLS MODAL</a:t>
            </a:r>
          </a:p>
          <a:p>
            <a:pPr algn="just"/>
            <a:r>
              <a:rPr lang="en-US" dirty="0">
                <a:solidFill>
                  <a:schemeClr val="tx1"/>
                </a:solidFill>
              </a:rPr>
              <a:t>b</a:t>
            </a:r>
            <a:r>
              <a:rPr lang="en-US" dirty="0" smtClean="0">
                <a:solidFill>
                  <a:schemeClr val="tx1"/>
                </a:solidFill>
              </a:rPr>
              <a:t>1 = FREK. KLS.MODAL – FREK. K.I. DG. TANDA KLS. YG &lt; SEBELUM TADA KLS. MODAL</a:t>
            </a:r>
          </a:p>
          <a:p>
            <a:pPr algn="just"/>
            <a:r>
              <a:rPr lang="en-US" dirty="0">
                <a:solidFill>
                  <a:schemeClr val="tx1"/>
                </a:solidFill>
              </a:rPr>
              <a:t>b</a:t>
            </a:r>
            <a:r>
              <a:rPr lang="en-US" dirty="0" smtClean="0">
                <a:solidFill>
                  <a:schemeClr val="tx1"/>
                </a:solidFill>
              </a:rPr>
              <a:t>2 =  FREK. KLS. MODAL – FREK. K.I. DG.TANDA KLS. &gt; SESUDAH TANDA KLS. MODAL</a:t>
            </a:r>
            <a:endParaRPr lang="en-US" dirty="0">
              <a:solidFill>
                <a:schemeClr val="tx1"/>
              </a:solidFill>
            </a:endParaRPr>
          </a:p>
        </p:txBody>
      </p:sp>
      <p:sp>
        <p:nvSpPr>
          <p:cNvPr id="11" name="Rectangle 10"/>
          <p:cNvSpPr/>
          <p:nvPr/>
        </p:nvSpPr>
        <p:spPr>
          <a:xfrm>
            <a:off x="4572000" y="609600"/>
            <a:ext cx="990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NILAI</a:t>
            </a:r>
            <a:endParaRPr lang="en-US" dirty="0">
              <a:solidFill>
                <a:schemeClr val="tx1"/>
              </a:solidFill>
            </a:endParaRPr>
          </a:p>
        </p:txBody>
      </p:sp>
      <p:sp>
        <p:nvSpPr>
          <p:cNvPr id="12" name="Rectangle 11"/>
          <p:cNvSpPr/>
          <p:nvPr/>
        </p:nvSpPr>
        <p:spPr>
          <a:xfrm>
            <a:off x="5562600" y="6096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fi</a:t>
            </a:r>
            <a:endParaRPr lang="en-US" dirty="0">
              <a:solidFill>
                <a:schemeClr val="tx1"/>
              </a:solidFill>
            </a:endParaRPr>
          </a:p>
        </p:txBody>
      </p:sp>
      <p:sp>
        <p:nvSpPr>
          <p:cNvPr id="13" name="Rectangle 12"/>
          <p:cNvSpPr/>
          <p:nvPr/>
        </p:nvSpPr>
        <p:spPr>
          <a:xfrm>
            <a:off x="4572000" y="990600"/>
            <a:ext cx="9906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31 – 40</a:t>
            </a:r>
          </a:p>
          <a:p>
            <a:pPr algn="ctr"/>
            <a:r>
              <a:rPr lang="en-US" dirty="0" smtClean="0">
                <a:solidFill>
                  <a:schemeClr val="tx1"/>
                </a:solidFill>
              </a:rPr>
              <a:t>41 – 50</a:t>
            </a:r>
          </a:p>
          <a:p>
            <a:pPr algn="ctr"/>
            <a:r>
              <a:rPr lang="en-US" dirty="0" smtClean="0">
                <a:solidFill>
                  <a:schemeClr val="tx1"/>
                </a:solidFill>
              </a:rPr>
              <a:t>51 – 60</a:t>
            </a:r>
          </a:p>
          <a:p>
            <a:pPr algn="ctr"/>
            <a:r>
              <a:rPr lang="en-US" dirty="0" smtClean="0">
                <a:solidFill>
                  <a:schemeClr val="tx1"/>
                </a:solidFill>
              </a:rPr>
              <a:t>61 – 70</a:t>
            </a:r>
          </a:p>
          <a:p>
            <a:pPr marL="342900" indent="-342900" algn="ctr">
              <a:buAutoNum type="arabicPlain" startAt="71"/>
            </a:pPr>
            <a:r>
              <a:rPr lang="en-US" dirty="0" smtClean="0">
                <a:solidFill>
                  <a:schemeClr val="tx1"/>
                </a:solidFill>
              </a:rPr>
              <a:t>– 80</a:t>
            </a:r>
          </a:p>
          <a:p>
            <a:pPr marL="342900" indent="-342900" algn="ctr"/>
            <a:r>
              <a:rPr lang="en-US" dirty="0" smtClean="0">
                <a:solidFill>
                  <a:schemeClr val="tx1"/>
                </a:solidFill>
              </a:rPr>
              <a:t>81  – 90</a:t>
            </a:r>
          </a:p>
          <a:p>
            <a:pPr marL="342900" indent="-342900" algn="ctr"/>
            <a:r>
              <a:rPr lang="en-US" dirty="0" smtClean="0">
                <a:solidFill>
                  <a:schemeClr val="tx1"/>
                </a:solidFill>
              </a:rPr>
              <a:t>91 – 100</a:t>
            </a:r>
          </a:p>
          <a:p>
            <a:pPr algn="ctr"/>
            <a:endParaRPr lang="en-US" dirty="0"/>
          </a:p>
        </p:txBody>
      </p:sp>
      <p:sp>
        <p:nvSpPr>
          <p:cNvPr id="14" name="Rectangle 13"/>
          <p:cNvSpPr/>
          <p:nvPr/>
        </p:nvSpPr>
        <p:spPr>
          <a:xfrm>
            <a:off x="5562600" y="990600"/>
            <a:ext cx="8382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p>
          <a:p>
            <a:pPr algn="ctr"/>
            <a:r>
              <a:rPr lang="en-US" dirty="0" smtClean="0">
                <a:solidFill>
                  <a:schemeClr val="tx1"/>
                </a:solidFill>
              </a:rPr>
              <a:t>2</a:t>
            </a:r>
          </a:p>
          <a:p>
            <a:pPr algn="ctr"/>
            <a:r>
              <a:rPr lang="en-US" dirty="0" smtClean="0">
                <a:solidFill>
                  <a:schemeClr val="tx1"/>
                </a:solidFill>
              </a:rPr>
              <a:t>5</a:t>
            </a:r>
          </a:p>
          <a:p>
            <a:pPr algn="ctr"/>
            <a:r>
              <a:rPr lang="en-US" dirty="0" smtClean="0">
                <a:solidFill>
                  <a:schemeClr val="tx1"/>
                </a:solidFill>
              </a:rPr>
              <a:t>15</a:t>
            </a:r>
          </a:p>
          <a:p>
            <a:pPr algn="ctr"/>
            <a:r>
              <a:rPr lang="en-US" dirty="0" smtClean="0">
                <a:solidFill>
                  <a:schemeClr val="tx1"/>
                </a:solidFill>
              </a:rPr>
              <a:t>25</a:t>
            </a:r>
          </a:p>
          <a:p>
            <a:pPr algn="ctr"/>
            <a:r>
              <a:rPr lang="en-US" dirty="0" smtClean="0">
                <a:solidFill>
                  <a:schemeClr val="tx1"/>
                </a:solidFill>
              </a:rPr>
              <a:t>20</a:t>
            </a:r>
          </a:p>
          <a:p>
            <a:pPr algn="ctr"/>
            <a:r>
              <a:rPr lang="en-US" dirty="0" smtClean="0">
                <a:solidFill>
                  <a:schemeClr val="tx1"/>
                </a:solidFill>
              </a:rPr>
              <a:t>12</a:t>
            </a:r>
            <a:endParaRPr lang="en-US" dirty="0">
              <a:solidFill>
                <a:schemeClr val="tx1"/>
              </a:solidFill>
            </a:endParaRPr>
          </a:p>
        </p:txBody>
      </p:sp>
      <p:sp>
        <p:nvSpPr>
          <p:cNvPr id="15" name="Rectangle 14"/>
          <p:cNvSpPr/>
          <p:nvPr/>
        </p:nvSpPr>
        <p:spPr>
          <a:xfrm>
            <a:off x="4572000" y="3048000"/>
            <a:ext cx="990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JUMLAH</a:t>
            </a:r>
            <a:endParaRPr lang="en-US" dirty="0">
              <a:solidFill>
                <a:schemeClr val="tx1"/>
              </a:solidFill>
            </a:endParaRPr>
          </a:p>
        </p:txBody>
      </p:sp>
      <p:sp>
        <p:nvSpPr>
          <p:cNvPr id="16" name="Rectangle 15"/>
          <p:cNvSpPr/>
          <p:nvPr/>
        </p:nvSpPr>
        <p:spPr>
          <a:xfrm>
            <a:off x="5562600" y="30480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80</a:t>
            </a:r>
            <a:endParaRPr lang="en-US" dirty="0">
              <a:solidFill>
                <a:schemeClr val="tx1"/>
              </a:solidFill>
            </a:endParaRPr>
          </a:p>
        </p:txBody>
      </p:sp>
      <p:sp>
        <p:nvSpPr>
          <p:cNvPr id="17" name="Rectangle 16"/>
          <p:cNvSpPr/>
          <p:nvPr/>
        </p:nvSpPr>
        <p:spPr>
          <a:xfrm>
            <a:off x="6477000" y="990600"/>
            <a:ext cx="2209800" cy="205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KLS MODAL = KLS KE5</a:t>
            </a:r>
          </a:p>
          <a:p>
            <a:pPr algn="just"/>
            <a:r>
              <a:rPr lang="en-US" dirty="0" smtClean="0">
                <a:solidFill>
                  <a:schemeClr val="tx1"/>
                </a:solidFill>
              </a:rPr>
              <a:t>b = 70,5</a:t>
            </a:r>
          </a:p>
          <a:p>
            <a:pPr algn="just"/>
            <a:r>
              <a:rPr lang="en-US" dirty="0" smtClean="0">
                <a:solidFill>
                  <a:schemeClr val="tx1"/>
                </a:solidFill>
              </a:rPr>
              <a:t>b1 =25 – 15 =10</a:t>
            </a:r>
          </a:p>
          <a:p>
            <a:pPr algn="just"/>
            <a:r>
              <a:rPr lang="en-US" dirty="0" smtClean="0">
                <a:solidFill>
                  <a:schemeClr val="tx1"/>
                </a:solidFill>
              </a:rPr>
              <a:t>b2 = 25 – 20 = 5</a:t>
            </a:r>
          </a:p>
          <a:p>
            <a:pPr algn="just"/>
            <a:r>
              <a:rPr lang="en-US" dirty="0" smtClean="0">
                <a:solidFill>
                  <a:schemeClr val="tx1"/>
                </a:solidFill>
              </a:rPr>
              <a:t>p = 10 </a:t>
            </a:r>
          </a:p>
          <a:p>
            <a:pPr algn="just"/>
            <a:r>
              <a:rPr lang="en-US" dirty="0" smtClean="0">
                <a:solidFill>
                  <a:schemeClr val="tx1"/>
                </a:solidFill>
              </a:rPr>
              <a:t>Mo = 77,17</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iterate type="lt">
                                    <p:tmPct val="5000"/>
                                  </p:iterate>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ppt_w</p:attrName>
                                        </p:attrNameLst>
                                      </p:cBhvr>
                                      <p:tavLst>
                                        <p:tav tm="0">
                                          <p:val>
                                            <p:fltVal val="0"/>
                                          </p:val>
                                        </p:tav>
                                        <p:tav tm="100000">
                                          <p:val>
                                            <p:strVal val="#ppt_w"/>
                                          </p:val>
                                        </p:tav>
                                      </p:tavLst>
                                    </p:anim>
                                    <p:anim calcmode="lin" valueType="num">
                                      <p:cBhvr>
                                        <p:cTn id="33" dur="1000" fill="hold"/>
                                        <p:tgtEl>
                                          <p:spTgt spid="9"/>
                                        </p:tgtEl>
                                        <p:attrNameLst>
                                          <p:attrName>ppt_h</p:attrName>
                                        </p:attrNameLst>
                                      </p:cBhvr>
                                      <p:tavLst>
                                        <p:tav tm="0">
                                          <p:val>
                                            <p:fltVal val="0"/>
                                          </p:val>
                                        </p:tav>
                                        <p:tav tm="100000">
                                          <p:val>
                                            <p:strVal val="#ppt_h"/>
                                          </p:val>
                                        </p:tav>
                                      </p:tavLst>
                                    </p:anim>
                                    <p:anim calcmode="lin" valueType="num">
                                      <p:cBhvr>
                                        <p:cTn id="34" dur="1000" fill="hold"/>
                                        <p:tgtEl>
                                          <p:spTgt spid="9"/>
                                        </p:tgtEl>
                                        <p:attrNameLst>
                                          <p:attrName>style.rotation</p:attrName>
                                        </p:attrNameLst>
                                      </p:cBhvr>
                                      <p:tavLst>
                                        <p:tav tm="0">
                                          <p:val>
                                            <p:fltVal val="90"/>
                                          </p:val>
                                        </p:tav>
                                        <p:tav tm="100000">
                                          <p:val>
                                            <p:fltVal val="0"/>
                                          </p:val>
                                        </p:tav>
                                      </p:tavLst>
                                    </p:anim>
                                    <p:animEffect transition="in" filter="fade">
                                      <p:cBhvr>
                                        <p:cTn id="35" dur="1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checkerboard(across)">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checkerboard(across)">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heckerboard(across)">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checkerboard(across)">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checkerboard(across)">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checkerboard(across)">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circle(in)">
                                      <p:cBhvr>
                                        <p:cTn id="7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p:bldP spid="8" grpId="0"/>
      <p:bldP spid="9" grpId="0"/>
      <p:bldP spid="11" grpId="0" animBg="1"/>
      <p:bldP spid="12" grpId="0" animBg="1"/>
      <p:bldP spid="13" grpId="0" animBg="1"/>
      <p:bldP spid="14" grpId="0" animBg="1"/>
      <p:bldP spid="15" grpId="0" animBg="1"/>
      <p:bldP spid="16" grpId="0" animBg="1"/>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3124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B1. MEDIAN = Me</a:t>
            </a:r>
            <a:endParaRPr lang="en-US" sz="2800" dirty="0">
              <a:solidFill>
                <a:schemeClr val="tx1"/>
              </a:solidFill>
            </a:endParaRPr>
          </a:p>
        </p:txBody>
      </p:sp>
      <p:sp>
        <p:nvSpPr>
          <p:cNvPr id="3" name="Rectangle 2"/>
          <p:cNvSpPr/>
          <p:nvPr/>
        </p:nvSpPr>
        <p:spPr>
          <a:xfrm>
            <a:off x="1447800" y="1676400"/>
            <a:ext cx="464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50 % DATA HARGANYA PALING TINGGI = Me</a:t>
            </a:r>
            <a:endParaRPr lang="en-US" dirty="0">
              <a:solidFill>
                <a:schemeClr val="tx1"/>
              </a:solidFill>
            </a:endParaRPr>
          </a:p>
        </p:txBody>
      </p:sp>
      <p:sp>
        <p:nvSpPr>
          <p:cNvPr id="4" name="Rectangle 3"/>
          <p:cNvSpPr/>
          <p:nvPr/>
        </p:nvSpPr>
        <p:spPr>
          <a:xfrm>
            <a:off x="1447800" y="2057400"/>
            <a:ext cx="464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50 % DATA HARGANYA PALING RENDAH = Me</a:t>
            </a:r>
            <a:endParaRPr lang="en-US" dirty="0">
              <a:solidFill>
                <a:schemeClr val="tx1"/>
              </a:solidFill>
            </a:endParaRPr>
          </a:p>
        </p:txBody>
      </p:sp>
      <p:sp>
        <p:nvSpPr>
          <p:cNvPr id="5" name="Rectangle 4"/>
          <p:cNvSpPr/>
          <p:nvPr/>
        </p:nvSpPr>
        <p:spPr>
          <a:xfrm>
            <a:off x="1447800" y="1371600"/>
            <a:ext cx="464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PALING TENGAH SETELAH DATA DIURUT</a:t>
            </a:r>
            <a:endParaRPr lang="en-US" dirty="0">
              <a:solidFill>
                <a:schemeClr val="tx1"/>
              </a:solidFill>
            </a:endParaRPr>
          </a:p>
        </p:txBody>
      </p:sp>
      <p:sp>
        <p:nvSpPr>
          <p:cNvPr id="6" name="Rectangle 5"/>
          <p:cNvSpPr/>
          <p:nvPr/>
        </p:nvSpPr>
        <p:spPr>
          <a:xfrm>
            <a:off x="914400" y="2514600"/>
            <a:ext cx="3352800" cy="914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Mo = b + p (          )</a:t>
            </a:r>
            <a:endParaRPr lang="en-US" sz="3200" dirty="0">
              <a:solidFill>
                <a:schemeClr val="tx1"/>
              </a:solidFill>
            </a:endParaRPr>
          </a:p>
        </p:txBody>
      </p:sp>
      <p:sp>
        <p:nvSpPr>
          <p:cNvPr id="7" name="Rectangle 6"/>
          <p:cNvSpPr/>
          <p:nvPr/>
        </p:nvSpPr>
        <p:spPr>
          <a:xfrm>
            <a:off x="2971800" y="2590800"/>
            <a:ext cx="83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½ n - F</a:t>
            </a:r>
            <a:endParaRPr lang="en-US" dirty="0">
              <a:solidFill>
                <a:schemeClr val="tx1"/>
              </a:solidFill>
            </a:endParaRPr>
          </a:p>
        </p:txBody>
      </p:sp>
      <p:sp>
        <p:nvSpPr>
          <p:cNvPr id="8" name="Rectangle 7"/>
          <p:cNvSpPr/>
          <p:nvPr/>
        </p:nvSpPr>
        <p:spPr>
          <a:xfrm>
            <a:off x="3212688" y="3003756"/>
            <a:ext cx="304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f</a:t>
            </a:r>
            <a:endParaRPr lang="en-US" dirty="0">
              <a:solidFill>
                <a:schemeClr val="tx1"/>
              </a:solidFill>
            </a:endParaRPr>
          </a:p>
        </p:txBody>
      </p:sp>
      <p:cxnSp>
        <p:nvCxnSpPr>
          <p:cNvPr id="15" name="Straight Connector 14"/>
          <p:cNvCxnSpPr/>
          <p:nvPr/>
        </p:nvCxnSpPr>
        <p:spPr>
          <a:xfrm>
            <a:off x="2959512" y="3003756"/>
            <a:ext cx="914400" cy="1588"/>
          </a:xfrm>
          <a:prstGeom prst="line">
            <a:avLst/>
          </a:prstGeom>
        </p:spPr>
        <p:style>
          <a:lnRef idx="1">
            <a:schemeClr val="dk1"/>
          </a:lnRef>
          <a:fillRef idx="0">
            <a:schemeClr val="dk1"/>
          </a:fillRef>
          <a:effectRef idx="0">
            <a:schemeClr val="dk1"/>
          </a:effectRef>
          <a:fontRef idx="minor">
            <a:schemeClr val="tx1"/>
          </a:fontRef>
        </p:style>
      </p:cxnSp>
      <p:sp>
        <p:nvSpPr>
          <p:cNvPr id="18" name="Rectangle 17"/>
          <p:cNvSpPr/>
          <p:nvPr/>
        </p:nvSpPr>
        <p:spPr>
          <a:xfrm>
            <a:off x="533400" y="3733800"/>
            <a:ext cx="80772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b = BATAS BAWAH KLS MEDIAN (KLS. DMN.  Me AKAN TERLETAK</a:t>
            </a:r>
          </a:p>
          <a:p>
            <a:pPr algn="just"/>
            <a:r>
              <a:rPr lang="en-US" dirty="0" smtClean="0">
                <a:solidFill>
                  <a:schemeClr val="tx1"/>
                </a:solidFill>
              </a:rPr>
              <a:t>p =  PANJANG KLS Me</a:t>
            </a:r>
          </a:p>
          <a:p>
            <a:pPr algn="just"/>
            <a:r>
              <a:rPr lang="en-US" dirty="0" smtClean="0">
                <a:solidFill>
                  <a:schemeClr val="tx1"/>
                </a:solidFill>
              </a:rPr>
              <a:t>n = UKURAN SAMPEL ATAU BANYAK DATA</a:t>
            </a:r>
          </a:p>
          <a:p>
            <a:pPr algn="just"/>
            <a:r>
              <a:rPr lang="en-US" dirty="0" smtClean="0">
                <a:solidFill>
                  <a:schemeClr val="tx1"/>
                </a:solidFill>
              </a:rPr>
              <a:t>F = JUMLAH SEMUA FREK DG. TANDA KLS. &lt; DARI TANDA KLS. Me</a:t>
            </a:r>
          </a:p>
          <a:p>
            <a:pPr algn="just"/>
            <a:r>
              <a:rPr lang="en-US" dirty="0" smtClean="0">
                <a:solidFill>
                  <a:schemeClr val="tx1"/>
                </a:solidFill>
              </a:rPr>
              <a:t>f = FREKUENSI KLS. Me</a:t>
            </a:r>
            <a:endParaRPr lang="en-US" dirty="0">
              <a:solidFill>
                <a:schemeClr val="tx1"/>
              </a:solidFill>
            </a:endParaRPr>
          </a:p>
        </p:txBody>
      </p:sp>
      <p:sp>
        <p:nvSpPr>
          <p:cNvPr id="19" name="Rectangle 18"/>
          <p:cNvSpPr/>
          <p:nvPr/>
        </p:nvSpPr>
        <p:spPr>
          <a:xfrm>
            <a:off x="762000" y="5486400"/>
            <a:ext cx="4648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DARI DATA DI ATAS Me =</a:t>
            </a:r>
            <a:endParaRPr lang="en-US" dirty="0">
              <a:solidFill>
                <a:schemeClr val="tx1"/>
              </a:solidFill>
            </a:endParaRPr>
          </a:p>
        </p:txBody>
      </p:sp>
      <p:sp>
        <p:nvSpPr>
          <p:cNvPr id="12" name="Rectangle 11"/>
          <p:cNvSpPr/>
          <p:nvPr/>
        </p:nvSpPr>
        <p:spPr>
          <a:xfrm>
            <a:off x="3124200" y="5562600"/>
            <a:ext cx="762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77,3</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heckerboard(across)">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heckerboard(across)">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ircle(in)">
                                      <p:cBhvr>
                                        <p:cTn id="47" dur="20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circle(in)">
                                      <p:cBhvr>
                                        <p:cTn id="52" dur="2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circle(in)">
                                      <p:cBhvr>
                                        <p:cTn id="5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p:bldP spid="8" grpId="0"/>
      <p:bldP spid="18" grpId="0"/>
      <p:bldP spid="19"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2362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B2. KUARTIL</a:t>
            </a:r>
            <a:endParaRPr lang="en-US" sz="3200" dirty="0">
              <a:solidFill>
                <a:schemeClr val="tx1"/>
              </a:solidFill>
            </a:endParaRPr>
          </a:p>
        </p:txBody>
      </p:sp>
      <p:sp>
        <p:nvSpPr>
          <p:cNvPr id="3" name="Rectangle 2"/>
          <p:cNvSpPr/>
          <p:nvPr/>
        </p:nvSpPr>
        <p:spPr>
          <a:xfrm>
            <a:off x="1447800" y="1447800"/>
            <a:ext cx="6553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BAGI  DATA MENJADI 4 BAGIAN YG SAMA BANYAK            K1, K2, K3</a:t>
            </a:r>
            <a:endParaRPr lang="en-US" dirty="0">
              <a:solidFill>
                <a:schemeClr val="tx1"/>
              </a:solidFill>
            </a:endParaRPr>
          </a:p>
        </p:txBody>
      </p:sp>
      <p:sp>
        <p:nvSpPr>
          <p:cNvPr id="4" name="Rectangle 3"/>
          <p:cNvSpPr/>
          <p:nvPr/>
        </p:nvSpPr>
        <p:spPr>
          <a:xfrm>
            <a:off x="1447800" y="1828800"/>
            <a:ext cx="6553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URUTKAN DATA DARI KECIL KE BESAR</a:t>
            </a:r>
            <a:endParaRPr lang="en-US" dirty="0">
              <a:solidFill>
                <a:schemeClr val="tx1"/>
              </a:solidFill>
            </a:endParaRPr>
          </a:p>
        </p:txBody>
      </p:sp>
      <p:sp>
        <p:nvSpPr>
          <p:cNvPr id="5" name="Right Arrow 4"/>
          <p:cNvSpPr/>
          <p:nvPr/>
        </p:nvSpPr>
        <p:spPr>
          <a:xfrm>
            <a:off x="6400800" y="1632156"/>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1447800" y="2209800"/>
            <a:ext cx="6553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TENTUKAN LETAK KUARTIL</a:t>
            </a:r>
            <a:endParaRPr lang="en-US" dirty="0">
              <a:solidFill>
                <a:schemeClr val="tx1"/>
              </a:solidFill>
            </a:endParaRPr>
          </a:p>
        </p:txBody>
      </p:sp>
      <p:sp>
        <p:nvSpPr>
          <p:cNvPr id="7" name="Rectangle 6"/>
          <p:cNvSpPr/>
          <p:nvPr/>
        </p:nvSpPr>
        <p:spPr>
          <a:xfrm>
            <a:off x="1447800" y="2590800"/>
            <a:ext cx="6553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TENTUKAN NILAI KUARTIL</a:t>
            </a:r>
            <a:endParaRPr lang="en-US" dirty="0">
              <a:solidFill>
                <a:schemeClr val="tx1"/>
              </a:solidFill>
            </a:endParaRPr>
          </a:p>
        </p:txBody>
      </p:sp>
      <p:sp>
        <p:nvSpPr>
          <p:cNvPr id="8" name="Rectangle 7"/>
          <p:cNvSpPr/>
          <p:nvPr/>
        </p:nvSpPr>
        <p:spPr>
          <a:xfrm>
            <a:off x="1447800" y="3276600"/>
            <a:ext cx="32004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LETAK  </a:t>
            </a:r>
            <a:r>
              <a:rPr lang="en-US" dirty="0" err="1" smtClean="0">
                <a:solidFill>
                  <a:schemeClr val="tx1"/>
                </a:solidFill>
              </a:rPr>
              <a:t>Ki</a:t>
            </a:r>
            <a:r>
              <a:rPr lang="en-US" dirty="0" smtClean="0">
                <a:solidFill>
                  <a:schemeClr val="tx1"/>
                </a:solidFill>
              </a:rPr>
              <a:t> = DATA KE </a:t>
            </a:r>
            <a:endParaRPr lang="en-US" dirty="0">
              <a:solidFill>
                <a:schemeClr val="tx1"/>
              </a:solidFill>
            </a:endParaRPr>
          </a:p>
        </p:txBody>
      </p:sp>
      <p:cxnSp>
        <p:nvCxnSpPr>
          <p:cNvPr id="13" name="Straight Connector 12"/>
          <p:cNvCxnSpPr/>
          <p:nvPr/>
        </p:nvCxnSpPr>
        <p:spPr>
          <a:xfrm>
            <a:off x="3429000" y="3886200"/>
            <a:ext cx="990600" cy="1588"/>
          </a:xfrm>
          <a:prstGeom prst="line">
            <a:avLst/>
          </a:prstGeom>
        </p:spPr>
        <p:style>
          <a:lnRef idx="1">
            <a:schemeClr val="dk1"/>
          </a:lnRef>
          <a:fillRef idx="0">
            <a:schemeClr val="dk1"/>
          </a:fillRef>
          <a:effectRef idx="0">
            <a:schemeClr val="dk1"/>
          </a:effectRef>
          <a:fontRef idx="minor">
            <a:schemeClr val="tx1"/>
          </a:fontRef>
        </p:style>
      </p:cxnSp>
      <p:sp>
        <p:nvSpPr>
          <p:cNvPr id="14" name="Rectangle 13"/>
          <p:cNvSpPr/>
          <p:nvPr/>
        </p:nvSpPr>
        <p:spPr>
          <a:xfrm>
            <a:off x="3416712" y="3502740"/>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r>
              <a:rPr lang="en-US" dirty="0" smtClean="0">
                <a:solidFill>
                  <a:schemeClr val="tx1"/>
                </a:solidFill>
              </a:rPr>
              <a:t> (n + 1)</a:t>
            </a:r>
            <a:endParaRPr lang="en-US" dirty="0">
              <a:solidFill>
                <a:schemeClr val="tx1"/>
              </a:solidFill>
            </a:endParaRPr>
          </a:p>
        </p:txBody>
      </p:sp>
      <p:sp>
        <p:nvSpPr>
          <p:cNvPr id="15" name="Rectangle 14"/>
          <p:cNvSpPr/>
          <p:nvPr/>
        </p:nvSpPr>
        <p:spPr>
          <a:xfrm>
            <a:off x="3733800" y="3932904"/>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7" name="Rectangle 16"/>
          <p:cNvSpPr/>
          <p:nvPr/>
        </p:nvSpPr>
        <p:spPr>
          <a:xfrm>
            <a:off x="1524000" y="4572000"/>
            <a:ext cx="5486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75   82   66   57   64   56   92   94   86   52   60   70</a:t>
            </a:r>
            <a:endParaRPr lang="en-US" dirty="0">
              <a:solidFill>
                <a:schemeClr val="tx1"/>
              </a:solidFill>
            </a:endParaRPr>
          </a:p>
        </p:txBody>
      </p:sp>
      <p:sp>
        <p:nvSpPr>
          <p:cNvPr id="19" name="Rectangle 18"/>
          <p:cNvSpPr/>
          <p:nvPr/>
        </p:nvSpPr>
        <p:spPr>
          <a:xfrm>
            <a:off x="1524000" y="5029200"/>
            <a:ext cx="5486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52   56   57   60   64   66   70   75   82   86   92   94</a:t>
            </a:r>
            <a:endParaRPr lang="en-US" dirty="0">
              <a:solidFill>
                <a:schemeClr val="tx1"/>
              </a:solidFill>
            </a:endParaRPr>
          </a:p>
        </p:txBody>
      </p:sp>
      <p:sp>
        <p:nvSpPr>
          <p:cNvPr id="20" name="Rectangle 19"/>
          <p:cNvSpPr/>
          <p:nvPr/>
        </p:nvSpPr>
        <p:spPr>
          <a:xfrm>
            <a:off x="1524000" y="5486400"/>
            <a:ext cx="5486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LETAK K1 = DATA KE 3 + ¼ (DATA KE 4 – DATA KE 3)</a:t>
            </a:r>
            <a:endParaRPr lang="en-US" dirty="0">
              <a:solidFill>
                <a:schemeClr val="tx1"/>
              </a:solidFill>
            </a:endParaRPr>
          </a:p>
        </p:txBody>
      </p:sp>
      <p:sp>
        <p:nvSpPr>
          <p:cNvPr id="21" name="Rectangle 20"/>
          <p:cNvSpPr/>
          <p:nvPr/>
        </p:nvSpPr>
        <p:spPr>
          <a:xfrm>
            <a:off x="1524000" y="5943600"/>
            <a:ext cx="5486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LETAK K3 = DATA KE 9 + ¾  (DATA KE 10 – DATA KE 9</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heckerboard(across)">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heckerboard(across)">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ircle(in)">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checkerboard(across)">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checkerboard(across)">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circle(in)">
                                      <p:cBhvr>
                                        <p:cTn id="55" dur="2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iterate type="lt">
                                    <p:tmPct val="5000"/>
                                  </p:iterate>
                                  <p:childTnLst>
                                    <p:set>
                                      <p:cBhvr>
                                        <p:cTn id="59" dur="1" fill="hold">
                                          <p:stCondLst>
                                            <p:cond delay="0"/>
                                          </p:stCondLst>
                                        </p:cTn>
                                        <p:tgtEl>
                                          <p:spTgt spid="19"/>
                                        </p:tgtEl>
                                        <p:attrNameLst>
                                          <p:attrName>style.visibility</p:attrName>
                                        </p:attrNameLst>
                                      </p:cBhvr>
                                      <p:to>
                                        <p:strVal val="visible"/>
                                      </p:to>
                                    </p:set>
                                    <p:anim calcmode="lin" valueType="num">
                                      <p:cBhvr>
                                        <p:cTn id="60" dur="1000" fill="hold"/>
                                        <p:tgtEl>
                                          <p:spTgt spid="19"/>
                                        </p:tgtEl>
                                        <p:attrNameLst>
                                          <p:attrName>ppt_w</p:attrName>
                                        </p:attrNameLst>
                                      </p:cBhvr>
                                      <p:tavLst>
                                        <p:tav tm="0">
                                          <p:val>
                                            <p:fltVal val="0"/>
                                          </p:val>
                                        </p:tav>
                                        <p:tav tm="100000">
                                          <p:val>
                                            <p:strVal val="#ppt_w"/>
                                          </p:val>
                                        </p:tav>
                                      </p:tavLst>
                                    </p:anim>
                                    <p:anim calcmode="lin" valueType="num">
                                      <p:cBhvr>
                                        <p:cTn id="61" dur="1000" fill="hold"/>
                                        <p:tgtEl>
                                          <p:spTgt spid="19"/>
                                        </p:tgtEl>
                                        <p:attrNameLst>
                                          <p:attrName>ppt_h</p:attrName>
                                        </p:attrNameLst>
                                      </p:cBhvr>
                                      <p:tavLst>
                                        <p:tav tm="0">
                                          <p:val>
                                            <p:fltVal val="0"/>
                                          </p:val>
                                        </p:tav>
                                        <p:tav tm="100000">
                                          <p:val>
                                            <p:strVal val="#ppt_h"/>
                                          </p:val>
                                        </p:tav>
                                      </p:tavLst>
                                    </p:anim>
                                    <p:anim calcmode="lin" valueType="num">
                                      <p:cBhvr>
                                        <p:cTn id="62" dur="1000" fill="hold"/>
                                        <p:tgtEl>
                                          <p:spTgt spid="19"/>
                                        </p:tgtEl>
                                        <p:attrNameLst>
                                          <p:attrName>style.rotation</p:attrName>
                                        </p:attrNameLst>
                                      </p:cBhvr>
                                      <p:tavLst>
                                        <p:tav tm="0">
                                          <p:val>
                                            <p:fltVal val="90"/>
                                          </p:val>
                                        </p:tav>
                                        <p:tav tm="100000">
                                          <p:val>
                                            <p:fltVal val="0"/>
                                          </p:val>
                                        </p:tav>
                                      </p:tavLst>
                                    </p:anim>
                                    <p:animEffect transition="in" filter="fade">
                                      <p:cBhvr>
                                        <p:cTn id="63" dur="10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circle(in)">
                                      <p:cBhvr>
                                        <p:cTn id="68" dur="20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circle(in)">
                                      <p:cBhvr>
                                        <p:cTn id="73"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animBg="1"/>
      <p:bldP spid="14" grpId="0"/>
      <p:bldP spid="15" grpId="0"/>
      <p:bldP spid="17" grpId="0"/>
      <p:bldP spid="19" grpId="0"/>
      <p:bldP spid="20" grpId="0"/>
      <p:bldP spid="2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2895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B3. DESIL</a:t>
            </a:r>
          </a:p>
        </p:txBody>
      </p:sp>
      <p:sp>
        <p:nvSpPr>
          <p:cNvPr id="3" name="Rectangle 2"/>
          <p:cNvSpPr/>
          <p:nvPr/>
        </p:nvSpPr>
        <p:spPr>
          <a:xfrm>
            <a:off x="609600" y="2362200"/>
            <a:ext cx="2895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B4. PERSENTIL</a:t>
            </a:r>
            <a:endParaRPr lang="en-US" sz="3200" dirty="0">
              <a:solidFill>
                <a:schemeClr val="tx1"/>
              </a:solidFill>
            </a:endParaRPr>
          </a:p>
        </p:txBody>
      </p:sp>
      <p:sp>
        <p:nvSpPr>
          <p:cNvPr id="4" name="Rectangle 3"/>
          <p:cNvSpPr/>
          <p:nvPr/>
        </p:nvSpPr>
        <p:spPr>
          <a:xfrm>
            <a:off x="3810000" y="533400"/>
            <a:ext cx="32004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LETAK  </a:t>
            </a:r>
            <a:r>
              <a:rPr lang="en-US" dirty="0" err="1" smtClean="0">
                <a:solidFill>
                  <a:schemeClr val="tx1"/>
                </a:solidFill>
              </a:rPr>
              <a:t>Ki</a:t>
            </a:r>
            <a:r>
              <a:rPr lang="en-US" dirty="0" smtClean="0">
                <a:solidFill>
                  <a:schemeClr val="tx1"/>
                </a:solidFill>
              </a:rPr>
              <a:t> = DATA KE </a:t>
            </a:r>
            <a:endParaRPr lang="en-US" dirty="0">
              <a:solidFill>
                <a:schemeClr val="tx1"/>
              </a:solidFill>
            </a:endParaRPr>
          </a:p>
        </p:txBody>
      </p:sp>
      <p:sp>
        <p:nvSpPr>
          <p:cNvPr id="5" name="Rectangle 4"/>
          <p:cNvSpPr/>
          <p:nvPr/>
        </p:nvSpPr>
        <p:spPr>
          <a:xfrm>
            <a:off x="3810000" y="2362200"/>
            <a:ext cx="32004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LETAK  </a:t>
            </a:r>
            <a:r>
              <a:rPr lang="en-US" dirty="0" err="1" smtClean="0">
                <a:solidFill>
                  <a:schemeClr val="tx1"/>
                </a:solidFill>
              </a:rPr>
              <a:t>Ki</a:t>
            </a:r>
            <a:r>
              <a:rPr lang="en-US" dirty="0" smtClean="0">
                <a:solidFill>
                  <a:schemeClr val="tx1"/>
                </a:solidFill>
              </a:rPr>
              <a:t> = DATA KE </a:t>
            </a:r>
            <a:endParaRPr lang="en-US" dirty="0">
              <a:solidFill>
                <a:schemeClr val="tx1"/>
              </a:solidFill>
            </a:endParaRPr>
          </a:p>
        </p:txBody>
      </p:sp>
      <p:sp>
        <p:nvSpPr>
          <p:cNvPr id="6" name="Rectangle 5"/>
          <p:cNvSpPr/>
          <p:nvPr/>
        </p:nvSpPr>
        <p:spPr>
          <a:xfrm>
            <a:off x="5791200" y="2514600"/>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r>
              <a:rPr lang="en-US" dirty="0" smtClean="0">
                <a:solidFill>
                  <a:schemeClr val="tx1"/>
                </a:solidFill>
              </a:rPr>
              <a:t> (n + 1)</a:t>
            </a:r>
            <a:endParaRPr lang="en-US" dirty="0">
              <a:solidFill>
                <a:schemeClr val="tx1"/>
              </a:solidFill>
            </a:endParaRPr>
          </a:p>
        </p:txBody>
      </p:sp>
      <p:sp>
        <p:nvSpPr>
          <p:cNvPr id="7" name="Rectangle 6"/>
          <p:cNvSpPr/>
          <p:nvPr/>
        </p:nvSpPr>
        <p:spPr>
          <a:xfrm>
            <a:off x="5867400" y="727584"/>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r>
              <a:rPr lang="en-US" dirty="0" smtClean="0">
                <a:solidFill>
                  <a:schemeClr val="tx1"/>
                </a:solidFill>
              </a:rPr>
              <a:t> (n + 1)</a:t>
            </a:r>
            <a:endParaRPr lang="en-US" dirty="0">
              <a:solidFill>
                <a:schemeClr val="tx1"/>
              </a:solidFill>
            </a:endParaRPr>
          </a:p>
        </p:txBody>
      </p:sp>
      <p:cxnSp>
        <p:nvCxnSpPr>
          <p:cNvPr id="8" name="Straight Connector 7"/>
          <p:cNvCxnSpPr/>
          <p:nvPr/>
        </p:nvCxnSpPr>
        <p:spPr>
          <a:xfrm>
            <a:off x="5791200" y="2971800"/>
            <a:ext cx="990600"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867400" y="1143000"/>
            <a:ext cx="990600" cy="1588"/>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6110748" y="1145460"/>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a:t>
            </a:r>
            <a:endParaRPr lang="en-US" dirty="0">
              <a:solidFill>
                <a:schemeClr val="tx1"/>
              </a:solidFill>
            </a:endParaRPr>
          </a:p>
        </p:txBody>
      </p:sp>
      <p:sp>
        <p:nvSpPr>
          <p:cNvPr id="11" name="Rectangle 10"/>
          <p:cNvSpPr/>
          <p:nvPr/>
        </p:nvSpPr>
        <p:spPr>
          <a:xfrm>
            <a:off x="5990304" y="2944764"/>
            <a:ext cx="609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a:t>
            </a:r>
            <a:endParaRPr lang="en-US" dirty="0">
              <a:solidFill>
                <a:schemeClr val="tx1"/>
              </a:solidFill>
            </a:endParaRPr>
          </a:p>
        </p:txBody>
      </p:sp>
      <p:sp>
        <p:nvSpPr>
          <p:cNvPr id="12" name="Rectangle 11"/>
          <p:cNvSpPr/>
          <p:nvPr/>
        </p:nvSpPr>
        <p:spPr>
          <a:xfrm>
            <a:off x="762000" y="3886200"/>
            <a:ext cx="6324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CARANYA = CARA KUARTIL</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ircle(in)">
                                      <p:cBhvr>
                                        <p:cTn id="32" dur="2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ircle(in)">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checkerboard(across)">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checkerboard(across)">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iterate type="lt">
                                    <p:tmPct val="5000"/>
                                  </p:iterate>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p:bldP spid="7"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lstStyle/>
          <a:p>
            <a:endParaRPr lang="en-US" dirty="0"/>
          </a:p>
        </p:txBody>
      </p:sp>
      <p:sp>
        <p:nvSpPr>
          <p:cNvPr id="4" name="Rounded Rectangle 3"/>
          <p:cNvSpPr/>
          <p:nvPr/>
        </p:nvSpPr>
        <p:spPr>
          <a:xfrm>
            <a:off x="838200" y="15240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a:p>
            <a:pPr algn="ctr"/>
            <a:r>
              <a:rPr lang="en-US" sz="2400" b="1" dirty="0" smtClean="0">
                <a:solidFill>
                  <a:schemeClr val="tx1"/>
                </a:solidFill>
              </a:rPr>
              <a:t>LANDASAN KERJA : </a:t>
            </a:r>
            <a:endParaRPr lang="en-US" sz="2400" dirty="0" smtClean="0">
              <a:solidFill>
                <a:schemeClr val="tx1"/>
              </a:solidFill>
            </a:endParaRPr>
          </a:p>
          <a:p>
            <a:pPr algn="ctr"/>
            <a:endParaRPr lang="en-US" dirty="0"/>
          </a:p>
        </p:txBody>
      </p:sp>
      <p:sp>
        <p:nvSpPr>
          <p:cNvPr id="5" name="Rounded Rectangle 4"/>
          <p:cNvSpPr/>
          <p:nvPr/>
        </p:nvSpPr>
        <p:spPr>
          <a:xfrm>
            <a:off x="838200" y="25908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REDUKSI</a:t>
            </a:r>
            <a:endParaRPr lang="en-US" sz="2400" dirty="0">
              <a:solidFill>
                <a:schemeClr val="tx1"/>
              </a:solidFill>
            </a:endParaRPr>
          </a:p>
        </p:txBody>
      </p:sp>
      <p:sp>
        <p:nvSpPr>
          <p:cNvPr id="6" name="Rounded Rectangle 5"/>
          <p:cNvSpPr/>
          <p:nvPr/>
        </p:nvSpPr>
        <p:spPr>
          <a:xfrm>
            <a:off x="838200" y="20574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VARIASI</a:t>
            </a:r>
            <a:endParaRPr lang="en-US" sz="2400" dirty="0">
              <a:solidFill>
                <a:schemeClr val="tx1"/>
              </a:solidFill>
            </a:endParaRPr>
          </a:p>
        </p:txBody>
      </p:sp>
      <p:sp>
        <p:nvSpPr>
          <p:cNvPr id="7" name="Rounded Rectangle 6"/>
          <p:cNvSpPr/>
          <p:nvPr/>
        </p:nvSpPr>
        <p:spPr>
          <a:xfrm>
            <a:off x="838200" y="31242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GENERALISASI</a:t>
            </a:r>
            <a:endParaRPr lang="en-US" sz="2400" dirty="0">
              <a:solidFill>
                <a:schemeClr val="tx1"/>
              </a:solidFill>
            </a:endParaRPr>
          </a:p>
        </p:txBody>
      </p:sp>
      <p:sp>
        <p:nvSpPr>
          <p:cNvPr id="8" name="Rounded Rectangle 7"/>
          <p:cNvSpPr/>
          <p:nvPr/>
        </p:nvSpPr>
        <p:spPr>
          <a:xfrm>
            <a:off x="838200" y="36576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SPESIALISASI</a:t>
            </a:r>
            <a:endParaRPr lang="en-US" sz="2400" dirty="0">
              <a:solidFill>
                <a:schemeClr val="tx1"/>
              </a:solidFill>
            </a:endParaRPr>
          </a:p>
        </p:txBody>
      </p:sp>
      <p:sp>
        <p:nvSpPr>
          <p:cNvPr id="9" name="Rounded Rectangle 8"/>
          <p:cNvSpPr/>
          <p:nvPr/>
        </p:nvSpPr>
        <p:spPr>
          <a:xfrm>
            <a:off x="4724400" y="15240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a:p>
            <a:pPr algn="ctr"/>
            <a:r>
              <a:rPr lang="en-US" sz="2400" b="1" dirty="0" smtClean="0">
                <a:solidFill>
                  <a:schemeClr val="tx1"/>
                </a:solidFill>
              </a:rPr>
              <a:t>PENDEKATAN :</a:t>
            </a:r>
            <a:endParaRPr lang="en-US" sz="2400" dirty="0" smtClean="0">
              <a:solidFill>
                <a:schemeClr val="tx1"/>
              </a:solidFill>
            </a:endParaRPr>
          </a:p>
          <a:p>
            <a:pPr algn="ctr"/>
            <a:endParaRPr lang="en-US" dirty="0"/>
          </a:p>
        </p:txBody>
      </p:sp>
      <p:sp>
        <p:nvSpPr>
          <p:cNvPr id="10" name="Rounded Rectangle 9"/>
          <p:cNvSpPr/>
          <p:nvPr/>
        </p:nvSpPr>
        <p:spPr>
          <a:xfrm>
            <a:off x="4724400" y="20574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OBJEKTIF</a:t>
            </a:r>
            <a:endParaRPr lang="en-US" sz="2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1" name="Rounded Rectangle 10"/>
          <p:cNvSpPr/>
          <p:nvPr/>
        </p:nvSpPr>
        <p:spPr>
          <a:xfrm>
            <a:off x="4724400" y="2590800"/>
            <a:ext cx="2743200"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UNIVERSAL</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pPr marL="796925" indent="-796925">
              <a:tabLst>
                <a:tab pos="855663" algn="l"/>
              </a:tabLst>
            </a:pPr>
            <a:r>
              <a:rPr lang="en-US" dirty="0" smtClean="0"/>
              <a:t>V. UKURAN </a:t>
            </a:r>
            <a:r>
              <a:rPr lang="en-US" dirty="0" smtClean="0"/>
              <a:t>SIMPANGAN, DISPERSI, DAN VARIASI</a:t>
            </a:r>
            <a:endParaRPr lang="en-US" dirty="0"/>
          </a:p>
        </p:txBody>
      </p:sp>
      <p:sp>
        <p:nvSpPr>
          <p:cNvPr id="4" name="Rectangle 3"/>
          <p:cNvSpPr/>
          <p:nvPr/>
        </p:nvSpPr>
        <p:spPr>
          <a:xfrm>
            <a:off x="1524000" y="2514600"/>
            <a:ext cx="68580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lphaUcPeriod"/>
            </a:pPr>
            <a:r>
              <a:rPr lang="en-US" sz="2800" dirty="0" smtClean="0">
                <a:solidFill>
                  <a:schemeClr val="tx1"/>
                </a:solidFill>
              </a:rPr>
              <a:t>RENTANG</a:t>
            </a:r>
          </a:p>
          <a:p>
            <a:pPr marL="342900" indent="-342900" algn="just">
              <a:buAutoNum type="alphaUcPeriod"/>
            </a:pPr>
            <a:r>
              <a:rPr lang="en-US" sz="2800" dirty="0" smtClean="0">
                <a:solidFill>
                  <a:schemeClr val="tx1"/>
                </a:solidFill>
              </a:rPr>
              <a:t>RENTANG ANTAR KUARTIL</a:t>
            </a:r>
          </a:p>
          <a:p>
            <a:pPr marL="342900" indent="-342900" algn="just">
              <a:buAutoNum type="alphaUcPeriod"/>
            </a:pPr>
            <a:r>
              <a:rPr lang="en-US" sz="2800" dirty="0" smtClean="0">
                <a:solidFill>
                  <a:schemeClr val="tx1"/>
                </a:solidFill>
              </a:rPr>
              <a:t>SIMPANGAN KUARTIL</a:t>
            </a:r>
          </a:p>
          <a:p>
            <a:pPr marL="342900" indent="-342900" algn="just">
              <a:buAutoNum type="alphaUcPeriod"/>
            </a:pPr>
            <a:r>
              <a:rPr lang="en-US" sz="2800" dirty="0" smtClean="0">
                <a:solidFill>
                  <a:schemeClr val="tx1"/>
                </a:solidFill>
              </a:rPr>
              <a:t>RATA-RATA SIMPANGAN</a:t>
            </a:r>
          </a:p>
          <a:p>
            <a:pPr marL="342900" indent="-342900" algn="just">
              <a:buAutoNum type="alphaUcPeriod"/>
            </a:pPr>
            <a:r>
              <a:rPr lang="en-US" sz="2800" dirty="0" smtClean="0">
                <a:solidFill>
                  <a:schemeClr val="tx1"/>
                </a:solidFill>
              </a:rPr>
              <a:t>SIMPANGAN BAKU/ DEVIASI STANDAR</a:t>
            </a:r>
          </a:p>
          <a:p>
            <a:pPr marL="342900" indent="-342900" algn="just">
              <a:buAutoNum type="alphaUcPeriod"/>
            </a:pPr>
            <a:r>
              <a:rPr lang="en-US" sz="2800" dirty="0" smtClean="0">
                <a:solidFill>
                  <a:schemeClr val="tx1"/>
                </a:solidFill>
              </a:rPr>
              <a:t>VARIANS</a:t>
            </a:r>
          </a:p>
          <a:p>
            <a:pPr marL="342900" indent="-342900" algn="just">
              <a:buAutoNum type="alphaUcPeriod"/>
            </a:pPr>
            <a:r>
              <a:rPr lang="en-US" sz="2800" dirty="0" smtClean="0">
                <a:solidFill>
                  <a:schemeClr val="tx1"/>
                </a:solidFill>
              </a:rPr>
              <a:t>KOEFISIEN VARIASI</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iterate type="lt">
                                    <p:tmPct val="5000"/>
                                  </p:iterate>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circle(in)">
                                      <p:cBhvr>
                                        <p:cTn id="25" dur="20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checkerboard(across)">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checkerboard(across)">
                                      <p:cBhvr>
                                        <p:cTn id="35" dur="500"/>
                                        <p:tgtEl>
                                          <p:spTgt spid="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iterate type="lt">
                                    <p:tmPct val="5000"/>
                                  </p:iterate>
                                  <p:childTnLst>
                                    <p:set>
                                      <p:cBhvr>
                                        <p:cTn id="39" dur="1" fill="hold">
                                          <p:stCondLst>
                                            <p:cond delay="0"/>
                                          </p:stCondLst>
                                        </p:cTn>
                                        <p:tgtEl>
                                          <p:spTgt spid="4">
                                            <p:txEl>
                                              <p:pRg st="6" end="6"/>
                                            </p:txEl>
                                          </p:spTgt>
                                        </p:tgtEl>
                                        <p:attrNameLst>
                                          <p:attrName>style.visibility</p:attrName>
                                        </p:attrNameLst>
                                      </p:cBhvr>
                                      <p:to>
                                        <p:strVal val="visible"/>
                                      </p:to>
                                    </p:set>
                                    <p:anim calcmode="lin" valueType="num">
                                      <p:cBhvr>
                                        <p:cTn id="40"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1"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2"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3"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143000"/>
            <a:ext cx="1447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A. RENTANG</a:t>
            </a:r>
            <a:endParaRPr lang="en-US" dirty="0">
              <a:solidFill>
                <a:schemeClr val="tx1"/>
              </a:solidFill>
            </a:endParaRPr>
          </a:p>
        </p:txBody>
      </p:sp>
      <p:sp>
        <p:nvSpPr>
          <p:cNvPr id="3" name="Rectangle 2"/>
          <p:cNvSpPr/>
          <p:nvPr/>
        </p:nvSpPr>
        <p:spPr>
          <a:xfrm>
            <a:off x="1371600" y="1676400"/>
            <a:ext cx="3505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B. RENTANG ANTAR KUARTIL (RAK ) </a:t>
            </a:r>
            <a:endParaRPr lang="en-US" dirty="0">
              <a:solidFill>
                <a:schemeClr val="tx1"/>
              </a:solidFill>
            </a:endParaRPr>
          </a:p>
        </p:txBody>
      </p:sp>
      <p:sp>
        <p:nvSpPr>
          <p:cNvPr id="4" name="Rectangle 3"/>
          <p:cNvSpPr/>
          <p:nvPr/>
        </p:nvSpPr>
        <p:spPr>
          <a:xfrm>
            <a:off x="1371600" y="2133600"/>
            <a:ext cx="2971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C. SIMPANGAN KUARTIL (SK)</a:t>
            </a:r>
            <a:endParaRPr lang="en-US" dirty="0">
              <a:solidFill>
                <a:schemeClr val="tx1"/>
              </a:solidFill>
            </a:endParaRPr>
          </a:p>
        </p:txBody>
      </p:sp>
      <p:sp>
        <p:nvSpPr>
          <p:cNvPr id="6" name="Rectangle 5"/>
          <p:cNvSpPr/>
          <p:nvPr/>
        </p:nvSpPr>
        <p:spPr>
          <a:xfrm>
            <a:off x="1371600" y="2590800"/>
            <a:ext cx="5562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D. RATA-RATA SIMPANGAN (RS) =</a:t>
            </a:r>
            <a:r>
              <a:rPr lang="en-US" dirty="0" smtClean="0"/>
              <a:t> </a:t>
            </a:r>
            <a:endParaRPr lang="en-US" dirty="0"/>
          </a:p>
        </p:txBody>
      </p:sp>
      <p:sp>
        <p:nvSpPr>
          <p:cNvPr id="7" name="Rectangle 6"/>
          <p:cNvSpPr/>
          <p:nvPr/>
        </p:nvSpPr>
        <p:spPr>
          <a:xfrm>
            <a:off x="4648200" y="2590800"/>
            <a:ext cx="1295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X</a:t>
            </a:r>
            <a:endParaRPr lang="en-US" dirty="0">
              <a:solidFill>
                <a:schemeClr val="tx1"/>
              </a:solidFill>
            </a:endParaRPr>
          </a:p>
        </p:txBody>
      </p:sp>
      <p:cxnSp>
        <p:nvCxnSpPr>
          <p:cNvPr id="9" name="Straight Connector 8"/>
          <p:cNvCxnSpPr/>
          <p:nvPr/>
        </p:nvCxnSpPr>
        <p:spPr>
          <a:xfrm>
            <a:off x="4648200" y="2971800"/>
            <a:ext cx="1295400" cy="1588"/>
          </a:xfrm>
          <a:prstGeom prst="line">
            <a:avLst/>
          </a:prstGeom>
        </p:spPr>
        <p:style>
          <a:lnRef idx="1">
            <a:schemeClr val="dk1"/>
          </a:lnRef>
          <a:fillRef idx="0">
            <a:schemeClr val="dk1"/>
          </a:fillRef>
          <a:effectRef idx="0">
            <a:schemeClr val="dk1"/>
          </a:effectRef>
          <a:fontRef idx="minor">
            <a:schemeClr val="tx1"/>
          </a:fontRef>
        </p:style>
      </p:cxnSp>
      <p:sp>
        <p:nvSpPr>
          <p:cNvPr id="11" name="Rectangle 10"/>
          <p:cNvSpPr/>
          <p:nvPr/>
        </p:nvSpPr>
        <p:spPr>
          <a:xfrm>
            <a:off x="4572000" y="25908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cxnSp>
        <p:nvCxnSpPr>
          <p:cNvPr id="36" name="Straight Connector 35"/>
          <p:cNvCxnSpPr/>
          <p:nvPr/>
        </p:nvCxnSpPr>
        <p:spPr>
          <a:xfrm>
            <a:off x="5334000" y="2654712"/>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37" name="Rectangle 36"/>
          <p:cNvSpPr/>
          <p:nvPr/>
        </p:nvSpPr>
        <p:spPr>
          <a:xfrm>
            <a:off x="5058696" y="2890692"/>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a:t>
            </a:r>
            <a:endParaRPr lang="en-US" sz="2000" dirty="0">
              <a:solidFill>
                <a:schemeClr val="tx1"/>
              </a:solidFill>
            </a:endParaRPr>
          </a:p>
        </p:txBody>
      </p:sp>
      <p:sp>
        <p:nvSpPr>
          <p:cNvPr id="38" name="Rectangle 37"/>
          <p:cNvSpPr/>
          <p:nvPr/>
        </p:nvSpPr>
        <p:spPr>
          <a:xfrm>
            <a:off x="1676400" y="3352800"/>
            <a:ext cx="1143000"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a:t>
            </a:r>
            <a:endParaRPr lang="en-US" dirty="0">
              <a:solidFill>
                <a:schemeClr val="tx1"/>
              </a:solidFill>
            </a:endParaRPr>
          </a:p>
        </p:txBody>
      </p:sp>
      <p:sp>
        <p:nvSpPr>
          <p:cNvPr id="39" name="Rectangle 38"/>
          <p:cNvSpPr/>
          <p:nvPr/>
        </p:nvSpPr>
        <p:spPr>
          <a:xfrm>
            <a:off x="2819400" y="3352800"/>
            <a:ext cx="1143000"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X</a:t>
            </a:r>
            <a:endParaRPr lang="en-US" dirty="0">
              <a:solidFill>
                <a:schemeClr val="tx1"/>
              </a:solidFill>
            </a:endParaRPr>
          </a:p>
        </p:txBody>
      </p:sp>
      <p:sp>
        <p:nvSpPr>
          <p:cNvPr id="40" name="Rectangle 39"/>
          <p:cNvSpPr/>
          <p:nvPr/>
        </p:nvSpPr>
        <p:spPr>
          <a:xfrm>
            <a:off x="3962400" y="3352800"/>
            <a:ext cx="1143000"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X</a:t>
            </a:r>
            <a:endParaRPr lang="en-US" dirty="0">
              <a:solidFill>
                <a:schemeClr val="tx1"/>
              </a:solidFill>
            </a:endParaRPr>
          </a:p>
        </p:txBody>
      </p:sp>
      <p:sp>
        <p:nvSpPr>
          <p:cNvPr id="41" name="Rectangle 40"/>
          <p:cNvSpPr/>
          <p:nvPr/>
        </p:nvSpPr>
        <p:spPr>
          <a:xfrm>
            <a:off x="1676400" y="3810000"/>
            <a:ext cx="1143000" cy="14478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8</a:t>
            </a:r>
          </a:p>
          <a:p>
            <a:pPr algn="ctr"/>
            <a:r>
              <a:rPr lang="en-US" dirty="0" smtClean="0">
                <a:solidFill>
                  <a:schemeClr val="tx1"/>
                </a:solidFill>
              </a:rPr>
              <a:t>7</a:t>
            </a:r>
          </a:p>
          <a:p>
            <a:pPr algn="ctr"/>
            <a:r>
              <a:rPr lang="en-US" dirty="0" smtClean="0">
                <a:solidFill>
                  <a:schemeClr val="tx1"/>
                </a:solidFill>
              </a:rPr>
              <a:t>10</a:t>
            </a:r>
          </a:p>
          <a:p>
            <a:pPr algn="ctr"/>
            <a:r>
              <a:rPr lang="en-US" dirty="0" smtClean="0">
                <a:solidFill>
                  <a:schemeClr val="tx1"/>
                </a:solidFill>
              </a:rPr>
              <a:t>11</a:t>
            </a:r>
          </a:p>
          <a:p>
            <a:pPr algn="ctr"/>
            <a:endParaRPr lang="en-US" dirty="0"/>
          </a:p>
        </p:txBody>
      </p:sp>
      <p:sp>
        <p:nvSpPr>
          <p:cNvPr id="42" name="Rectangle 41"/>
          <p:cNvSpPr/>
          <p:nvPr/>
        </p:nvSpPr>
        <p:spPr>
          <a:xfrm>
            <a:off x="2819400" y="3810000"/>
            <a:ext cx="1143000" cy="14478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p>
          <a:p>
            <a:pPr algn="ctr">
              <a:buFontTx/>
              <a:buChar char="-"/>
            </a:pPr>
            <a:r>
              <a:rPr lang="en-US" dirty="0" smtClean="0">
                <a:solidFill>
                  <a:schemeClr val="tx1"/>
                </a:solidFill>
              </a:rPr>
              <a:t>2</a:t>
            </a:r>
          </a:p>
          <a:p>
            <a:pPr algn="ctr"/>
            <a:r>
              <a:rPr lang="en-US" dirty="0" smtClean="0">
                <a:solidFill>
                  <a:schemeClr val="tx1"/>
                </a:solidFill>
              </a:rPr>
              <a:t> 1</a:t>
            </a:r>
          </a:p>
          <a:p>
            <a:pPr algn="ctr"/>
            <a:r>
              <a:rPr lang="en-US" dirty="0" smtClean="0">
                <a:solidFill>
                  <a:schemeClr val="tx1"/>
                </a:solidFill>
              </a:rPr>
              <a:t> 2</a:t>
            </a:r>
            <a:endParaRPr lang="en-US" dirty="0">
              <a:solidFill>
                <a:schemeClr val="tx1"/>
              </a:solidFill>
            </a:endParaRPr>
          </a:p>
        </p:txBody>
      </p:sp>
      <p:sp>
        <p:nvSpPr>
          <p:cNvPr id="43" name="Rectangle 42"/>
          <p:cNvSpPr/>
          <p:nvPr/>
        </p:nvSpPr>
        <p:spPr>
          <a:xfrm>
            <a:off x="3962400" y="3810000"/>
            <a:ext cx="1143000" cy="14478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p>
          <a:p>
            <a:pPr algn="ctr"/>
            <a:r>
              <a:rPr lang="en-US" dirty="0" smtClean="0">
                <a:solidFill>
                  <a:schemeClr val="tx1"/>
                </a:solidFill>
              </a:rPr>
              <a:t>2</a:t>
            </a:r>
          </a:p>
          <a:p>
            <a:pPr algn="ctr"/>
            <a:r>
              <a:rPr lang="en-US" dirty="0" smtClean="0">
                <a:solidFill>
                  <a:schemeClr val="tx1"/>
                </a:solidFill>
              </a:rPr>
              <a:t>1</a:t>
            </a:r>
          </a:p>
          <a:p>
            <a:pPr algn="ctr"/>
            <a:r>
              <a:rPr lang="en-US" dirty="0" smtClean="0">
                <a:solidFill>
                  <a:schemeClr val="tx1"/>
                </a:solidFill>
              </a:rPr>
              <a:t>2</a:t>
            </a:r>
            <a:endParaRPr lang="en-US" dirty="0">
              <a:solidFill>
                <a:schemeClr val="tx1"/>
              </a:solidFill>
            </a:endParaRPr>
          </a:p>
        </p:txBody>
      </p:sp>
      <p:cxnSp>
        <p:nvCxnSpPr>
          <p:cNvPr id="44" name="Straight Connector 43"/>
          <p:cNvCxnSpPr/>
          <p:nvPr/>
        </p:nvCxnSpPr>
        <p:spPr>
          <a:xfrm>
            <a:off x="3451176" y="3441276"/>
            <a:ext cx="228600" cy="1588"/>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601520" y="3456024"/>
            <a:ext cx="228600" cy="1588"/>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rot="5400000">
            <a:off x="4038997" y="3578543"/>
            <a:ext cx="304800" cy="794"/>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rot="5400000">
            <a:off x="4766569" y="3568715"/>
            <a:ext cx="304800" cy="794"/>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a:off x="5531041" y="2742803"/>
            <a:ext cx="304800" cy="794"/>
          </a:xfrm>
          <a:prstGeom prst="line">
            <a:avLst/>
          </a:prstGeom>
          <a:ln>
            <a:noFill/>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a:off x="4800997" y="2742803"/>
            <a:ext cx="304800" cy="794"/>
          </a:xfrm>
          <a:prstGeom prst="line">
            <a:avLst/>
          </a:prstGeom>
        </p:spPr>
        <p:style>
          <a:lnRef idx="1">
            <a:schemeClr val="dk1"/>
          </a:lnRef>
          <a:fillRef idx="0">
            <a:schemeClr val="dk1"/>
          </a:fillRef>
          <a:effectRef idx="0">
            <a:schemeClr val="dk1"/>
          </a:effectRef>
          <a:fontRef idx="minor">
            <a:schemeClr val="tx1"/>
          </a:fontRef>
        </p:style>
      </p:cxnSp>
      <p:sp>
        <p:nvSpPr>
          <p:cNvPr id="51" name="Rectangle 50"/>
          <p:cNvSpPr/>
          <p:nvPr/>
        </p:nvSpPr>
        <p:spPr>
          <a:xfrm>
            <a:off x="5334000" y="3962400"/>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JADI RS </a:t>
            </a:r>
            <a:endParaRPr lang="en-US" sz="2400" dirty="0">
              <a:solidFill>
                <a:schemeClr val="tx1"/>
              </a:solidFill>
            </a:endParaRPr>
          </a:p>
        </p:txBody>
      </p:sp>
      <p:sp>
        <p:nvSpPr>
          <p:cNvPr id="52" name="Rectangle 51"/>
          <p:cNvSpPr/>
          <p:nvPr/>
        </p:nvSpPr>
        <p:spPr>
          <a:xfrm>
            <a:off x="2819400" y="1143000"/>
            <a:ext cx="3429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DATA TERBESAR – DATA TERKECIL</a:t>
            </a:r>
            <a:endParaRPr lang="en-US" dirty="0"/>
          </a:p>
        </p:txBody>
      </p:sp>
      <p:sp>
        <p:nvSpPr>
          <p:cNvPr id="53" name="Rectangle 52"/>
          <p:cNvSpPr/>
          <p:nvPr/>
        </p:nvSpPr>
        <p:spPr>
          <a:xfrm>
            <a:off x="4876800" y="1676400"/>
            <a:ext cx="1219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 K3 – K1</a:t>
            </a:r>
            <a:endParaRPr lang="en-US" dirty="0">
              <a:solidFill>
                <a:schemeClr val="tx1"/>
              </a:solidFill>
            </a:endParaRPr>
          </a:p>
        </p:txBody>
      </p:sp>
      <p:sp>
        <p:nvSpPr>
          <p:cNvPr id="54" name="Rectangle 53"/>
          <p:cNvSpPr/>
          <p:nvPr/>
        </p:nvSpPr>
        <p:spPr>
          <a:xfrm>
            <a:off x="4343400" y="2133600"/>
            <a:ext cx="1600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 ½ (K3 – K1)</a:t>
            </a:r>
            <a:endParaRPr lang="en-US" dirty="0">
              <a:solidFill>
                <a:schemeClr val="tx1"/>
              </a:solidFill>
            </a:endParaRPr>
          </a:p>
        </p:txBody>
      </p:sp>
      <p:sp>
        <p:nvSpPr>
          <p:cNvPr id="55" name="Rectangle 54"/>
          <p:cNvSpPr/>
          <p:nvPr/>
        </p:nvSpPr>
        <p:spPr>
          <a:xfrm>
            <a:off x="6477000" y="3962400"/>
            <a:ext cx="1828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 6/4 =  1,5</a:t>
            </a:r>
            <a:endParaRPr lang="en-US" sz="2400" dirty="0">
              <a:solidFill>
                <a:schemeClr val="tx1"/>
              </a:solidFill>
            </a:endParaRPr>
          </a:p>
        </p:txBody>
      </p:sp>
      <p:cxnSp>
        <p:nvCxnSpPr>
          <p:cNvPr id="56" name="Straight Connector 55"/>
          <p:cNvCxnSpPr/>
          <p:nvPr/>
        </p:nvCxnSpPr>
        <p:spPr>
          <a:xfrm rot="5400000">
            <a:off x="5502037" y="2758043"/>
            <a:ext cx="304800" cy="794"/>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checkerboard(across)">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checkerboard(across)">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checkerboard(across)">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heckerboard(across)">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heckerboard(across)">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checkerboard(across)">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checkerboard(across)">
                                      <p:cBhvr>
                                        <p:cTn id="52" dur="500"/>
                                        <p:tgtEl>
                                          <p:spTgt spid="56"/>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checkerboard(across)">
                                      <p:cBhvr>
                                        <p:cTn id="57" dur="5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checkerboard(across)">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checkerboard(across)">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checkerboard(across)">
                                      <p:cBhvr>
                                        <p:cTn id="72" dur="500"/>
                                        <p:tgtEl>
                                          <p:spTgt spid="37"/>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checkerboard(across)">
                                      <p:cBhvr>
                                        <p:cTn id="77" dur="500"/>
                                        <p:tgtEl>
                                          <p:spTgt spid="38"/>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checkerboard(across)">
                                      <p:cBhvr>
                                        <p:cTn id="82" dur="500"/>
                                        <p:tgtEl>
                                          <p:spTgt spid="41"/>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checkerboard(across)">
                                      <p:cBhvr>
                                        <p:cTn id="87" dur="500"/>
                                        <p:tgtEl>
                                          <p:spTgt spid="39"/>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checkerboard(across)">
                                      <p:cBhvr>
                                        <p:cTn id="92" dur="500"/>
                                        <p:tgtEl>
                                          <p:spTgt spid="44"/>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checkerboard(across)">
                                      <p:cBhvr>
                                        <p:cTn id="97" dur="500"/>
                                        <p:tgtEl>
                                          <p:spTgt spid="42"/>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checkerboard(across)">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nodeType="click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checkerboard(across)">
                                      <p:cBhvr>
                                        <p:cTn id="107" dur="500"/>
                                        <p:tgtEl>
                                          <p:spTgt spid="45"/>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nodeType="clickEffect">
                                  <p:stCondLst>
                                    <p:cond delay="0"/>
                                  </p:stCondLst>
                                  <p:childTnLst>
                                    <p:set>
                                      <p:cBhvr>
                                        <p:cTn id="111" dur="1" fill="hold">
                                          <p:stCondLst>
                                            <p:cond delay="0"/>
                                          </p:stCondLst>
                                        </p:cTn>
                                        <p:tgtEl>
                                          <p:spTgt spid="46"/>
                                        </p:tgtEl>
                                        <p:attrNameLst>
                                          <p:attrName>style.visibility</p:attrName>
                                        </p:attrNameLst>
                                      </p:cBhvr>
                                      <p:to>
                                        <p:strVal val="visible"/>
                                      </p:to>
                                    </p:set>
                                    <p:animEffect transition="in" filter="checkerboard(across)">
                                      <p:cBhvr>
                                        <p:cTn id="112" dur="500"/>
                                        <p:tgtEl>
                                          <p:spTgt spid="46"/>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nodeType="click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checkerboard(across)">
                                      <p:cBhvr>
                                        <p:cTn id="117" dur="500"/>
                                        <p:tgtEl>
                                          <p:spTgt spid="48"/>
                                        </p:tgtEl>
                                      </p:cBhvr>
                                    </p:animEffect>
                                  </p:childTnLst>
                                </p:cTn>
                              </p:par>
                            </p:childTnLst>
                          </p:cTn>
                        </p:par>
                      </p:childTnLst>
                    </p:cTn>
                  </p:par>
                  <p:par>
                    <p:cTn id="118" fill="hold">
                      <p:stCondLst>
                        <p:cond delay="indefinite"/>
                      </p:stCondLst>
                      <p:childTnLst>
                        <p:par>
                          <p:cTn id="119" fill="hold">
                            <p:stCondLst>
                              <p:cond delay="0"/>
                            </p:stCondLst>
                            <p:childTnLst>
                              <p:par>
                                <p:cTn id="120" presetID="5" presetClass="entr" presetSubtype="10" fill="hold" grpId="0" nodeType="click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checkerboard(across)">
                                      <p:cBhvr>
                                        <p:cTn id="122" dur="500"/>
                                        <p:tgtEl>
                                          <p:spTgt spid="43"/>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51"/>
                                        </p:tgtEl>
                                        <p:attrNameLst>
                                          <p:attrName>style.visibility</p:attrName>
                                        </p:attrNameLst>
                                      </p:cBhvr>
                                      <p:to>
                                        <p:strVal val="visible"/>
                                      </p:to>
                                    </p:set>
                                    <p:animEffect transition="in" filter="checkerboard(across)">
                                      <p:cBhvr>
                                        <p:cTn id="127" dur="500"/>
                                        <p:tgtEl>
                                          <p:spTgt spid="51"/>
                                        </p:tgtEl>
                                      </p:cBhvr>
                                    </p:animEffect>
                                  </p:childTnLst>
                                </p:cTn>
                              </p:par>
                            </p:childTnLst>
                          </p:cTn>
                        </p:par>
                      </p:childTnLst>
                    </p:cTn>
                  </p:par>
                  <p:par>
                    <p:cTn id="128" fill="hold">
                      <p:stCondLst>
                        <p:cond delay="indefinite"/>
                      </p:stCondLst>
                      <p:childTnLst>
                        <p:par>
                          <p:cTn id="129" fill="hold">
                            <p:stCondLst>
                              <p:cond delay="0"/>
                            </p:stCondLst>
                            <p:childTnLst>
                              <p:par>
                                <p:cTn id="130" presetID="5" presetClass="entr" presetSubtype="10" fill="hold" grpId="0" nodeType="clickEffect">
                                  <p:stCondLst>
                                    <p:cond delay="0"/>
                                  </p:stCondLst>
                                  <p:childTnLst>
                                    <p:set>
                                      <p:cBhvr>
                                        <p:cTn id="131" dur="1" fill="hold">
                                          <p:stCondLst>
                                            <p:cond delay="0"/>
                                          </p:stCondLst>
                                        </p:cTn>
                                        <p:tgtEl>
                                          <p:spTgt spid="55"/>
                                        </p:tgtEl>
                                        <p:attrNameLst>
                                          <p:attrName>style.visibility</p:attrName>
                                        </p:attrNameLst>
                                      </p:cBhvr>
                                      <p:to>
                                        <p:strVal val="visible"/>
                                      </p:to>
                                    </p:set>
                                    <p:animEffect transition="in" filter="checkerboard(across)">
                                      <p:cBhvr>
                                        <p:cTn id="13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11" grpId="0"/>
      <p:bldP spid="37" grpId="0"/>
      <p:bldP spid="38" grpId="0" animBg="1"/>
      <p:bldP spid="39" grpId="0" animBg="1"/>
      <p:bldP spid="40" grpId="0" animBg="1"/>
      <p:bldP spid="41" grpId="0" animBg="1"/>
      <p:bldP spid="42" grpId="0" animBg="1"/>
      <p:bldP spid="43" grpId="0" animBg="1"/>
      <p:bldP spid="51" grpId="0"/>
      <p:bldP spid="52" grpId="0"/>
      <p:bldP spid="53" grpId="0"/>
      <p:bldP spid="54" grpId="0"/>
      <p:bldP spid="5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91496"/>
            <a:ext cx="5715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F. VARIANS  (S</a:t>
            </a:r>
            <a:r>
              <a:rPr lang="en-US" sz="2400" baseline="30000" dirty="0" smtClean="0">
                <a:solidFill>
                  <a:schemeClr val="tx1"/>
                </a:solidFill>
              </a:rPr>
              <a:t>2</a:t>
            </a:r>
            <a:r>
              <a:rPr lang="en-US" sz="2400" dirty="0" smtClean="0">
                <a:solidFill>
                  <a:schemeClr val="tx1"/>
                </a:solidFill>
              </a:rPr>
              <a:t>)</a:t>
            </a:r>
            <a:endParaRPr lang="en-US" sz="2400" dirty="0">
              <a:solidFill>
                <a:schemeClr val="tx1"/>
              </a:solidFill>
            </a:endParaRPr>
          </a:p>
        </p:txBody>
      </p:sp>
      <p:sp>
        <p:nvSpPr>
          <p:cNvPr id="3" name="Rectangle 2"/>
          <p:cNvSpPr/>
          <p:nvPr/>
        </p:nvSpPr>
        <p:spPr>
          <a:xfrm>
            <a:off x="2475276" y="609600"/>
            <a:ext cx="1828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a:t>
            </a:r>
            <a:r>
              <a:rPr lang="en-US" dirty="0" smtClean="0"/>
              <a:t> </a:t>
            </a:r>
            <a:endParaRPr lang="en-US" dirty="0"/>
          </a:p>
        </p:txBody>
      </p:sp>
      <p:sp>
        <p:nvSpPr>
          <p:cNvPr id="4" name="Rectangle 3"/>
          <p:cNvSpPr/>
          <p:nvPr/>
        </p:nvSpPr>
        <p:spPr>
          <a:xfrm>
            <a:off x="2819400" y="762000"/>
            <a:ext cx="1295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X )</a:t>
            </a:r>
            <a:r>
              <a:rPr lang="en-US" baseline="30000" dirty="0" smtClean="0">
                <a:solidFill>
                  <a:schemeClr val="tx1"/>
                </a:solidFill>
              </a:rPr>
              <a:t>2</a:t>
            </a:r>
            <a:endParaRPr lang="en-US" baseline="30000" dirty="0">
              <a:solidFill>
                <a:schemeClr val="tx1"/>
              </a:solidFill>
            </a:endParaRPr>
          </a:p>
        </p:txBody>
      </p:sp>
      <p:cxnSp>
        <p:nvCxnSpPr>
          <p:cNvPr id="5" name="Straight Connector 4"/>
          <p:cNvCxnSpPr/>
          <p:nvPr/>
        </p:nvCxnSpPr>
        <p:spPr>
          <a:xfrm>
            <a:off x="2819400" y="1098756"/>
            <a:ext cx="1295400" cy="1588"/>
          </a:xfrm>
          <a:prstGeom prst="line">
            <a:avLst/>
          </a:prstGeom>
        </p:spPr>
        <p:style>
          <a:lnRef idx="1">
            <a:schemeClr val="dk1"/>
          </a:lnRef>
          <a:fillRef idx="0">
            <a:schemeClr val="dk1"/>
          </a:fillRef>
          <a:effectRef idx="0">
            <a:schemeClr val="dk1"/>
          </a:effectRef>
          <a:fontRef idx="minor">
            <a:schemeClr val="tx1"/>
          </a:fontRef>
        </p:style>
      </p:cxnSp>
      <p:sp>
        <p:nvSpPr>
          <p:cNvPr id="6" name="Rectangle 5"/>
          <p:cNvSpPr/>
          <p:nvPr/>
        </p:nvSpPr>
        <p:spPr>
          <a:xfrm>
            <a:off x="2743200" y="7620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sp>
        <p:nvSpPr>
          <p:cNvPr id="7" name="Rectangle 6"/>
          <p:cNvSpPr/>
          <p:nvPr/>
        </p:nvSpPr>
        <p:spPr>
          <a:xfrm>
            <a:off x="2971800" y="1084008"/>
            <a:ext cx="88490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 - 1</a:t>
            </a:r>
            <a:endParaRPr lang="en-US" sz="2000" dirty="0">
              <a:solidFill>
                <a:schemeClr val="tx1"/>
              </a:solidFill>
            </a:endParaRPr>
          </a:p>
        </p:txBody>
      </p:sp>
      <p:cxnSp>
        <p:nvCxnSpPr>
          <p:cNvPr id="10" name="Straight Connector 9"/>
          <p:cNvCxnSpPr/>
          <p:nvPr/>
        </p:nvCxnSpPr>
        <p:spPr>
          <a:xfrm>
            <a:off x="3460956" y="791496"/>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13" name="Rectangle 12"/>
          <p:cNvSpPr/>
          <p:nvPr/>
        </p:nvSpPr>
        <p:spPr>
          <a:xfrm>
            <a:off x="1143000" y="17526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S    = UNTUK SAMPEL</a:t>
            </a:r>
            <a:endParaRPr lang="en-US" sz="2400" dirty="0">
              <a:solidFill>
                <a:schemeClr val="tx1"/>
              </a:solidFill>
            </a:endParaRPr>
          </a:p>
        </p:txBody>
      </p:sp>
      <p:sp>
        <p:nvSpPr>
          <p:cNvPr id="14" name="Rectangle 13"/>
          <p:cNvSpPr/>
          <p:nvPr/>
        </p:nvSpPr>
        <p:spPr>
          <a:xfrm>
            <a:off x="1143000" y="21336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σ    = UNTUK POPULASI</a:t>
            </a:r>
            <a:endParaRPr lang="en-US" sz="2400" dirty="0">
              <a:solidFill>
                <a:schemeClr val="tx1"/>
              </a:solidFill>
            </a:endParaRPr>
          </a:p>
        </p:txBody>
      </p:sp>
      <p:sp>
        <p:nvSpPr>
          <p:cNvPr id="15" name="Rectangle 14"/>
          <p:cNvSpPr/>
          <p:nvPr/>
        </p:nvSpPr>
        <p:spPr>
          <a:xfrm>
            <a:off x="457200" y="228600"/>
            <a:ext cx="5715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E. SIMPANGAN BAKU / DEVIASI STANDAR  (S)</a:t>
            </a:r>
            <a:endParaRPr lang="en-US" sz="2400" dirty="0">
              <a:solidFill>
                <a:schemeClr val="tx1"/>
              </a:solidFill>
            </a:endParaRPr>
          </a:p>
        </p:txBody>
      </p:sp>
      <p:sp>
        <p:nvSpPr>
          <p:cNvPr id="16" name="Rectangle 15"/>
          <p:cNvSpPr/>
          <p:nvPr/>
        </p:nvSpPr>
        <p:spPr>
          <a:xfrm>
            <a:off x="1143000" y="25146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S</a:t>
            </a:r>
            <a:r>
              <a:rPr lang="en-US" sz="2400" baseline="30000" dirty="0" smtClean="0">
                <a:solidFill>
                  <a:schemeClr val="tx1"/>
                </a:solidFill>
              </a:rPr>
              <a:t>2    </a:t>
            </a:r>
            <a:r>
              <a:rPr lang="en-US" sz="2400" dirty="0" smtClean="0">
                <a:solidFill>
                  <a:schemeClr val="tx1"/>
                </a:solidFill>
              </a:rPr>
              <a:t>= UNTUK SAMPEL</a:t>
            </a:r>
            <a:endParaRPr lang="en-US" sz="2400" dirty="0">
              <a:solidFill>
                <a:schemeClr val="tx1"/>
              </a:solidFill>
            </a:endParaRPr>
          </a:p>
        </p:txBody>
      </p:sp>
      <p:sp>
        <p:nvSpPr>
          <p:cNvPr id="17" name="Rectangle 16"/>
          <p:cNvSpPr/>
          <p:nvPr/>
        </p:nvSpPr>
        <p:spPr>
          <a:xfrm>
            <a:off x="1143000" y="28956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σ</a:t>
            </a:r>
            <a:r>
              <a:rPr lang="en-US" sz="2400" baseline="30000" dirty="0" smtClean="0">
                <a:solidFill>
                  <a:schemeClr val="tx1"/>
                </a:solidFill>
              </a:rPr>
              <a:t>2</a:t>
            </a:r>
            <a:r>
              <a:rPr lang="en-US" sz="2400" dirty="0" smtClean="0">
                <a:solidFill>
                  <a:schemeClr val="tx1"/>
                </a:solidFill>
              </a:rPr>
              <a:t>  = UNTUK POPULASI</a:t>
            </a:r>
            <a:endParaRPr lang="en-US" sz="2400" dirty="0">
              <a:solidFill>
                <a:schemeClr val="tx1"/>
              </a:solidFill>
            </a:endParaRPr>
          </a:p>
        </p:txBody>
      </p:sp>
      <p:sp>
        <p:nvSpPr>
          <p:cNvPr id="19" name="Rectangle 18"/>
          <p:cNvSpPr/>
          <p:nvPr/>
        </p:nvSpPr>
        <p:spPr>
          <a:xfrm>
            <a:off x="1371600" y="3352800"/>
            <a:ext cx="1143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a:t>
            </a:r>
            <a:endParaRPr lang="en-US" dirty="0">
              <a:solidFill>
                <a:schemeClr val="tx1"/>
              </a:solidFill>
            </a:endParaRPr>
          </a:p>
        </p:txBody>
      </p:sp>
      <p:sp>
        <p:nvSpPr>
          <p:cNvPr id="21" name="Rectangle 20"/>
          <p:cNvSpPr/>
          <p:nvPr/>
        </p:nvSpPr>
        <p:spPr>
          <a:xfrm>
            <a:off x="2514600" y="3352800"/>
            <a:ext cx="1143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X</a:t>
            </a:r>
            <a:endParaRPr lang="en-US" dirty="0">
              <a:solidFill>
                <a:schemeClr val="tx1"/>
              </a:solidFill>
            </a:endParaRPr>
          </a:p>
        </p:txBody>
      </p:sp>
      <p:sp>
        <p:nvSpPr>
          <p:cNvPr id="22" name="Rectangle 21"/>
          <p:cNvSpPr/>
          <p:nvPr/>
        </p:nvSpPr>
        <p:spPr>
          <a:xfrm>
            <a:off x="3505200" y="3352800"/>
            <a:ext cx="1143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X )</a:t>
            </a:r>
            <a:r>
              <a:rPr lang="en-US" baseline="30000" dirty="0" smtClean="0">
                <a:solidFill>
                  <a:schemeClr val="tx1"/>
                </a:solidFill>
              </a:rPr>
              <a:t>2</a:t>
            </a:r>
            <a:endParaRPr lang="en-US" baseline="30000" dirty="0">
              <a:solidFill>
                <a:schemeClr val="tx1"/>
              </a:solidFill>
            </a:endParaRPr>
          </a:p>
        </p:txBody>
      </p:sp>
      <p:sp>
        <p:nvSpPr>
          <p:cNvPr id="24" name="Rectangle 23"/>
          <p:cNvSpPr/>
          <p:nvPr/>
        </p:nvSpPr>
        <p:spPr>
          <a:xfrm>
            <a:off x="1371600" y="3810000"/>
            <a:ext cx="11430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8</a:t>
            </a:r>
          </a:p>
          <a:p>
            <a:pPr algn="ctr"/>
            <a:r>
              <a:rPr lang="en-US" dirty="0" smtClean="0">
                <a:solidFill>
                  <a:schemeClr val="tx1"/>
                </a:solidFill>
              </a:rPr>
              <a:t>7</a:t>
            </a:r>
          </a:p>
          <a:p>
            <a:pPr algn="ctr"/>
            <a:r>
              <a:rPr lang="en-US" dirty="0" smtClean="0">
                <a:solidFill>
                  <a:schemeClr val="tx1"/>
                </a:solidFill>
              </a:rPr>
              <a:t>10</a:t>
            </a:r>
          </a:p>
          <a:p>
            <a:pPr algn="ctr"/>
            <a:r>
              <a:rPr lang="en-US" dirty="0" smtClean="0">
                <a:solidFill>
                  <a:schemeClr val="tx1"/>
                </a:solidFill>
              </a:rPr>
              <a:t>11</a:t>
            </a:r>
          </a:p>
          <a:p>
            <a:pPr algn="ctr"/>
            <a:r>
              <a:rPr lang="en-US" dirty="0">
                <a:solidFill>
                  <a:schemeClr val="tx1"/>
                </a:solidFill>
              </a:rPr>
              <a:t>4</a:t>
            </a:r>
            <a:endParaRPr lang="en-US" dirty="0" smtClean="0">
              <a:solidFill>
                <a:schemeClr val="tx1"/>
              </a:solidFill>
            </a:endParaRPr>
          </a:p>
          <a:p>
            <a:pPr algn="ctr"/>
            <a:endParaRPr lang="en-US" dirty="0"/>
          </a:p>
        </p:txBody>
      </p:sp>
      <p:sp>
        <p:nvSpPr>
          <p:cNvPr id="25" name="Rectangle 24"/>
          <p:cNvSpPr/>
          <p:nvPr/>
        </p:nvSpPr>
        <p:spPr>
          <a:xfrm>
            <a:off x="2514600" y="3810000"/>
            <a:ext cx="10668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0</a:t>
            </a:r>
          </a:p>
          <a:p>
            <a:pPr algn="ctr"/>
            <a:r>
              <a:rPr lang="en-US" dirty="0" smtClean="0">
                <a:solidFill>
                  <a:schemeClr val="tx1"/>
                </a:solidFill>
              </a:rPr>
              <a:t>- 1</a:t>
            </a:r>
          </a:p>
          <a:p>
            <a:pPr algn="ctr"/>
            <a:r>
              <a:rPr lang="en-US" dirty="0" smtClean="0">
                <a:solidFill>
                  <a:schemeClr val="tx1"/>
                </a:solidFill>
              </a:rPr>
              <a:t>  2</a:t>
            </a:r>
          </a:p>
          <a:p>
            <a:pPr algn="ctr"/>
            <a:r>
              <a:rPr lang="en-US" dirty="0" smtClean="0">
                <a:solidFill>
                  <a:schemeClr val="tx1"/>
                </a:solidFill>
              </a:rPr>
              <a:t>  3</a:t>
            </a:r>
          </a:p>
          <a:p>
            <a:pPr algn="ctr"/>
            <a:r>
              <a:rPr lang="en-US" dirty="0" smtClean="0">
                <a:solidFill>
                  <a:schemeClr val="tx1"/>
                </a:solidFill>
              </a:rPr>
              <a:t>- 4</a:t>
            </a:r>
            <a:endParaRPr lang="en-US" dirty="0">
              <a:solidFill>
                <a:schemeClr val="tx1"/>
              </a:solidFill>
            </a:endParaRPr>
          </a:p>
        </p:txBody>
      </p:sp>
      <p:cxnSp>
        <p:nvCxnSpPr>
          <p:cNvPr id="26" name="Straight Connector 25"/>
          <p:cNvCxnSpPr/>
          <p:nvPr/>
        </p:nvCxnSpPr>
        <p:spPr>
          <a:xfrm>
            <a:off x="4073016" y="3458496"/>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27" name="Rectangle 26"/>
          <p:cNvSpPr/>
          <p:nvPr/>
        </p:nvSpPr>
        <p:spPr>
          <a:xfrm>
            <a:off x="3581400" y="3810000"/>
            <a:ext cx="10668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0</a:t>
            </a:r>
          </a:p>
          <a:p>
            <a:pPr algn="ctr"/>
            <a:r>
              <a:rPr lang="en-US" dirty="0">
                <a:solidFill>
                  <a:schemeClr val="tx1"/>
                </a:solidFill>
              </a:rPr>
              <a:t> </a:t>
            </a:r>
            <a:r>
              <a:rPr lang="en-US" dirty="0" smtClean="0">
                <a:solidFill>
                  <a:schemeClr val="tx1"/>
                </a:solidFill>
              </a:rPr>
              <a:t> 1</a:t>
            </a:r>
          </a:p>
          <a:p>
            <a:pPr algn="ctr"/>
            <a:r>
              <a:rPr lang="en-US" dirty="0" smtClean="0">
                <a:solidFill>
                  <a:schemeClr val="tx1"/>
                </a:solidFill>
              </a:rPr>
              <a:t>  4</a:t>
            </a:r>
          </a:p>
          <a:p>
            <a:pPr algn="ctr"/>
            <a:r>
              <a:rPr lang="en-US" dirty="0" smtClean="0">
                <a:solidFill>
                  <a:schemeClr val="tx1"/>
                </a:solidFill>
              </a:rPr>
              <a:t>  9</a:t>
            </a:r>
          </a:p>
          <a:p>
            <a:pPr algn="ctr"/>
            <a:r>
              <a:rPr lang="en-US" dirty="0" smtClean="0">
                <a:solidFill>
                  <a:schemeClr val="tx1"/>
                </a:solidFill>
              </a:rPr>
              <a:t>16</a:t>
            </a:r>
            <a:endParaRPr lang="en-US" dirty="0">
              <a:solidFill>
                <a:schemeClr val="tx1"/>
              </a:solidFill>
            </a:endParaRPr>
          </a:p>
        </p:txBody>
      </p:sp>
      <p:sp>
        <p:nvSpPr>
          <p:cNvPr id="29" name="Rectangle 28"/>
          <p:cNvSpPr/>
          <p:nvPr/>
        </p:nvSpPr>
        <p:spPr>
          <a:xfrm>
            <a:off x="4953000" y="35052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solidFill>
                  <a:schemeClr val="tx1"/>
                </a:solidFill>
              </a:rPr>
              <a:t>RATA-RATA =</a:t>
            </a:r>
            <a:r>
              <a:rPr lang="en-US" dirty="0" smtClean="0"/>
              <a:t> </a:t>
            </a:r>
            <a:endParaRPr lang="en-US" dirty="0"/>
          </a:p>
        </p:txBody>
      </p:sp>
      <p:sp>
        <p:nvSpPr>
          <p:cNvPr id="30" name="Rectangle 29"/>
          <p:cNvSpPr/>
          <p:nvPr/>
        </p:nvSpPr>
        <p:spPr>
          <a:xfrm>
            <a:off x="4953000" y="38862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solidFill>
                  <a:schemeClr val="tx1"/>
                </a:solidFill>
              </a:rPr>
              <a:t>S</a:t>
            </a:r>
            <a:r>
              <a:rPr lang="en-US" baseline="30000" dirty="0" smtClean="0">
                <a:solidFill>
                  <a:schemeClr val="tx1"/>
                </a:solidFill>
              </a:rPr>
              <a:t>2    </a:t>
            </a:r>
            <a:r>
              <a:rPr lang="en-US" dirty="0" smtClean="0">
                <a:solidFill>
                  <a:schemeClr val="tx1"/>
                </a:solidFill>
              </a:rPr>
              <a:t> =</a:t>
            </a:r>
            <a:endParaRPr lang="en-US" baseline="30000" dirty="0">
              <a:solidFill>
                <a:schemeClr val="tx1"/>
              </a:solidFill>
            </a:endParaRPr>
          </a:p>
        </p:txBody>
      </p:sp>
      <p:sp>
        <p:nvSpPr>
          <p:cNvPr id="31" name="Rectangle 30"/>
          <p:cNvSpPr/>
          <p:nvPr/>
        </p:nvSpPr>
        <p:spPr>
          <a:xfrm>
            <a:off x="4953000" y="42672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solidFill>
                  <a:schemeClr val="tx1"/>
                </a:solidFill>
              </a:rPr>
              <a:t>S    =</a:t>
            </a:r>
            <a:endParaRPr lang="en-US" baseline="30000" dirty="0">
              <a:solidFill>
                <a:schemeClr val="tx1"/>
              </a:solidFill>
            </a:endParaRPr>
          </a:p>
        </p:txBody>
      </p:sp>
      <p:sp>
        <p:nvSpPr>
          <p:cNvPr id="39" name="Rectangle 38"/>
          <p:cNvSpPr/>
          <p:nvPr/>
        </p:nvSpPr>
        <p:spPr>
          <a:xfrm>
            <a:off x="6400800" y="3505200"/>
            <a:ext cx="1371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8</a:t>
            </a:r>
            <a:endParaRPr lang="en-US" dirty="0">
              <a:solidFill>
                <a:schemeClr val="tx1"/>
              </a:solidFill>
            </a:endParaRPr>
          </a:p>
        </p:txBody>
      </p:sp>
      <p:sp>
        <p:nvSpPr>
          <p:cNvPr id="40" name="Rectangle 39"/>
          <p:cNvSpPr/>
          <p:nvPr/>
        </p:nvSpPr>
        <p:spPr>
          <a:xfrm>
            <a:off x="6400800" y="3886200"/>
            <a:ext cx="1371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30/4 = 7,5</a:t>
            </a:r>
            <a:endParaRPr lang="en-US" dirty="0">
              <a:solidFill>
                <a:schemeClr val="tx1"/>
              </a:solidFill>
            </a:endParaRPr>
          </a:p>
        </p:txBody>
      </p:sp>
      <p:sp>
        <p:nvSpPr>
          <p:cNvPr id="41" name="Rectangle 40"/>
          <p:cNvSpPr/>
          <p:nvPr/>
        </p:nvSpPr>
        <p:spPr>
          <a:xfrm>
            <a:off x="6400800" y="4267200"/>
            <a:ext cx="1371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2,74</a:t>
            </a:r>
            <a:endParaRPr lang="en-US" dirty="0">
              <a:solidFill>
                <a:schemeClr val="tx1"/>
              </a:solidFill>
            </a:endParaRPr>
          </a:p>
        </p:txBody>
      </p:sp>
      <p:sp>
        <p:nvSpPr>
          <p:cNvPr id="42" name="Rectangle 41"/>
          <p:cNvSpPr/>
          <p:nvPr/>
        </p:nvSpPr>
        <p:spPr>
          <a:xfrm>
            <a:off x="5105400" y="685800"/>
            <a:ext cx="2514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S</a:t>
            </a:r>
            <a:r>
              <a:rPr lang="en-US" baseline="30000" dirty="0" smtClean="0">
                <a:solidFill>
                  <a:schemeClr val="tx1"/>
                </a:solidFill>
              </a:rPr>
              <a:t>2  </a:t>
            </a:r>
            <a:r>
              <a:rPr lang="en-US" dirty="0" smtClean="0">
                <a:solidFill>
                  <a:schemeClr val="tx1"/>
                </a:solidFill>
              </a:rPr>
              <a:t>=  </a:t>
            </a:r>
            <a:r>
              <a:rPr lang="en-US" dirty="0" smtClean="0"/>
              <a:t> </a:t>
            </a:r>
            <a:endParaRPr lang="en-US" dirty="0"/>
          </a:p>
        </p:txBody>
      </p:sp>
      <p:sp>
        <p:nvSpPr>
          <p:cNvPr id="44" name="Rectangle 43"/>
          <p:cNvSpPr/>
          <p:nvPr/>
        </p:nvSpPr>
        <p:spPr>
          <a:xfrm>
            <a:off x="5410200" y="838200"/>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 ∑</a:t>
            </a:r>
            <a:endParaRPr lang="en-US" sz="2000" dirty="0">
              <a:solidFill>
                <a:schemeClr val="tx1"/>
              </a:solidFill>
            </a:endParaRPr>
          </a:p>
        </p:txBody>
      </p:sp>
      <p:sp>
        <p:nvSpPr>
          <p:cNvPr id="45" name="Rectangle 44"/>
          <p:cNvSpPr/>
          <p:nvPr/>
        </p:nvSpPr>
        <p:spPr>
          <a:xfrm>
            <a:off x="5823156" y="838200"/>
            <a:ext cx="164444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Xi</a:t>
            </a:r>
            <a:r>
              <a:rPr lang="en-US" baseline="30000" dirty="0" smtClean="0">
                <a:solidFill>
                  <a:schemeClr val="tx1"/>
                </a:solidFill>
              </a:rPr>
              <a:t>2</a:t>
            </a:r>
            <a:r>
              <a:rPr lang="en-US" dirty="0" smtClean="0">
                <a:solidFill>
                  <a:schemeClr val="tx1"/>
                </a:solidFill>
              </a:rPr>
              <a:t> – (    Xi )</a:t>
            </a:r>
            <a:r>
              <a:rPr lang="en-US" baseline="30000" dirty="0" smtClean="0">
                <a:solidFill>
                  <a:schemeClr val="tx1"/>
                </a:solidFill>
              </a:rPr>
              <a:t>2</a:t>
            </a:r>
            <a:endParaRPr lang="en-US" baseline="30000" dirty="0">
              <a:solidFill>
                <a:schemeClr val="tx1"/>
              </a:solidFill>
            </a:endParaRPr>
          </a:p>
        </p:txBody>
      </p:sp>
      <p:sp>
        <p:nvSpPr>
          <p:cNvPr id="46" name="Rectangle 45"/>
          <p:cNvSpPr/>
          <p:nvPr/>
        </p:nvSpPr>
        <p:spPr>
          <a:xfrm>
            <a:off x="6295104" y="825912"/>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cxnSp>
        <p:nvCxnSpPr>
          <p:cNvPr id="50" name="Straight Connector 49"/>
          <p:cNvCxnSpPr/>
          <p:nvPr/>
        </p:nvCxnSpPr>
        <p:spPr>
          <a:xfrm>
            <a:off x="5638800" y="1265904"/>
            <a:ext cx="1447800" cy="1588"/>
          </a:xfrm>
          <a:prstGeom prst="line">
            <a:avLst/>
          </a:prstGeom>
        </p:spPr>
        <p:style>
          <a:lnRef idx="1">
            <a:schemeClr val="dk1"/>
          </a:lnRef>
          <a:fillRef idx="0">
            <a:schemeClr val="dk1"/>
          </a:fillRef>
          <a:effectRef idx="0">
            <a:schemeClr val="dk1"/>
          </a:effectRef>
          <a:fontRef idx="minor">
            <a:schemeClr val="tx1"/>
          </a:fontRef>
        </p:style>
      </p:cxnSp>
      <p:sp>
        <p:nvSpPr>
          <p:cNvPr id="51" name="Rectangle 50"/>
          <p:cNvSpPr/>
          <p:nvPr/>
        </p:nvSpPr>
        <p:spPr>
          <a:xfrm>
            <a:off x="5867400" y="1236408"/>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a:t>
            </a:r>
            <a:r>
              <a:rPr lang="en-US" sz="2000" dirty="0" smtClean="0">
                <a:solidFill>
                  <a:schemeClr val="tx1"/>
                </a:solidFill>
              </a:rPr>
              <a:t> (n – 1)</a:t>
            </a:r>
            <a:endParaRPr lang="en-US" sz="2000" dirty="0">
              <a:solidFill>
                <a:schemeClr val="tx1"/>
              </a:solidFill>
            </a:endParaRPr>
          </a:p>
        </p:txBody>
      </p:sp>
      <p:cxnSp>
        <p:nvCxnSpPr>
          <p:cNvPr id="52" name="Straight Connector 51"/>
          <p:cNvCxnSpPr/>
          <p:nvPr/>
        </p:nvCxnSpPr>
        <p:spPr>
          <a:xfrm>
            <a:off x="3124200" y="3444240"/>
            <a:ext cx="228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heckerboard(across)">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checkerboard(across)">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checkerboard(across)">
                                      <p:cBhvr>
                                        <p:cTn id="52" dur="500"/>
                                        <p:tgtEl>
                                          <p:spTgt spid="45"/>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checkerboard(across)">
                                      <p:cBhvr>
                                        <p:cTn id="57" dur="500"/>
                                        <p:tgtEl>
                                          <p:spTgt spid="46"/>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checkerboard(across)">
                                      <p:cBhvr>
                                        <p:cTn id="62" dur="500"/>
                                        <p:tgtEl>
                                          <p:spTgt spid="44"/>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checkerboard(across)">
                                      <p:cBhvr>
                                        <p:cTn id="67" dur="500"/>
                                        <p:tgtEl>
                                          <p:spTgt spid="50"/>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checkerboard(across)">
                                      <p:cBhvr>
                                        <p:cTn id="72" dur="500"/>
                                        <p:tgtEl>
                                          <p:spTgt spid="51"/>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circle(in)">
                                      <p:cBhvr>
                                        <p:cTn id="77" dur="20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circle(in)">
                                      <p:cBhvr>
                                        <p:cTn id="82" dur="20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iterate type="lt">
                                    <p:tmPct val="5000"/>
                                  </p:iterate>
                                  <p:childTnLst>
                                    <p:set>
                                      <p:cBhvr>
                                        <p:cTn id="86" dur="1" fill="hold">
                                          <p:stCondLst>
                                            <p:cond delay="0"/>
                                          </p:stCondLst>
                                        </p:cTn>
                                        <p:tgtEl>
                                          <p:spTgt spid="16"/>
                                        </p:tgtEl>
                                        <p:attrNameLst>
                                          <p:attrName>style.visibility</p:attrName>
                                        </p:attrNameLst>
                                      </p:cBhvr>
                                      <p:to>
                                        <p:strVal val="visible"/>
                                      </p:to>
                                    </p:set>
                                    <p:anim calcmode="lin" valueType="num">
                                      <p:cBhvr>
                                        <p:cTn id="87" dur="1000" fill="hold"/>
                                        <p:tgtEl>
                                          <p:spTgt spid="16"/>
                                        </p:tgtEl>
                                        <p:attrNameLst>
                                          <p:attrName>ppt_w</p:attrName>
                                        </p:attrNameLst>
                                      </p:cBhvr>
                                      <p:tavLst>
                                        <p:tav tm="0">
                                          <p:val>
                                            <p:fltVal val="0"/>
                                          </p:val>
                                        </p:tav>
                                        <p:tav tm="100000">
                                          <p:val>
                                            <p:strVal val="#ppt_w"/>
                                          </p:val>
                                        </p:tav>
                                      </p:tavLst>
                                    </p:anim>
                                    <p:anim calcmode="lin" valueType="num">
                                      <p:cBhvr>
                                        <p:cTn id="88" dur="1000" fill="hold"/>
                                        <p:tgtEl>
                                          <p:spTgt spid="16"/>
                                        </p:tgtEl>
                                        <p:attrNameLst>
                                          <p:attrName>ppt_h</p:attrName>
                                        </p:attrNameLst>
                                      </p:cBhvr>
                                      <p:tavLst>
                                        <p:tav tm="0">
                                          <p:val>
                                            <p:fltVal val="0"/>
                                          </p:val>
                                        </p:tav>
                                        <p:tav tm="100000">
                                          <p:val>
                                            <p:strVal val="#ppt_h"/>
                                          </p:val>
                                        </p:tav>
                                      </p:tavLst>
                                    </p:anim>
                                    <p:anim calcmode="lin" valueType="num">
                                      <p:cBhvr>
                                        <p:cTn id="89" dur="1000" fill="hold"/>
                                        <p:tgtEl>
                                          <p:spTgt spid="16"/>
                                        </p:tgtEl>
                                        <p:attrNameLst>
                                          <p:attrName>style.rotation</p:attrName>
                                        </p:attrNameLst>
                                      </p:cBhvr>
                                      <p:tavLst>
                                        <p:tav tm="0">
                                          <p:val>
                                            <p:fltVal val="90"/>
                                          </p:val>
                                        </p:tav>
                                        <p:tav tm="100000">
                                          <p:val>
                                            <p:fltVal val="0"/>
                                          </p:val>
                                        </p:tav>
                                      </p:tavLst>
                                    </p:anim>
                                    <p:animEffect transition="in" filter="fade">
                                      <p:cBhvr>
                                        <p:cTn id="90" dur="1000"/>
                                        <p:tgtEl>
                                          <p:spTgt spid="16"/>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iterate type="lt">
                                    <p:tmPct val="5000"/>
                                  </p:iterate>
                                  <p:childTnLst>
                                    <p:set>
                                      <p:cBhvr>
                                        <p:cTn id="94" dur="1" fill="hold">
                                          <p:stCondLst>
                                            <p:cond delay="0"/>
                                          </p:stCondLst>
                                        </p:cTn>
                                        <p:tgtEl>
                                          <p:spTgt spid="17"/>
                                        </p:tgtEl>
                                        <p:attrNameLst>
                                          <p:attrName>style.visibility</p:attrName>
                                        </p:attrNameLst>
                                      </p:cBhvr>
                                      <p:to>
                                        <p:strVal val="visible"/>
                                      </p:to>
                                    </p:set>
                                    <p:anim calcmode="lin" valueType="num">
                                      <p:cBhvr>
                                        <p:cTn id="95" dur="1000" fill="hold"/>
                                        <p:tgtEl>
                                          <p:spTgt spid="17"/>
                                        </p:tgtEl>
                                        <p:attrNameLst>
                                          <p:attrName>ppt_w</p:attrName>
                                        </p:attrNameLst>
                                      </p:cBhvr>
                                      <p:tavLst>
                                        <p:tav tm="0">
                                          <p:val>
                                            <p:fltVal val="0"/>
                                          </p:val>
                                        </p:tav>
                                        <p:tav tm="100000">
                                          <p:val>
                                            <p:strVal val="#ppt_w"/>
                                          </p:val>
                                        </p:tav>
                                      </p:tavLst>
                                    </p:anim>
                                    <p:anim calcmode="lin" valueType="num">
                                      <p:cBhvr>
                                        <p:cTn id="96" dur="1000" fill="hold"/>
                                        <p:tgtEl>
                                          <p:spTgt spid="17"/>
                                        </p:tgtEl>
                                        <p:attrNameLst>
                                          <p:attrName>ppt_h</p:attrName>
                                        </p:attrNameLst>
                                      </p:cBhvr>
                                      <p:tavLst>
                                        <p:tav tm="0">
                                          <p:val>
                                            <p:fltVal val="0"/>
                                          </p:val>
                                        </p:tav>
                                        <p:tav tm="100000">
                                          <p:val>
                                            <p:strVal val="#ppt_h"/>
                                          </p:val>
                                        </p:tav>
                                      </p:tavLst>
                                    </p:anim>
                                    <p:anim calcmode="lin" valueType="num">
                                      <p:cBhvr>
                                        <p:cTn id="97" dur="1000" fill="hold"/>
                                        <p:tgtEl>
                                          <p:spTgt spid="17"/>
                                        </p:tgtEl>
                                        <p:attrNameLst>
                                          <p:attrName>style.rotation</p:attrName>
                                        </p:attrNameLst>
                                      </p:cBhvr>
                                      <p:tavLst>
                                        <p:tav tm="0">
                                          <p:val>
                                            <p:fltVal val="90"/>
                                          </p:val>
                                        </p:tav>
                                        <p:tav tm="100000">
                                          <p:val>
                                            <p:fltVal val="0"/>
                                          </p:val>
                                        </p:tav>
                                      </p:tavLst>
                                    </p:anim>
                                    <p:animEffect transition="in" filter="fade">
                                      <p:cBhvr>
                                        <p:cTn id="98" dur="1000"/>
                                        <p:tgtEl>
                                          <p:spTgt spid="17"/>
                                        </p:tgtEl>
                                      </p:cBhvr>
                                    </p:animEffect>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circle(in)">
                                      <p:cBhvr>
                                        <p:cTn id="103" dur="2000"/>
                                        <p:tgtEl>
                                          <p:spTgt spid="19"/>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iterate type="lt">
                                    <p:tmPct val="5000"/>
                                  </p:iterate>
                                  <p:childTnLst>
                                    <p:set>
                                      <p:cBhvr>
                                        <p:cTn id="107" dur="1" fill="hold">
                                          <p:stCondLst>
                                            <p:cond delay="0"/>
                                          </p:stCondLst>
                                        </p:cTn>
                                        <p:tgtEl>
                                          <p:spTgt spid="24"/>
                                        </p:tgtEl>
                                        <p:attrNameLst>
                                          <p:attrName>style.visibility</p:attrName>
                                        </p:attrNameLst>
                                      </p:cBhvr>
                                      <p:to>
                                        <p:strVal val="visible"/>
                                      </p:to>
                                    </p:set>
                                    <p:anim calcmode="lin" valueType="num">
                                      <p:cBhvr>
                                        <p:cTn id="108" dur="1000" fill="hold"/>
                                        <p:tgtEl>
                                          <p:spTgt spid="24"/>
                                        </p:tgtEl>
                                        <p:attrNameLst>
                                          <p:attrName>ppt_w</p:attrName>
                                        </p:attrNameLst>
                                      </p:cBhvr>
                                      <p:tavLst>
                                        <p:tav tm="0">
                                          <p:val>
                                            <p:fltVal val="0"/>
                                          </p:val>
                                        </p:tav>
                                        <p:tav tm="100000">
                                          <p:val>
                                            <p:strVal val="#ppt_w"/>
                                          </p:val>
                                        </p:tav>
                                      </p:tavLst>
                                    </p:anim>
                                    <p:anim calcmode="lin" valueType="num">
                                      <p:cBhvr>
                                        <p:cTn id="109" dur="1000" fill="hold"/>
                                        <p:tgtEl>
                                          <p:spTgt spid="24"/>
                                        </p:tgtEl>
                                        <p:attrNameLst>
                                          <p:attrName>ppt_h</p:attrName>
                                        </p:attrNameLst>
                                      </p:cBhvr>
                                      <p:tavLst>
                                        <p:tav tm="0">
                                          <p:val>
                                            <p:fltVal val="0"/>
                                          </p:val>
                                        </p:tav>
                                        <p:tav tm="100000">
                                          <p:val>
                                            <p:strVal val="#ppt_h"/>
                                          </p:val>
                                        </p:tav>
                                      </p:tavLst>
                                    </p:anim>
                                    <p:anim calcmode="lin" valueType="num">
                                      <p:cBhvr>
                                        <p:cTn id="110" dur="1000" fill="hold"/>
                                        <p:tgtEl>
                                          <p:spTgt spid="24"/>
                                        </p:tgtEl>
                                        <p:attrNameLst>
                                          <p:attrName>style.rotation</p:attrName>
                                        </p:attrNameLst>
                                      </p:cBhvr>
                                      <p:tavLst>
                                        <p:tav tm="0">
                                          <p:val>
                                            <p:fltVal val="90"/>
                                          </p:val>
                                        </p:tav>
                                        <p:tav tm="100000">
                                          <p:val>
                                            <p:fltVal val="0"/>
                                          </p:val>
                                        </p:tav>
                                      </p:tavLst>
                                    </p:anim>
                                    <p:animEffect transition="in" filter="fade">
                                      <p:cBhvr>
                                        <p:cTn id="111" dur="1000"/>
                                        <p:tgtEl>
                                          <p:spTgt spid="24"/>
                                        </p:tgtEl>
                                      </p:cBhvr>
                                    </p:animEffect>
                                  </p:childTnLst>
                                </p:cTn>
                              </p:par>
                            </p:childTnLst>
                          </p:cTn>
                        </p:par>
                      </p:childTnLst>
                    </p:cTn>
                  </p:par>
                  <p:par>
                    <p:cTn id="112" fill="hold">
                      <p:stCondLst>
                        <p:cond delay="indefinite"/>
                      </p:stCondLst>
                      <p:childTnLst>
                        <p:par>
                          <p:cTn id="113" fill="hold">
                            <p:stCondLst>
                              <p:cond delay="0"/>
                            </p:stCondLst>
                            <p:childTnLst>
                              <p:par>
                                <p:cTn id="114" presetID="6" presetClass="entr" presetSubtype="16" fill="hold" grpId="0" nodeType="click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circle(in)">
                                      <p:cBhvr>
                                        <p:cTn id="116" dur="2000"/>
                                        <p:tgtEl>
                                          <p:spTgt spid="21"/>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grpId="1" nodeType="clickEffect">
                                  <p:stCondLst>
                                    <p:cond delay="0"/>
                                  </p:stCondLst>
                                  <p:childTnLst>
                                    <p:set>
                                      <p:cBhvr>
                                        <p:cTn id="120" dur="1" fill="hold">
                                          <p:stCondLst>
                                            <p:cond delay="0"/>
                                          </p:stCondLst>
                                        </p:cTn>
                                        <p:tgtEl>
                                          <p:spTgt spid="21"/>
                                        </p:tgtEl>
                                        <p:attrNameLst>
                                          <p:attrName>style.visibility</p:attrName>
                                        </p:attrNameLst>
                                      </p:cBhvr>
                                      <p:to>
                                        <p:strVal val="visible"/>
                                      </p:to>
                                    </p:set>
                                    <p:animEffect transition="in" filter="checkerboard(across)">
                                      <p:cBhvr>
                                        <p:cTn id="121" dur="500"/>
                                        <p:tgtEl>
                                          <p:spTgt spid="21"/>
                                        </p:tgtEl>
                                      </p:cBhvr>
                                    </p:animEffect>
                                  </p:childTnLst>
                                </p:cTn>
                              </p:par>
                            </p:childTnLst>
                          </p:cTn>
                        </p:par>
                      </p:childTnLst>
                    </p:cTn>
                  </p:par>
                  <p:par>
                    <p:cTn id="122" fill="hold">
                      <p:stCondLst>
                        <p:cond delay="indefinite"/>
                      </p:stCondLst>
                      <p:childTnLst>
                        <p:par>
                          <p:cTn id="123" fill="hold">
                            <p:stCondLst>
                              <p:cond delay="0"/>
                            </p:stCondLst>
                            <p:childTnLst>
                              <p:par>
                                <p:cTn id="124" presetID="5" presetClass="entr" presetSubtype="10" fill="hold" nodeType="click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checkerboard(across)">
                                      <p:cBhvr>
                                        <p:cTn id="126" dur="500"/>
                                        <p:tgtEl>
                                          <p:spTgt spid="52"/>
                                        </p:tgtEl>
                                      </p:cBhvr>
                                    </p:animEffect>
                                  </p:childTnLst>
                                </p:cTn>
                              </p:par>
                            </p:childTnLst>
                          </p:cTn>
                        </p:par>
                      </p:childTnLst>
                    </p:cTn>
                  </p:par>
                  <p:par>
                    <p:cTn id="127" fill="hold">
                      <p:stCondLst>
                        <p:cond delay="indefinite"/>
                      </p:stCondLst>
                      <p:childTnLst>
                        <p:par>
                          <p:cTn id="128" fill="hold">
                            <p:stCondLst>
                              <p:cond delay="0"/>
                            </p:stCondLst>
                            <p:childTnLst>
                              <p:par>
                                <p:cTn id="129" presetID="5" presetClass="entr" presetSubtype="10" fill="hold" grpId="0" nodeType="click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checkerboard(across)">
                                      <p:cBhvr>
                                        <p:cTn id="131" dur="500"/>
                                        <p:tgtEl>
                                          <p:spTgt spid="25"/>
                                        </p:tgtEl>
                                      </p:cBhvr>
                                    </p:animEffect>
                                  </p:childTnLst>
                                </p:cTn>
                              </p:par>
                            </p:childTnLst>
                          </p:cTn>
                        </p:par>
                      </p:childTnLst>
                    </p:cTn>
                  </p:par>
                  <p:par>
                    <p:cTn id="132" fill="hold">
                      <p:stCondLst>
                        <p:cond delay="indefinite"/>
                      </p:stCondLst>
                      <p:childTnLst>
                        <p:par>
                          <p:cTn id="133" fill="hold">
                            <p:stCondLst>
                              <p:cond delay="0"/>
                            </p:stCondLst>
                            <p:childTnLst>
                              <p:par>
                                <p:cTn id="134" presetID="5" presetClass="entr" presetSubtype="10" fill="hold" grpId="0" nodeType="clickEffect">
                                  <p:stCondLst>
                                    <p:cond delay="0"/>
                                  </p:stCondLst>
                                  <p:childTnLst>
                                    <p:set>
                                      <p:cBhvr>
                                        <p:cTn id="135" dur="1" fill="hold">
                                          <p:stCondLst>
                                            <p:cond delay="0"/>
                                          </p:stCondLst>
                                        </p:cTn>
                                        <p:tgtEl>
                                          <p:spTgt spid="22"/>
                                        </p:tgtEl>
                                        <p:attrNameLst>
                                          <p:attrName>style.visibility</p:attrName>
                                        </p:attrNameLst>
                                      </p:cBhvr>
                                      <p:to>
                                        <p:strVal val="visible"/>
                                      </p:to>
                                    </p:set>
                                    <p:animEffect transition="in" filter="checkerboard(across)">
                                      <p:cBhvr>
                                        <p:cTn id="136" dur="500"/>
                                        <p:tgtEl>
                                          <p:spTgt spid="22"/>
                                        </p:tgtEl>
                                      </p:cBhvr>
                                    </p:animEffect>
                                  </p:childTnLst>
                                </p:cTn>
                              </p:par>
                            </p:childTnLst>
                          </p:cTn>
                        </p:par>
                      </p:childTnLst>
                    </p:cTn>
                  </p:par>
                  <p:par>
                    <p:cTn id="137" fill="hold">
                      <p:stCondLst>
                        <p:cond delay="indefinite"/>
                      </p:stCondLst>
                      <p:childTnLst>
                        <p:par>
                          <p:cTn id="138" fill="hold">
                            <p:stCondLst>
                              <p:cond delay="0"/>
                            </p:stCondLst>
                            <p:childTnLst>
                              <p:par>
                                <p:cTn id="139" presetID="5" presetClass="entr" presetSubtype="10" fill="hold" nodeType="clickEffect">
                                  <p:stCondLst>
                                    <p:cond delay="0"/>
                                  </p:stCondLst>
                                  <p:childTnLst>
                                    <p:set>
                                      <p:cBhvr>
                                        <p:cTn id="140" dur="1" fill="hold">
                                          <p:stCondLst>
                                            <p:cond delay="0"/>
                                          </p:stCondLst>
                                        </p:cTn>
                                        <p:tgtEl>
                                          <p:spTgt spid="26"/>
                                        </p:tgtEl>
                                        <p:attrNameLst>
                                          <p:attrName>style.visibility</p:attrName>
                                        </p:attrNameLst>
                                      </p:cBhvr>
                                      <p:to>
                                        <p:strVal val="visible"/>
                                      </p:to>
                                    </p:set>
                                    <p:animEffect transition="in" filter="checkerboard(across)">
                                      <p:cBhvr>
                                        <p:cTn id="141" dur="500"/>
                                        <p:tgtEl>
                                          <p:spTgt spid="26"/>
                                        </p:tgtEl>
                                      </p:cBhvr>
                                    </p:animEffect>
                                  </p:childTnLst>
                                </p:cTn>
                              </p:par>
                            </p:childTnLst>
                          </p:cTn>
                        </p:par>
                      </p:childTnLst>
                    </p:cTn>
                  </p:par>
                  <p:par>
                    <p:cTn id="142" fill="hold">
                      <p:stCondLst>
                        <p:cond delay="indefinite"/>
                      </p:stCondLst>
                      <p:childTnLst>
                        <p:par>
                          <p:cTn id="143" fill="hold">
                            <p:stCondLst>
                              <p:cond delay="0"/>
                            </p:stCondLst>
                            <p:childTnLst>
                              <p:par>
                                <p:cTn id="144" presetID="5" presetClass="entr" presetSubtype="10" fill="hold" grpId="0" nodeType="clickEffect">
                                  <p:stCondLst>
                                    <p:cond delay="0"/>
                                  </p:stCondLst>
                                  <p:childTnLst>
                                    <p:set>
                                      <p:cBhvr>
                                        <p:cTn id="145" dur="1" fill="hold">
                                          <p:stCondLst>
                                            <p:cond delay="0"/>
                                          </p:stCondLst>
                                        </p:cTn>
                                        <p:tgtEl>
                                          <p:spTgt spid="27"/>
                                        </p:tgtEl>
                                        <p:attrNameLst>
                                          <p:attrName>style.visibility</p:attrName>
                                        </p:attrNameLst>
                                      </p:cBhvr>
                                      <p:to>
                                        <p:strVal val="visible"/>
                                      </p:to>
                                    </p:set>
                                    <p:animEffect transition="in" filter="checkerboard(across)">
                                      <p:cBhvr>
                                        <p:cTn id="146" dur="500"/>
                                        <p:tgtEl>
                                          <p:spTgt spid="27"/>
                                        </p:tgtEl>
                                      </p:cBhvr>
                                    </p:animEffect>
                                  </p:childTnLst>
                                </p:cTn>
                              </p:par>
                            </p:childTnLst>
                          </p:cTn>
                        </p:par>
                      </p:childTnLst>
                    </p:cTn>
                  </p:par>
                  <p:par>
                    <p:cTn id="147" fill="hold">
                      <p:stCondLst>
                        <p:cond delay="indefinite"/>
                      </p:stCondLst>
                      <p:childTnLst>
                        <p:par>
                          <p:cTn id="148" fill="hold">
                            <p:stCondLst>
                              <p:cond delay="0"/>
                            </p:stCondLst>
                            <p:childTnLst>
                              <p:par>
                                <p:cTn id="149" presetID="5" presetClass="entr" presetSubtype="10" fill="hold" grpId="0" nodeType="clickEffect">
                                  <p:stCondLst>
                                    <p:cond delay="0"/>
                                  </p:stCondLst>
                                  <p:childTnLst>
                                    <p:set>
                                      <p:cBhvr>
                                        <p:cTn id="150" dur="1" fill="hold">
                                          <p:stCondLst>
                                            <p:cond delay="0"/>
                                          </p:stCondLst>
                                        </p:cTn>
                                        <p:tgtEl>
                                          <p:spTgt spid="29"/>
                                        </p:tgtEl>
                                        <p:attrNameLst>
                                          <p:attrName>style.visibility</p:attrName>
                                        </p:attrNameLst>
                                      </p:cBhvr>
                                      <p:to>
                                        <p:strVal val="visible"/>
                                      </p:to>
                                    </p:set>
                                    <p:animEffect transition="in" filter="checkerboard(across)">
                                      <p:cBhvr>
                                        <p:cTn id="151" dur="500"/>
                                        <p:tgtEl>
                                          <p:spTgt spid="29"/>
                                        </p:tgtEl>
                                      </p:cBhvr>
                                    </p:animEffect>
                                  </p:childTnLst>
                                </p:cTn>
                              </p:par>
                            </p:childTnLst>
                          </p:cTn>
                        </p:par>
                      </p:childTnLst>
                    </p:cTn>
                  </p:par>
                  <p:par>
                    <p:cTn id="152" fill="hold">
                      <p:stCondLst>
                        <p:cond delay="indefinite"/>
                      </p:stCondLst>
                      <p:childTnLst>
                        <p:par>
                          <p:cTn id="153" fill="hold">
                            <p:stCondLst>
                              <p:cond delay="0"/>
                            </p:stCondLst>
                            <p:childTnLst>
                              <p:par>
                                <p:cTn id="154" presetID="5" presetClass="entr" presetSubtype="10" fill="hold" grpId="0" nodeType="clickEffect">
                                  <p:stCondLst>
                                    <p:cond delay="0"/>
                                  </p:stCondLst>
                                  <p:childTnLst>
                                    <p:set>
                                      <p:cBhvr>
                                        <p:cTn id="155" dur="1" fill="hold">
                                          <p:stCondLst>
                                            <p:cond delay="0"/>
                                          </p:stCondLst>
                                        </p:cTn>
                                        <p:tgtEl>
                                          <p:spTgt spid="30"/>
                                        </p:tgtEl>
                                        <p:attrNameLst>
                                          <p:attrName>style.visibility</p:attrName>
                                        </p:attrNameLst>
                                      </p:cBhvr>
                                      <p:to>
                                        <p:strVal val="visible"/>
                                      </p:to>
                                    </p:set>
                                    <p:animEffect transition="in" filter="checkerboard(across)">
                                      <p:cBhvr>
                                        <p:cTn id="156" dur="500"/>
                                        <p:tgtEl>
                                          <p:spTgt spid="30"/>
                                        </p:tgtEl>
                                      </p:cBhvr>
                                    </p:animEffect>
                                  </p:childTnLst>
                                </p:cTn>
                              </p:par>
                            </p:childTnLst>
                          </p:cTn>
                        </p:par>
                      </p:childTnLst>
                    </p:cTn>
                  </p:par>
                  <p:par>
                    <p:cTn id="157" fill="hold">
                      <p:stCondLst>
                        <p:cond delay="indefinite"/>
                      </p:stCondLst>
                      <p:childTnLst>
                        <p:par>
                          <p:cTn id="158" fill="hold">
                            <p:stCondLst>
                              <p:cond delay="0"/>
                            </p:stCondLst>
                            <p:childTnLst>
                              <p:par>
                                <p:cTn id="159" presetID="5" presetClass="entr" presetSubtype="10" fill="hold" grpId="0" nodeType="clickEffect">
                                  <p:stCondLst>
                                    <p:cond delay="0"/>
                                  </p:stCondLst>
                                  <p:childTnLst>
                                    <p:set>
                                      <p:cBhvr>
                                        <p:cTn id="160" dur="1" fill="hold">
                                          <p:stCondLst>
                                            <p:cond delay="0"/>
                                          </p:stCondLst>
                                        </p:cTn>
                                        <p:tgtEl>
                                          <p:spTgt spid="31"/>
                                        </p:tgtEl>
                                        <p:attrNameLst>
                                          <p:attrName>style.visibility</p:attrName>
                                        </p:attrNameLst>
                                      </p:cBhvr>
                                      <p:to>
                                        <p:strVal val="visible"/>
                                      </p:to>
                                    </p:set>
                                    <p:animEffect transition="in" filter="checkerboard(across)">
                                      <p:cBhvr>
                                        <p:cTn id="161" dur="500"/>
                                        <p:tgtEl>
                                          <p:spTgt spid="31"/>
                                        </p:tgtEl>
                                      </p:cBhvr>
                                    </p:animEffect>
                                  </p:childTnLst>
                                </p:cTn>
                              </p:par>
                            </p:childTnLst>
                          </p:cTn>
                        </p:par>
                      </p:childTnLst>
                    </p:cTn>
                  </p:par>
                  <p:par>
                    <p:cTn id="162" fill="hold">
                      <p:stCondLst>
                        <p:cond delay="indefinite"/>
                      </p:stCondLst>
                      <p:childTnLst>
                        <p:par>
                          <p:cTn id="163" fill="hold">
                            <p:stCondLst>
                              <p:cond delay="0"/>
                            </p:stCondLst>
                            <p:childTnLst>
                              <p:par>
                                <p:cTn id="164" presetID="6" presetClass="entr" presetSubtype="16" fill="hold" grpId="0" nodeType="clickEffect">
                                  <p:stCondLst>
                                    <p:cond delay="0"/>
                                  </p:stCondLst>
                                  <p:childTnLst>
                                    <p:set>
                                      <p:cBhvr>
                                        <p:cTn id="165" dur="1" fill="hold">
                                          <p:stCondLst>
                                            <p:cond delay="0"/>
                                          </p:stCondLst>
                                        </p:cTn>
                                        <p:tgtEl>
                                          <p:spTgt spid="39"/>
                                        </p:tgtEl>
                                        <p:attrNameLst>
                                          <p:attrName>style.visibility</p:attrName>
                                        </p:attrNameLst>
                                      </p:cBhvr>
                                      <p:to>
                                        <p:strVal val="visible"/>
                                      </p:to>
                                    </p:set>
                                    <p:animEffect transition="in" filter="circle(in)">
                                      <p:cBhvr>
                                        <p:cTn id="166" dur="2000"/>
                                        <p:tgtEl>
                                          <p:spTgt spid="39"/>
                                        </p:tgtEl>
                                      </p:cBhvr>
                                    </p:animEffect>
                                  </p:childTnLst>
                                </p:cTn>
                              </p:par>
                            </p:childTnLst>
                          </p:cTn>
                        </p:par>
                      </p:childTnLst>
                    </p:cTn>
                  </p:par>
                  <p:par>
                    <p:cTn id="167" fill="hold">
                      <p:stCondLst>
                        <p:cond delay="indefinite"/>
                      </p:stCondLst>
                      <p:childTnLst>
                        <p:par>
                          <p:cTn id="168" fill="hold">
                            <p:stCondLst>
                              <p:cond delay="0"/>
                            </p:stCondLst>
                            <p:childTnLst>
                              <p:par>
                                <p:cTn id="169" presetID="6" presetClass="entr" presetSubtype="16" fill="hold" grpId="0" nodeType="clickEffect">
                                  <p:stCondLst>
                                    <p:cond delay="0"/>
                                  </p:stCondLst>
                                  <p:childTnLst>
                                    <p:set>
                                      <p:cBhvr>
                                        <p:cTn id="170" dur="1" fill="hold">
                                          <p:stCondLst>
                                            <p:cond delay="0"/>
                                          </p:stCondLst>
                                        </p:cTn>
                                        <p:tgtEl>
                                          <p:spTgt spid="40"/>
                                        </p:tgtEl>
                                        <p:attrNameLst>
                                          <p:attrName>style.visibility</p:attrName>
                                        </p:attrNameLst>
                                      </p:cBhvr>
                                      <p:to>
                                        <p:strVal val="visible"/>
                                      </p:to>
                                    </p:set>
                                    <p:animEffect transition="in" filter="circle(in)">
                                      <p:cBhvr>
                                        <p:cTn id="171" dur="2000"/>
                                        <p:tgtEl>
                                          <p:spTgt spid="40"/>
                                        </p:tgtEl>
                                      </p:cBhvr>
                                    </p:animEffect>
                                  </p:childTnLst>
                                </p:cTn>
                              </p:par>
                            </p:childTnLst>
                          </p:cTn>
                        </p:par>
                      </p:childTnLst>
                    </p:cTn>
                  </p:par>
                  <p:par>
                    <p:cTn id="172" fill="hold">
                      <p:stCondLst>
                        <p:cond delay="indefinite"/>
                      </p:stCondLst>
                      <p:childTnLst>
                        <p:par>
                          <p:cTn id="173" fill="hold">
                            <p:stCondLst>
                              <p:cond delay="0"/>
                            </p:stCondLst>
                            <p:childTnLst>
                              <p:par>
                                <p:cTn id="174" presetID="6" presetClass="entr" presetSubtype="16" fill="hold" grpId="0" nodeType="clickEffect">
                                  <p:stCondLst>
                                    <p:cond delay="0"/>
                                  </p:stCondLst>
                                  <p:childTnLst>
                                    <p:set>
                                      <p:cBhvr>
                                        <p:cTn id="175" dur="1" fill="hold">
                                          <p:stCondLst>
                                            <p:cond delay="0"/>
                                          </p:stCondLst>
                                        </p:cTn>
                                        <p:tgtEl>
                                          <p:spTgt spid="41"/>
                                        </p:tgtEl>
                                        <p:attrNameLst>
                                          <p:attrName>style.visibility</p:attrName>
                                        </p:attrNameLst>
                                      </p:cBhvr>
                                      <p:to>
                                        <p:strVal val="visible"/>
                                      </p:to>
                                    </p:set>
                                    <p:animEffect transition="in" filter="circle(in)">
                                      <p:cBhvr>
                                        <p:cTn id="176"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13" grpId="0"/>
      <p:bldP spid="14" grpId="0"/>
      <p:bldP spid="15" grpId="0"/>
      <p:bldP spid="16" grpId="0"/>
      <p:bldP spid="17" grpId="0"/>
      <p:bldP spid="19" grpId="0" animBg="1"/>
      <p:bldP spid="21" grpId="0" animBg="1"/>
      <p:bldP spid="21" grpId="1" animBg="1"/>
      <p:bldP spid="22" grpId="0" animBg="1"/>
      <p:bldP spid="24" grpId="0" animBg="1"/>
      <p:bldP spid="25" grpId="0" animBg="1"/>
      <p:bldP spid="27" grpId="0" animBg="1"/>
      <p:bldP spid="29" grpId="0"/>
      <p:bldP spid="30" grpId="0"/>
      <p:bldP spid="31" grpId="0"/>
      <p:bldP spid="39" grpId="0"/>
      <p:bldP spid="40" grpId="0"/>
      <p:bldP spid="41" grpId="0"/>
      <p:bldP spid="42" grpId="0"/>
      <p:bldP spid="44" grpId="0"/>
      <p:bldP spid="45" grpId="0"/>
      <p:bldP spid="46" grpId="0"/>
      <p:bldP spid="5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971800"/>
            <a:ext cx="28194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S</a:t>
            </a:r>
            <a:r>
              <a:rPr lang="en-US" baseline="30000" dirty="0" smtClean="0">
                <a:solidFill>
                  <a:schemeClr val="tx1"/>
                </a:solidFill>
              </a:rPr>
              <a:t>2 </a:t>
            </a:r>
            <a:r>
              <a:rPr lang="en-US" dirty="0" smtClean="0">
                <a:solidFill>
                  <a:schemeClr val="tx1"/>
                </a:solidFill>
              </a:rPr>
              <a:t>=</a:t>
            </a:r>
            <a:endParaRPr lang="en-US" dirty="0">
              <a:solidFill>
                <a:schemeClr val="tx1"/>
              </a:solidFill>
            </a:endParaRPr>
          </a:p>
        </p:txBody>
      </p:sp>
      <p:sp>
        <p:nvSpPr>
          <p:cNvPr id="4" name="Rectangle 3"/>
          <p:cNvSpPr/>
          <p:nvPr/>
        </p:nvSpPr>
        <p:spPr>
          <a:xfrm>
            <a:off x="609600" y="1828800"/>
            <a:ext cx="2819400" cy="114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S</a:t>
            </a:r>
            <a:r>
              <a:rPr lang="en-US" baseline="30000" dirty="0" smtClean="0">
                <a:solidFill>
                  <a:schemeClr val="tx1"/>
                </a:solidFill>
              </a:rPr>
              <a:t>2 </a:t>
            </a:r>
            <a:r>
              <a:rPr lang="en-US" dirty="0" smtClean="0">
                <a:solidFill>
                  <a:schemeClr val="tx1"/>
                </a:solidFill>
              </a:rPr>
              <a:t> =</a:t>
            </a:r>
            <a:r>
              <a:rPr lang="en-US" dirty="0" smtClean="0"/>
              <a:t> </a:t>
            </a:r>
            <a:endParaRPr lang="en-US" dirty="0"/>
          </a:p>
        </p:txBody>
      </p:sp>
      <p:sp>
        <p:nvSpPr>
          <p:cNvPr id="5" name="Rectangle 4"/>
          <p:cNvSpPr/>
          <p:nvPr/>
        </p:nvSpPr>
        <p:spPr>
          <a:xfrm>
            <a:off x="609600" y="838200"/>
            <a:ext cx="58674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UNTUK DATA YG TELAH DISUSUN DLM D.D .F. MAKA :</a:t>
            </a:r>
            <a:endParaRPr lang="en-US" dirty="0">
              <a:solidFill>
                <a:schemeClr val="tx1"/>
              </a:solidFill>
            </a:endParaRPr>
          </a:p>
        </p:txBody>
      </p:sp>
      <p:cxnSp>
        <p:nvCxnSpPr>
          <p:cNvPr id="7" name="Straight Connector 6"/>
          <p:cNvCxnSpPr/>
          <p:nvPr/>
        </p:nvCxnSpPr>
        <p:spPr>
          <a:xfrm>
            <a:off x="1219200" y="2438400"/>
            <a:ext cx="1905000" cy="1588"/>
          </a:xfrm>
          <a:prstGeom prst="line">
            <a:avLst/>
          </a:prstGeom>
        </p:spPr>
        <p:style>
          <a:lnRef idx="1">
            <a:schemeClr val="dk1"/>
          </a:lnRef>
          <a:fillRef idx="0">
            <a:schemeClr val="dk1"/>
          </a:fillRef>
          <a:effectRef idx="0">
            <a:schemeClr val="dk1"/>
          </a:effectRef>
          <a:fontRef idx="minor">
            <a:schemeClr val="tx1"/>
          </a:fontRef>
        </p:style>
      </p:cxnSp>
      <p:sp>
        <p:nvSpPr>
          <p:cNvPr id="8" name="Rectangle 7"/>
          <p:cNvSpPr/>
          <p:nvPr/>
        </p:nvSpPr>
        <p:spPr>
          <a:xfrm>
            <a:off x="1219200" y="2042160"/>
            <a:ext cx="1752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 </a:t>
            </a:r>
            <a:r>
              <a:rPr lang="en-US" sz="2000" dirty="0" err="1" smtClean="0">
                <a:solidFill>
                  <a:schemeClr val="tx1"/>
                </a:solidFill>
              </a:rPr>
              <a:t>fi</a:t>
            </a:r>
            <a:r>
              <a:rPr lang="en-US" sz="2000" dirty="0" smtClean="0">
                <a:solidFill>
                  <a:schemeClr val="tx1"/>
                </a:solidFill>
              </a:rPr>
              <a:t> (Xi – X )</a:t>
            </a:r>
            <a:r>
              <a:rPr lang="en-US" sz="2000" baseline="30000" dirty="0" smtClean="0">
                <a:solidFill>
                  <a:schemeClr val="tx1"/>
                </a:solidFill>
              </a:rPr>
              <a:t>2</a:t>
            </a:r>
            <a:r>
              <a:rPr lang="en-US" sz="2000" dirty="0" smtClean="0">
                <a:solidFill>
                  <a:schemeClr val="tx1"/>
                </a:solidFill>
              </a:rPr>
              <a:t> </a:t>
            </a:r>
            <a:endParaRPr lang="en-US" sz="2000" dirty="0">
              <a:solidFill>
                <a:schemeClr val="tx1"/>
              </a:solidFill>
            </a:endParaRPr>
          </a:p>
        </p:txBody>
      </p:sp>
      <p:cxnSp>
        <p:nvCxnSpPr>
          <p:cNvPr id="9" name="Straight Connector 8"/>
          <p:cNvCxnSpPr/>
          <p:nvPr/>
        </p:nvCxnSpPr>
        <p:spPr>
          <a:xfrm>
            <a:off x="2133600" y="2104104"/>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1600200" y="2379408"/>
            <a:ext cx="88490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 - 1</a:t>
            </a:r>
            <a:endParaRPr lang="en-US" sz="2000" dirty="0">
              <a:solidFill>
                <a:schemeClr val="tx1"/>
              </a:solidFill>
            </a:endParaRPr>
          </a:p>
        </p:txBody>
      </p:sp>
      <p:cxnSp>
        <p:nvCxnSpPr>
          <p:cNvPr id="11" name="Straight Connector 10"/>
          <p:cNvCxnSpPr/>
          <p:nvPr/>
        </p:nvCxnSpPr>
        <p:spPr>
          <a:xfrm>
            <a:off x="1143000" y="3475704"/>
            <a:ext cx="1905000" cy="1588"/>
          </a:xfrm>
          <a:prstGeom prst="line">
            <a:avLst/>
          </a:prstGeom>
        </p:spPr>
        <p:style>
          <a:lnRef idx="1">
            <a:schemeClr val="dk1"/>
          </a:lnRef>
          <a:fillRef idx="0">
            <a:schemeClr val="dk1"/>
          </a:fillRef>
          <a:effectRef idx="0">
            <a:schemeClr val="dk1"/>
          </a:effectRef>
          <a:fontRef idx="minor">
            <a:schemeClr val="tx1"/>
          </a:fontRef>
        </p:style>
      </p:cxnSp>
      <p:sp>
        <p:nvSpPr>
          <p:cNvPr id="13" name="Rectangle 12"/>
          <p:cNvSpPr/>
          <p:nvPr/>
        </p:nvSpPr>
        <p:spPr>
          <a:xfrm>
            <a:off x="1295400" y="3048000"/>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a:t>
            </a:r>
            <a:r>
              <a:rPr lang="en-US" sz="2000" dirty="0" err="1" smtClean="0">
                <a:solidFill>
                  <a:schemeClr val="tx1"/>
                </a:solidFill>
              </a:rPr>
              <a:t>fi</a:t>
            </a:r>
            <a:r>
              <a:rPr lang="en-US" sz="2000" dirty="0" smtClean="0">
                <a:solidFill>
                  <a:schemeClr val="tx1"/>
                </a:solidFill>
              </a:rPr>
              <a:t> (Xi – (∑</a:t>
            </a:r>
            <a:r>
              <a:rPr lang="en-US" sz="2000" dirty="0" err="1" smtClean="0">
                <a:solidFill>
                  <a:schemeClr val="tx1"/>
                </a:solidFill>
              </a:rPr>
              <a:t>fi</a:t>
            </a:r>
            <a:r>
              <a:rPr lang="en-US" sz="2000" dirty="0" smtClean="0">
                <a:solidFill>
                  <a:schemeClr val="tx1"/>
                </a:solidFill>
              </a:rPr>
              <a:t> Xi)</a:t>
            </a:r>
            <a:r>
              <a:rPr lang="en-US" sz="2000" baseline="30000" dirty="0" smtClean="0">
                <a:solidFill>
                  <a:schemeClr val="tx1"/>
                </a:solidFill>
              </a:rPr>
              <a:t>2</a:t>
            </a:r>
            <a:r>
              <a:rPr lang="en-US" sz="2000" dirty="0" smtClean="0">
                <a:solidFill>
                  <a:schemeClr val="tx1"/>
                </a:solidFill>
              </a:rPr>
              <a:t> </a:t>
            </a:r>
            <a:endParaRPr lang="en-US" sz="2000" dirty="0">
              <a:solidFill>
                <a:schemeClr val="tx1"/>
              </a:solidFill>
            </a:endParaRPr>
          </a:p>
        </p:txBody>
      </p:sp>
      <p:sp>
        <p:nvSpPr>
          <p:cNvPr id="14" name="Rectangle 13"/>
          <p:cNvSpPr/>
          <p:nvPr/>
        </p:nvSpPr>
        <p:spPr>
          <a:xfrm>
            <a:off x="1600200" y="3460956"/>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a:t>
            </a:r>
            <a:r>
              <a:rPr lang="en-US" sz="2000" dirty="0" smtClean="0">
                <a:solidFill>
                  <a:schemeClr val="tx1"/>
                </a:solidFill>
              </a:rPr>
              <a:t> (n – 1)</a:t>
            </a:r>
            <a:endParaRPr lang="en-US" sz="2000" dirty="0">
              <a:solidFill>
                <a:schemeClr val="tx1"/>
              </a:solidFill>
            </a:endParaRPr>
          </a:p>
        </p:txBody>
      </p:sp>
      <p:sp>
        <p:nvSpPr>
          <p:cNvPr id="15" name="Rectangle 14"/>
          <p:cNvSpPr/>
          <p:nvPr/>
        </p:nvSpPr>
        <p:spPr>
          <a:xfrm>
            <a:off x="3429000" y="1828800"/>
            <a:ext cx="30480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 = TANDA KELAS</a:t>
            </a:r>
            <a:endParaRPr lang="en-US" dirty="0">
              <a:solidFill>
                <a:schemeClr val="tx1"/>
              </a:solidFill>
            </a:endParaRPr>
          </a:p>
        </p:txBody>
      </p:sp>
      <p:sp>
        <p:nvSpPr>
          <p:cNvPr id="16" name="Rectangle 15"/>
          <p:cNvSpPr/>
          <p:nvPr/>
        </p:nvSpPr>
        <p:spPr>
          <a:xfrm>
            <a:off x="609600" y="3810000"/>
            <a:ext cx="58674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G. KOEFISIEN VARIASI (KV) =  </a:t>
            </a:r>
            <a:endParaRPr lang="en-US" dirty="0">
              <a:solidFill>
                <a:schemeClr val="tx1"/>
              </a:solidFill>
            </a:endParaRPr>
          </a:p>
        </p:txBody>
      </p:sp>
      <p:sp>
        <p:nvSpPr>
          <p:cNvPr id="17" name="Rectangle 16"/>
          <p:cNvSpPr/>
          <p:nvPr/>
        </p:nvSpPr>
        <p:spPr>
          <a:xfrm>
            <a:off x="3315936" y="4080384"/>
            <a:ext cx="1981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SIMPANGAN BAKU</a:t>
            </a:r>
            <a:endParaRPr lang="en-US" dirty="0">
              <a:solidFill>
                <a:schemeClr val="tx1"/>
              </a:solidFill>
            </a:endParaRPr>
          </a:p>
        </p:txBody>
      </p:sp>
      <p:cxnSp>
        <p:nvCxnSpPr>
          <p:cNvPr id="18" name="Straight Connector 17"/>
          <p:cNvCxnSpPr/>
          <p:nvPr/>
        </p:nvCxnSpPr>
        <p:spPr>
          <a:xfrm>
            <a:off x="3352800" y="4495800"/>
            <a:ext cx="1905000" cy="1588"/>
          </a:xfrm>
          <a:prstGeom prst="line">
            <a:avLst/>
          </a:prstGeom>
        </p:spPr>
        <p:style>
          <a:lnRef idx="1">
            <a:schemeClr val="dk1"/>
          </a:lnRef>
          <a:fillRef idx="0">
            <a:schemeClr val="dk1"/>
          </a:fillRef>
          <a:effectRef idx="0">
            <a:schemeClr val="dk1"/>
          </a:effectRef>
          <a:fontRef idx="minor">
            <a:schemeClr val="tx1"/>
          </a:fontRef>
        </p:style>
      </p:cxnSp>
      <p:sp>
        <p:nvSpPr>
          <p:cNvPr id="19" name="Rectangle 18"/>
          <p:cNvSpPr/>
          <p:nvPr/>
        </p:nvSpPr>
        <p:spPr>
          <a:xfrm>
            <a:off x="3323304" y="4439268"/>
            <a:ext cx="1981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RATA-RATA</a:t>
            </a:r>
            <a:endParaRPr lang="en-US" dirty="0">
              <a:solidFill>
                <a:schemeClr val="tx1"/>
              </a:solidFill>
            </a:endParaRPr>
          </a:p>
        </p:txBody>
      </p:sp>
      <p:sp>
        <p:nvSpPr>
          <p:cNvPr id="20" name="Rectangle 19"/>
          <p:cNvSpPr/>
          <p:nvPr/>
        </p:nvSpPr>
        <p:spPr>
          <a:xfrm>
            <a:off x="5334000" y="4267200"/>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X 100 %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heckerboard(across)">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heckerboard(across)">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circle(in)">
                                      <p:cBhvr>
                                        <p:cTn id="62" dur="2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checkerboard(across)">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checkerboard(across)">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checkerboard(across)">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checkerboard(across)">
                                      <p:cBhvr>
                                        <p:cTn id="8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8" grpId="0"/>
      <p:bldP spid="10" grpId="0"/>
      <p:bldP spid="13" grpId="0"/>
      <p:bldP spid="14" grpId="0"/>
      <p:bldP spid="15" grpId="0"/>
      <p:bldP spid="16" grpId="0"/>
      <p:bldP spid="17" grpId="0"/>
      <p:bldP spid="19" grpId="0"/>
      <p:bldP spid="2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3352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BILANGAN BAKU</a:t>
            </a:r>
            <a:endParaRPr lang="en-US" sz="2400" dirty="0">
              <a:solidFill>
                <a:schemeClr val="tx1"/>
              </a:solidFill>
            </a:endParaRPr>
          </a:p>
        </p:txBody>
      </p:sp>
      <p:sp>
        <p:nvSpPr>
          <p:cNvPr id="3" name="Rectangle 2"/>
          <p:cNvSpPr/>
          <p:nvPr/>
        </p:nvSpPr>
        <p:spPr>
          <a:xfrm>
            <a:off x="762000" y="1752600"/>
            <a:ext cx="3429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X</a:t>
            </a:r>
            <a:r>
              <a:rPr lang="en-US" sz="2400" baseline="-25000" dirty="0" smtClean="0">
                <a:solidFill>
                  <a:schemeClr val="tx1"/>
                </a:solidFill>
              </a:rPr>
              <a:t>1</a:t>
            </a:r>
            <a:r>
              <a:rPr lang="en-US" sz="2400" dirty="0" smtClean="0">
                <a:solidFill>
                  <a:schemeClr val="tx1"/>
                </a:solidFill>
              </a:rPr>
              <a:t>,  X</a:t>
            </a:r>
            <a:r>
              <a:rPr lang="en-US" sz="2400" baseline="-25000" dirty="0" smtClean="0">
                <a:solidFill>
                  <a:schemeClr val="tx1"/>
                </a:solidFill>
              </a:rPr>
              <a:t>2</a:t>
            </a:r>
            <a:r>
              <a:rPr lang="en-US" sz="2400" dirty="0" smtClean="0">
                <a:solidFill>
                  <a:schemeClr val="tx1"/>
                </a:solidFill>
              </a:rPr>
              <a:t>,   X</a:t>
            </a:r>
            <a:r>
              <a:rPr lang="en-US" sz="2400" baseline="-25000" dirty="0" smtClean="0">
                <a:solidFill>
                  <a:schemeClr val="tx1"/>
                </a:solidFill>
              </a:rPr>
              <a:t>3</a:t>
            </a:r>
            <a:r>
              <a:rPr lang="en-US" sz="2400" dirty="0" smtClean="0">
                <a:solidFill>
                  <a:schemeClr val="tx1"/>
                </a:solidFill>
              </a:rPr>
              <a:t>, .   .   .,    </a:t>
            </a:r>
            <a:r>
              <a:rPr lang="en-US" sz="2400" dirty="0" err="1" smtClean="0">
                <a:solidFill>
                  <a:schemeClr val="tx1"/>
                </a:solidFill>
              </a:rPr>
              <a:t>X</a:t>
            </a:r>
            <a:r>
              <a:rPr lang="en-US" sz="2400" baseline="-25000" dirty="0" err="1" smtClean="0">
                <a:solidFill>
                  <a:schemeClr val="tx1"/>
                </a:solidFill>
              </a:rPr>
              <a:t>n</a:t>
            </a:r>
            <a:endParaRPr lang="en-US" sz="2400" baseline="-25000" dirty="0">
              <a:solidFill>
                <a:schemeClr val="tx1"/>
              </a:solidFill>
            </a:endParaRPr>
          </a:p>
        </p:txBody>
      </p:sp>
      <p:sp>
        <p:nvSpPr>
          <p:cNvPr id="4" name="Down Arrow 3"/>
          <p:cNvSpPr/>
          <p:nvPr/>
        </p:nvSpPr>
        <p:spPr>
          <a:xfrm>
            <a:off x="2466090" y="2362200"/>
            <a:ext cx="198119" cy="1371600"/>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 y="2590800"/>
            <a:ext cx="1752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a:t>
            </a:r>
            <a:r>
              <a:rPr lang="en-US" dirty="0" err="1" smtClean="0">
                <a:solidFill>
                  <a:schemeClr val="tx1"/>
                </a:solidFill>
              </a:rPr>
              <a:t>Z</a:t>
            </a:r>
            <a:r>
              <a:rPr lang="en-US" baseline="-25000" dirty="0" err="1" smtClean="0">
                <a:solidFill>
                  <a:schemeClr val="tx1"/>
                </a:solidFill>
              </a:rPr>
              <a:t>i</a:t>
            </a:r>
            <a:r>
              <a:rPr lang="en-US" baseline="-25000" dirty="0" smtClean="0">
                <a:solidFill>
                  <a:schemeClr val="tx1"/>
                </a:solidFill>
              </a:rPr>
              <a:t> </a:t>
            </a:r>
            <a:r>
              <a:rPr lang="en-US" dirty="0" smtClean="0">
                <a:solidFill>
                  <a:schemeClr val="tx1"/>
                </a:solidFill>
              </a:rPr>
              <a:t>=</a:t>
            </a:r>
            <a:r>
              <a:rPr lang="en-US" dirty="0" smtClean="0"/>
              <a:t> </a:t>
            </a:r>
            <a:endParaRPr lang="en-US" dirty="0"/>
          </a:p>
        </p:txBody>
      </p:sp>
      <p:sp>
        <p:nvSpPr>
          <p:cNvPr id="6" name="Rectangle 5"/>
          <p:cNvSpPr/>
          <p:nvPr/>
        </p:nvSpPr>
        <p:spPr>
          <a:xfrm>
            <a:off x="609600" y="3886200"/>
            <a:ext cx="3124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Z</a:t>
            </a:r>
            <a:r>
              <a:rPr lang="en-US" sz="2400" baseline="-25000" dirty="0" smtClean="0">
                <a:solidFill>
                  <a:schemeClr val="tx1"/>
                </a:solidFill>
              </a:rPr>
              <a:t>1</a:t>
            </a:r>
            <a:r>
              <a:rPr lang="en-US" sz="2400" dirty="0" smtClean="0">
                <a:solidFill>
                  <a:schemeClr val="tx1"/>
                </a:solidFill>
              </a:rPr>
              <a:t>,    Z</a:t>
            </a:r>
            <a:r>
              <a:rPr lang="en-US" sz="2400" baseline="-25000" dirty="0" smtClean="0">
                <a:solidFill>
                  <a:schemeClr val="tx1"/>
                </a:solidFill>
              </a:rPr>
              <a:t>2</a:t>
            </a:r>
            <a:r>
              <a:rPr lang="en-US" sz="2400" dirty="0" smtClean="0">
                <a:solidFill>
                  <a:schemeClr val="tx1"/>
                </a:solidFill>
              </a:rPr>
              <a:t>,    Z</a:t>
            </a:r>
            <a:r>
              <a:rPr lang="en-US" sz="2400" baseline="-25000" dirty="0" smtClean="0">
                <a:solidFill>
                  <a:schemeClr val="tx1"/>
                </a:solidFill>
              </a:rPr>
              <a:t>3</a:t>
            </a:r>
            <a:r>
              <a:rPr lang="en-US" sz="2400" dirty="0" smtClean="0">
                <a:solidFill>
                  <a:schemeClr val="tx1"/>
                </a:solidFill>
              </a:rPr>
              <a:t>, .  .  .,    Z</a:t>
            </a:r>
            <a:r>
              <a:rPr lang="en-US" sz="2400" baseline="-25000" dirty="0" smtClean="0">
                <a:solidFill>
                  <a:schemeClr val="tx1"/>
                </a:solidFill>
              </a:rPr>
              <a:t>n</a:t>
            </a:r>
            <a:endParaRPr lang="en-US" sz="2400" baseline="-25000" dirty="0">
              <a:solidFill>
                <a:schemeClr val="tx1"/>
              </a:solidFill>
            </a:endParaRPr>
          </a:p>
        </p:txBody>
      </p:sp>
      <p:cxnSp>
        <p:nvCxnSpPr>
          <p:cNvPr id="8" name="Straight Connector 7"/>
          <p:cNvCxnSpPr/>
          <p:nvPr/>
        </p:nvCxnSpPr>
        <p:spPr>
          <a:xfrm>
            <a:off x="1346140" y="2971800"/>
            <a:ext cx="693132" cy="1588"/>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1365760" y="2590800"/>
            <a:ext cx="83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Xi – X </a:t>
            </a:r>
            <a:endParaRPr lang="en-US" sz="2000" dirty="0">
              <a:solidFill>
                <a:schemeClr val="tx1"/>
              </a:solidFill>
            </a:endParaRPr>
          </a:p>
        </p:txBody>
      </p:sp>
      <p:sp>
        <p:nvSpPr>
          <p:cNvPr id="10" name="Rectangle 9"/>
          <p:cNvSpPr/>
          <p:nvPr/>
        </p:nvSpPr>
        <p:spPr>
          <a:xfrm>
            <a:off x="1267690" y="2951015"/>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a:t>
            </a:r>
            <a:endParaRPr lang="en-US" sz="2000" dirty="0">
              <a:solidFill>
                <a:schemeClr val="tx1"/>
              </a:solidFill>
            </a:endParaRPr>
          </a:p>
        </p:txBody>
      </p:sp>
      <p:sp>
        <p:nvSpPr>
          <p:cNvPr id="12" name="Up Arrow 11"/>
          <p:cNvSpPr/>
          <p:nvPr/>
        </p:nvSpPr>
        <p:spPr>
          <a:xfrm rot="5400000">
            <a:off x="3952578" y="3982074"/>
            <a:ext cx="105696" cy="371148"/>
          </a:xfrm>
          <a:prstGeom prst="upArrow">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92588" y="3733800"/>
            <a:ext cx="533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X</a:t>
            </a:r>
            <a:r>
              <a:rPr lang="en-US" sz="2400" baseline="-25000" dirty="0" smtClean="0">
                <a:solidFill>
                  <a:schemeClr val="tx1"/>
                </a:solidFill>
              </a:rPr>
              <a:t>0</a:t>
            </a:r>
          </a:p>
          <a:p>
            <a:pPr algn="just"/>
            <a:r>
              <a:rPr lang="en-US" sz="2400" dirty="0" smtClean="0">
                <a:solidFill>
                  <a:schemeClr val="tx1"/>
                </a:solidFill>
              </a:rPr>
              <a:t>S</a:t>
            </a:r>
            <a:r>
              <a:rPr lang="en-US" sz="2400" baseline="-25000" dirty="0" smtClean="0">
                <a:solidFill>
                  <a:schemeClr val="tx1"/>
                </a:solidFill>
              </a:rPr>
              <a:t>0</a:t>
            </a:r>
            <a:endParaRPr lang="en-US" sz="2400" baseline="-25000" dirty="0">
              <a:solidFill>
                <a:schemeClr val="tx1"/>
              </a:solidFill>
            </a:endParaRPr>
          </a:p>
        </p:txBody>
      </p:sp>
      <p:cxnSp>
        <p:nvCxnSpPr>
          <p:cNvPr id="14" name="Straight Connector 13"/>
          <p:cNvCxnSpPr/>
          <p:nvPr/>
        </p:nvCxnSpPr>
        <p:spPr>
          <a:xfrm>
            <a:off x="1822079" y="2648887"/>
            <a:ext cx="228600"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441752" y="3780504"/>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16" name="Rectangle 15"/>
          <p:cNvSpPr/>
          <p:nvPr/>
        </p:nvSpPr>
        <p:spPr>
          <a:xfrm>
            <a:off x="5410200" y="3550920"/>
            <a:ext cx="26670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a:t>
            </a:r>
            <a:r>
              <a:rPr lang="en-US" dirty="0" err="1" smtClean="0">
                <a:solidFill>
                  <a:schemeClr val="tx1"/>
                </a:solidFill>
              </a:rPr>
              <a:t>Z</a:t>
            </a:r>
            <a:r>
              <a:rPr lang="en-US" baseline="-25000" dirty="0" err="1" smtClean="0">
                <a:solidFill>
                  <a:schemeClr val="tx1"/>
                </a:solidFill>
              </a:rPr>
              <a:t>i</a:t>
            </a:r>
            <a:r>
              <a:rPr lang="en-US" dirty="0" smtClean="0">
                <a:solidFill>
                  <a:schemeClr val="tx1"/>
                </a:solidFill>
              </a:rPr>
              <a:t> =   X</a:t>
            </a:r>
            <a:r>
              <a:rPr lang="en-US" baseline="-25000" dirty="0" smtClean="0">
                <a:solidFill>
                  <a:schemeClr val="tx1"/>
                </a:solidFill>
              </a:rPr>
              <a:t>0</a:t>
            </a:r>
            <a:r>
              <a:rPr lang="en-US" dirty="0" smtClean="0">
                <a:solidFill>
                  <a:schemeClr val="tx1"/>
                </a:solidFill>
              </a:rPr>
              <a:t> + S</a:t>
            </a:r>
            <a:r>
              <a:rPr lang="en-US" baseline="-25000" dirty="0" smtClean="0">
                <a:solidFill>
                  <a:schemeClr val="tx1"/>
                </a:solidFill>
              </a:rPr>
              <a:t>0</a:t>
            </a:r>
            <a:r>
              <a:rPr lang="en-US" dirty="0" smtClean="0">
                <a:solidFill>
                  <a:schemeClr val="tx1"/>
                </a:solidFill>
              </a:rPr>
              <a:t> (</a:t>
            </a:r>
            <a:r>
              <a:rPr lang="en-US" dirty="0" smtClean="0"/>
              <a:t>                   </a:t>
            </a:r>
            <a:r>
              <a:rPr lang="en-US" dirty="0" smtClean="0">
                <a:solidFill>
                  <a:schemeClr val="tx1"/>
                </a:solidFill>
              </a:rPr>
              <a:t>)</a:t>
            </a:r>
            <a:endParaRPr lang="en-US" dirty="0">
              <a:solidFill>
                <a:schemeClr val="tx1"/>
              </a:solidFill>
            </a:endParaRPr>
          </a:p>
        </p:txBody>
      </p:sp>
      <p:sp>
        <p:nvSpPr>
          <p:cNvPr id="17" name="Rectangle 16"/>
          <p:cNvSpPr/>
          <p:nvPr/>
        </p:nvSpPr>
        <p:spPr>
          <a:xfrm>
            <a:off x="6849168" y="3748548"/>
            <a:ext cx="83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Xi – X </a:t>
            </a:r>
            <a:endParaRPr lang="en-US" sz="2000" dirty="0">
              <a:solidFill>
                <a:schemeClr val="tx1"/>
              </a:solidFill>
            </a:endParaRPr>
          </a:p>
        </p:txBody>
      </p:sp>
      <p:cxnSp>
        <p:nvCxnSpPr>
          <p:cNvPr id="21" name="Straight Connector 20"/>
          <p:cNvCxnSpPr/>
          <p:nvPr/>
        </p:nvCxnSpPr>
        <p:spPr>
          <a:xfrm>
            <a:off x="6848676" y="4114800"/>
            <a:ext cx="838200" cy="1588"/>
          </a:xfrm>
          <a:prstGeom prst="line">
            <a:avLst/>
          </a:prstGeom>
        </p:spPr>
        <p:style>
          <a:lnRef idx="1">
            <a:schemeClr val="dk1"/>
          </a:lnRef>
          <a:fillRef idx="0">
            <a:schemeClr val="dk1"/>
          </a:fillRef>
          <a:effectRef idx="0">
            <a:schemeClr val="dk1"/>
          </a:effectRef>
          <a:fontRef idx="minor">
            <a:schemeClr val="tx1"/>
          </a:fontRef>
        </p:style>
      </p:cxnSp>
      <p:sp>
        <p:nvSpPr>
          <p:cNvPr id="22" name="Rectangle 21"/>
          <p:cNvSpPr/>
          <p:nvPr/>
        </p:nvSpPr>
        <p:spPr>
          <a:xfrm>
            <a:off x="6668748" y="4114800"/>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a:t>
            </a:r>
            <a:endParaRPr lang="en-US" sz="2000" dirty="0">
              <a:solidFill>
                <a:schemeClr val="tx1"/>
              </a:solidFill>
            </a:endParaRPr>
          </a:p>
        </p:txBody>
      </p:sp>
      <p:cxnSp>
        <p:nvCxnSpPr>
          <p:cNvPr id="23" name="Straight Connector 22"/>
          <p:cNvCxnSpPr/>
          <p:nvPr/>
        </p:nvCxnSpPr>
        <p:spPr>
          <a:xfrm>
            <a:off x="7306368" y="3777552"/>
            <a:ext cx="228600" cy="1588"/>
          </a:xfrm>
          <a:prstGeom prst="line">
            <a:avLst/>
          </a:prstGeom>
        </p:spPr>
        <p:style>
          <a:lnRef idx="1">
            <a:schemeClr val="dk1"/>
          </a:lnRef>
          <a:fillRef idx="0">
            <a:schemeClr val="dk1"/>
          </a:fillRef>
          <a:effectRef idx="0">
            <a:schemeClr val="dk1"/>
          </a:effectRef>
          <a:fontRef idx="minor">
            <a:schemeClr val="tx1"/>
          </a:fontRef>
        </p:style>
      </p:cxnSp>
      <p:sp>
        <p:nvSpPr>
          <p:cNvPr id="24" name="Up Arrow 23"/>
          <p:cNvSpPr/>
          <p:nvPr/>
        </p:nvSpPr>
        <p:spPr>
          <a:xfrm rot="5400000">
            <a:off x="5132442" y="3989442"/>
            <a:ext cx="76200" cy="326916"/>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14400" y="4800600"/>
            <a:ext cx="3657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MTMTK = 86; RATA2  = 78; S = 10</a:t>
            </a:r>
          </a:p>
          <a:p>
            <a:pPr algn="ctr"/>
            <a:r>
              <a:rPr lang="en-US" dirty="0" smtClean="0">
                <a:solidFill>
                  <a:schemeClr val="tx1"/>
                </a:solidFill>
              </a:rPr>
              <a:t>STK  = 92; RATA2 = 84; S = 18</a:t>
            </a:r>
            <a:endParaRPr lang="en-US" dirty="0">
              <a:solidFill>
                <a:schemeClr val="tx1"/>
              </a:solidFill>
            </a:endParaRPr>
          </a:p>
        </p:txBody>
      </p:sp>
      <p:sp>
        <p:nvSpPr>
          <p:cNvPr id="27" name="Rectangle 26"/>
          <p:cNvSpPr/>
          <p:nvPr/>
        </p:nvSpPr>
        <p:spPr>
          <a:xfrm>
            <a:off x="4953000" y="5105400"/>
            <a:ext cx="3200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UNGGUL DI MTMTK ATAU STK?</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heckerboard(across)">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checkerboard(across)">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checkerboard(across)">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checkerboard(across)">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checkerboard(across)">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checkerboard(across)">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checkerboard(across)">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checkerboard(across)">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checkerboard(across)">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checkerboard(across)">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checkerboard(across)">
                                      <p:cBhvr>
                                        <p:cTn id="92" dur="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checkerboard(across)">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checkerboard(across)">
                                      <p:cBhvr>
                                        <p:cTn id="10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animBg="1"/>
      <p:bldP spid="9" grpId="0"/>
      <p:bldP spid="10" grpId="0"/>
      <p:bldP spid="12" grpId="0" animBg="1"/>
      <p:bldP spid="13" grpId="0" animBg="1"/>
      <p:bldP spid="16" grpId="0"/>
      <p:bldP spid="17" grpId="0"/>
      <p:bldP spid="22" grpId="0"/>
      <p:bldP spid="24" grpId="0" animBg="1"/>
      <p:bldP spid="25" grpId="0"/>
      <p:bldP spid="2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5867400" cy="688975"/>
          </a:xfrm>
        </p:spPr>
        <p:txBody>
          <a:bodyPr>
            <a:normAutofit fontScale="90000"/>
          </a:bodyPr>
          <a:lstStyle/>
          <a:p>
            <a:r>
              <a:rPr lang="en-US" dirty="0" smtClean="0"/>
              <a:t>VI. PENGANTAR </a:t>
            </a:r>
            <a:r>
              <a:rPr lang="en-US" dirty="0" smtClean="0"/>
              <a:t>PELUANG</a:t>
            </a:r>
            <a:endParaRPr lang="en-US" dirty="0"/>
          </a:p>
        </p:txBody>
      </p:sp>
      <p:sp>
        <p:nvSpPr>
          <p:cNvPr id="4" name="Right Arrow Callout 3"/>
          <p:cNvSpPr/>
          <p:nvPr/>
        </p:nvSpPr>
        <p:spPr>
          <a:xfrm>
            <a:off x="457200" y="1371600"/>
            <a:ext cx="1905000" cy="685800"/>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POPULASI</a:t>
            </a:r>
            <a:endParaRPr lang="en-US" dirty="0">
              <a:solidFill>
                <a:schemeClr val="tx1"/>
              </a:solidFill>
            </a:endParaRPr>
          </a:p>
        </p:txBody>
      </p:sp>
      <p:sp>
        <p:nvSpPr>
          <p:cNvPr id="5" name="Right Arrow Callout 4"/>
          <p:cNvSpPr/>
          <p:nvPr/>
        </p:nvSpPr>
        <p:spPr>
          <a:xfrm>
            <a:off x="2362200" y="1371600"/>
            <a:ext cx="1600200" cy="762000"/>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SAMPEL</a:t>
            </a:r>
            <a:endParaRPr lang="en-US" dirty="0">
              <a:solidFill>
                <a:schemeClr val="tx1"/>
              </a:solidFill>
            </a:endParaRPr>
          </a:p>
        </p:txBody>
      </p:sp>
      <p:sp>
        <p:nvSpPr>
          <p:cNvPr id="6" name="Right Arrow Callout 5"/>
          <p:cNvSpPr/>
          <p:nvPr/>
        </p:nvSpPr>
        <p:spPr>
          <a:xfrm>
            <a:off x="3962400" y="1371600"/>
            <a:ext cx="1447800" cy="685800"/>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a:t>
            </a:r>
            <a:endParaRPr lang="en-US" dirty="0">
              <a:solidFill>
                <a:schemeClr val="tx1"/>
              </a:solidFill>
            </a:endParaRPr>
          </a:p>
        </p:txBody>
      </p:sp>
      <p:sp>
        <p:nvSpPr>
          <p:cNvPr id="7" name="Right Arrow Callout 6"/>
          <p:cNvSpPr/>
          <p:nvPr/>
        </p:nvSpPr>
        <p:spPr>
          <a:xfrm>
            <a:off x="5410200" y="1447800"/>
            <a:ext cx="1600200" cy="533400"/>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ANALISIS</a:t>
            </a:r>
            <a:endParaRPr lang="en-US" dirty="0">
              <a:solidFill>
                <a:schemeClr val="tx1"/>
              </a:solidFill>
            </a:endParaRPr>
          </a:p>
        </p:txBody>
      </p:sp>
      <p:sp>
        <p:nvSpPr>
          <p:cNvPr id="9" name="Curved Left Arrow 8"/>
          <p:cNvSpPr/>
          <p:nvPr/>
        </p:nvSpPr>
        <p:spPr>
          <a:xfrm rot="5565929">
            <a:off x="3190125" y="-530289"/>
            <a:ext cx="1899894" cy="7390510"/>
          </a:xfrm>
          <a:prstGeom prst="curvedLeftArrow">
            <a:avLst>
              <a:gd name="adj1" fmla="val 25000"/>
              <a:gd name="adj2" fmla="val 50000"/>
              <a:gd name="adj3" fmla="val 254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p:cNvSpPr/>
          <p:nvPr/>
        </p:nvSpPr>
        <p:spPr>
          <a:xfrm>
            <a:off x="7010400" y="1066800"/>
            <a:ext cx="15240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KESIMPULAN</a:t>
            </a:r>
            <a:endParaRPr lang="en-US" dirty="0">
              <a:solidFill>
                <a:schemeClr val="tx1"/>
              </a:solidFill>
            </a:endParaRPr>
          </a:p>
        </p:txBody>
      </p:sp>
      <p:sp>
        <p:nvSpPr>
          <p:cNvPr id="11" name="Rectangle 10"/>
          <p:cNvSpPr/>
          <p:nvPr/>
        </p:nvSpPr>
        <p:spPr>
          <a:xfrm>
            <a:off x="4343400" y="2819400"/>
            <a:ext cx="5334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chemeClr val="tx1"/>
                </a:solidFill>
              </a:rPr>
              <a:t>?</a:t>
            </a:r>
            <a:endParaRPr lang="en-US" sz="8800" dirty="0">
              <a:solidFill>
                <a:schemeClr val="tx1"/>
              </a:solidFill>
            </a:endParaRPr>
          </a:p>
        </p:txBody>
      </p:sp>
      <p:sp>
        <p:nvSpPr>
          <p:cNvPr id="12" name="Rectangle 11"/>
          <p:cNvSpPr/>
          <p:nvPr/>
        </p:nvSpPr>
        <p:spPr>
          <a:xfrm>
            <a:off x="2895600" y="2819400"/>
            <a:ext cx="1447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YAKINKAH 100 % BENAR</a:t>
            </a:r>
            <a:endParaRPr lang="en-US" sz="2400" dirty="0">
              <a:solidFill>
                <a:schemeClr val="tx1"/>
              </a:solidFill>
            </a:endParaRPr>
          </a:p>
        </p:txBody>
      </p:sp>
      <p:sp>
        <p:nvSpPr>
          <p:cNvPr id="14" name="Down Arrow 13"/>
          <p:cNvSpPr/>
          <p:nvPr/>
        </p:nvSpPr>
        <p:spPr>
          <a:xfrm>
            <a:off x="3733800" y="3962400"/>
            <a:ext cx="152400" cy="381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590800" y="4495800"/>
            <a:ext cx="242856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PELUANG</a:t>
            </a:r>
            <a:endParaRPr lang="en-US" sz="3600" dirty="0">
              <a:solidFill>
                <a:schemeClr val="tx1"/>
              </a:solidFill>
            </a:endParaRPr>
          </a:p>
        </p:txBody>
      </p:sp>
      <p:sp>
        <p:nvSpPr>
          <p:cNvPr id="16" name="Rounded Rectangle 15"/>
          <p:cNvSpPr/>
          <p:nvPr/>
        </p:nvSpPr>
        <p:spPr>
          <a:xfrm>
            <a:off x="5048856" y="3817368"/>
            <a:ext cx="2743200" cy="2286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 DERAJAT KETIDAKPASTIAN SUATU PERISTIWA</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2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circle(in)">
                                      <p:cBhvr>
                                        <p:cTn id="43" dur="20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iterate type="lt">
                                    <p:tmPct val="5000"/>
                                  </p:iterate>
                                  <p:childTnLst>
                                    <p:set>
                                      <p:cBhvr>
                                        <p:cTn id="47" dur="1" fill="hold">
                                          <p:stCondLst>
                                            <p:cond delay="0"/>
                                          </p:stCondLst>
                                        </p:cTn>
                                        <p:tgtEl>
                                          <p:spTgt spid="11"/>
                                        </p:tgtEl>
                                        <p:attrNameLst>
                                          <p:attrName>style.visibility</p:attrName>
                                        </p:attrNameLst>
                                      </p:cBhvr>
                                      <p:to>
                                        <p:strVal val="visible"/>
                                      </p:to>
                                    </p:set>
                                    <p:anim calcmode="lin" valueType="num">
                                      <p:cBhvr>
                                        <p:cTn id="48" dur="1000" fill="hold"/>
                                        <p:tgtEl>
                                          <p:spTgt spid="11"/>
                                        </p:tgtEl>
                                        <p:attrNameLst>
                                          <p:attrName>ppt_w</p:attrName>
                                        </p:attrNameLst>
                                      </p:cBhvr>
                                      <p:tavLst>
                                        <p:tav tm="0">
                                          <p:val>
                                            <p:fltVal val="0"/>
                                          </p:val>
                                        </p:tav>
                                        <p:tav tm="100000">
                                          <p:val>
                                            <p:strVal val="#ppt_w"/>
                                          </p:val>
                                        </p:tav>
                                      </p:tavLst>
                                    </p:anim>
                                    <p:anim calcmode="lin" valueType="num">
                                      <p:cBhvr>
                                        <p:cTn id="49" dur="1000" fill="hold"/>
                                        <p:tgtEl>
                                          <p:spTgt spid="11"/>
                                        </p:tgtEl>
                                        <p:attrNameLst>
                                          <p:attrName>ppt_h</p:attrName>
                                        </p:attrNameLst>
                                      </p:cBhvr>
                                      <p:tavLst>
                                        <p:tav tm="0">
                                          <p:val>
                                            <p:fltVal val="0"/>
                                          </p:val>
                                        </p:tav>
                                        <p:tav tm="100000">
                                          <p:val>
                                            <p:strVal val="#ppt_h"/>
                                          </p:val>
                                        </p:tav>
                                      </p:tavLst>
                                    </p:anim>
                                    <p:anim calcmode="lin" valueType="num">
                                      <p:cBhvr>
                                        <p:cTn id="50" dur="1000" fill="hold"/>
                                        <p:tgtEl>
                                          <p:spTgt spid="11"/>
                                        </p:tgtEl>
                                        <p:attrNameLst>
                                          <p:attrName>style.rotation</p:attrName>
                                        </p:attrNameLst>
                                      </p:cBhvr>
                                      <p:tavLst>
                                        <p:tav tm="0">
                                          <p:val>
                                            <p:fltVal val="90"/>
                                          </p:val>
                                        </p:tav>
                                        <p:tav tm="100000">
                                          <p:val>
                                            <p:fltVal val="0"/>
                                          </p:val>
                                        </p:tav>
                                      </p:tavLst>
                                    </p:anim>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circle(in)">
                                      <p:cBhvr>
                                        <p:cTn id="56" dur="20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circle(in)">
                                      <p:cBhvr>
                                        <p:cTn id="61" dur="20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iterate type="lt">
                                    <p:tmPct val="5000"/>
                                  </p:iterate>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fltVal val="0"/>
                                          </p:val>
                                        </p:tav>
                                        <p:tav tm="100000">
                                          <p:val>
                                            <p:strVal val="#ppt_w"/>
                                          </p:val>
                                        </p:tav>
                                      </p:tavLst>
                                    </p:anim>
                                    <p:anim calcmode="lin" valueType="num">
                                      <p:cBhvr>
                                        <p:cTn id="67" dur="1000" fill="hold"/>
                                        <p:tgtEl>
                                          <p:spTgt spid="15"/>
                                        </p:tgtEl>
                                        <p:attrNameLst>
                                          <p:attrName>ppt_h</p:attrName>
                                        </p:attrNameLst>
                                      </p:cBhvr>
                                      <p:tavLst>
                                        <p:tav tm="0">
                                          <p:val>
                                            <p:fltVal val="0"/>
                                          </p:val>
                                        </p:tav>
                                        <p:tav tm="100000">
                                          <p:val>
                                            <p:strVal val="#ppt_h"/>
                                          </p:val>
                                        </p:tav>
                                      </p:tavLst>
                                    </p:anim>
                                    <p:anim calcmode="lin" valueType="num">
                                      <p:cBhvr>
                                        <p:cTn id="68" dur="1000" fill="hold"/>
                                        <p:tgtEl>
                                          <p:spTgt spid="15"/>
                                        </p:tgtEl>
                                        <p:attrNameLst>
                                          <p:attrName>style.rotation</p:attrName>
                                        </p:attrNameLst>
                                      </p:cBhvr>
                                      <p:tavLst>
                                        <p:tav tm="0">
                                          <p:val>
                                            <p:fltVal val="90"/>
                                          </p:val>
                                        </p:tav>
                                        <p:tav tm="100000">
                                          <p:val>
                                            <p:fltVal val="0"/>
                                          </p:val>
                                        </p:tav>
                                      </p:tavLst>
                                    </p:anim>
                                    <p:animEffect transition="in" filter="fade">
                                      <p:cBhvr>
                                        <p:cTn id="69" dur="10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iterate type="lt">
                                    <p:tmPct val="5000"/>
                                  </p:iterate>
                                  <p:childTnLst>
                                    <p:set>
                                      <p:cBhvr>
                                        <p:cTn id="73" dur="1" fill="hold">
                                          <p:stCondLst>
                                            <p:cond delay="0"/>
                                          </p:stCondLst>
                                        </p:cTn>
                                        <p:tgtEl>
                                          <p:spTgt spid="16"/>
                                        </p:tgtEl>
                                        <p:attrNameLst>
                                          <p:attrName>style.visibility</p:attrName>
                                        </p:attrNameLst>
                                      </p:cBhvr>
                                      <p:to>
                                        <p:strVal val="visible"/>
                                      </p:to>
                                    </p:set>
                                    <p:anim calcmode="lin" valueType="num">
                                      <p:cBhvr>
                                        <p:cTn id="74" dur="1000" fill="hold"/>
                                        <p:tgtEl>
                                          <p:spTgt spid="16"/>
                                        </p:tgtEl>
                                        <p:attrNameLst>
                                          <p:attrName>ppt_w</p:attrName>
                                        </p:attrNameLst>
                                      </p:cBhvr>
                                      <p:tavLst>
                                        <p:tav tm="0">
                                          <p:val>
                                            <p:fltVal val="0"/>
                                          </p:val>
                                        </p:tav>
                                        <p:tav tm="100000">
                                          <p:val>
                                            <p:strVal val="#ppt_w"/>
                                          </p:val>
                                        </p:tav>
                                      </p:tavLst>
                                    </p:anim>
                                    <p:anim calcmode="lin" valueType="num">
                                      <p:cBhvr>
                                        <p:cTn id="75" dur="1000" fill="hold"/>
                                        <p:tgtEl>
                                          <p:spTgt spid="16"/>
                                        </p:tgtEl>
                                        <p:attrNameLst>
                                          <p:attrName>ppt_h</p:attrName>
                                        </p:attrNameLst>
                                      </p:cBhvr>
                                      <p:tavLst>
                                        <p:tav tm="0">
                                          <p:val>
                                            <p:fltVal val="0"/>
                                          </p:val>
                                        </p:tav>
                                        <p:tav tm="100000">
                                          <p:val>
                                            <p:strVal val="#ppt_h"/>
                                          </p:val>
                                        </p:tav>
                                      </p:tavLst>
                                    </p:anim>
                                    <p:anim calcmode="lin" valueType="num">
                                      <p:cBhvr>
                                        <p:cTn id="76" dur="1000" fill="hold"/>
                                        <p:tgtEl>
                                          <p:spTgt spid="16"/>
                                        </p:tgtEl>
                                        <p:attrNameLst>
                                          <p:attrName>style.rotation</p:attrName>
                                        </p:attrNameLst>
                                      </p:cBhvr>
                                      <p:tavLst>
                                        <p:tav tm="0">
                                          <p:val>
                                            <p:fltVal val="90"/>
                                          </p:val>
                                        </p:tav>
                                        <p:tav tm="100000">
                                          <p:val>
                                            <p:fltVal val="0"/>
                                          </p:val>
                                        </p:tav>
                                      </p:tavLst>
                                    </p:anim>
                                    <p:animEffect transition="in" filter="fade">
                                      <p:cBhvr>
                                        <p:cTn id="7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9" grpId="0" animBg="1"/>
      <p:bldP spid="10" grpId="0" animBg="1"/>
      <p:bldP spid="11" grpId="0" animBg="1"/>
      <p:bldP spid="12" grpId="0" animBg="1"/>
      <p:bldP spid="14" grpId="0" animBg="1"/>
      <p:bldP spid="15" grpId="0" animBg="1"/>
      <p:bldP spid="1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304800"/>
            <a:ext cx="7391400" cy="2209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p>
          <a:p>
            <a:pPr algn="ctr"/>
            <a:r>
              <a:rPr lang="en-US" sz="2000" dirty="0" smtClean="0">
                <a:solidFill>
                  <a:schemeClr val="tx1"/>
                </a:solidFill>
              </a:rPr>
              <a:t>MENGUNDI SEBUAH MATA UANG LOGAM ATAU DADU,</a:t>
            </a:r>
          </a:p>
          <a:p>
            <a:pPr algn="ctr"/>
            <a:r>
              <a:rPr lang="en-US" sz="2000" dirty="0" smtClean="0">
                <a:solidFill>
                  <a:schemeClr val="tx1"/>
                </a:solidFill>
              </a:rPr>
              <a:t>MEMBACA TEMPERATUR UDARA TIAP HARI DARI TERMOMETER,</a:t>
            </a:r>
          </a:p>
          <a:p>
            <a:pPr algn="ctr"/>
            <a:r>
              <a:rPr lang="en-US" sz="2000" dirty="0" smtClean="0">
                <a:solidFill>
                  <a:schemeClr val="tx1"/>
                </a:solidFill>
              </a:rPr>
              <a:t>MENCATAT KENDARAAN YG MELALUI SEBUAH TIKUNGAN TIAP JAM,</a:t>
            </a:r>
          </a:p>
          <a:p>
            <a:pPr algn="ctr"/>
            <a:r>
              <a:rPr lang="en-US" sz="4000" dirty="0" smtClean="0">
                <a:solidFill>
                  <a:schemeClr val="tx1"/>
                </a:solidFill>
              </a:rPr>
              <a:t>= </a:t>
            </a:r>
          </a:p>
          <a:p>
            <a:pPr algn="ctr"/>
            <a:r>
              <a:rPr lang="en-US" sz="2800" dirty="0" smtClean="0">
                <a:solidFill>
                  <a:schemeClr val="tx1"/>
                </a:solidFill>
              </a:rPr>
              <a:t>EKSPERIMEN YG DPT DIULANGI</a:t>
            </a:r>
          </a:p>
          <a:p>
            <a:pPr algn="ctr"/>
            <a:endParaRPr lang="en-US" dirty="0"/>
          </a:p>
        </p:txBody>
      </p:sp>
      <p:sp>
        <p:nvSpPr>
          <p:cNvPr id="3" name="Down Arrow 2"/>
          <p:cNvSpPr/>
          <p:nvPr/>
        </p:nvSpPr>
        <p:spPr>
          <a:xfrm>
            <a:off x="4191000" y="2590800"/>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990600" y="3124200"/>
            <a:ext cx="70104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SEMUA HSL YG MUNGKIN  TERJADI BISA DICATAT.</a:t>
            </a:r>
          </a:p>
          <a:p>
            <a:pPr algn="ctr"/>
            <a:r>
              <a:rPr lang="en-US" sz="2000" dirty="0" smtClean="0">
                <a:solidFill>
                  <a:schemeClr val="tx1"/>
                </a:solidFill>
              </a:rPr>
              <a:t>SEGALA BGN YG MUNGKIN DIDPT DARI HSL INI = PERISTIWA</a:t>
            </a:r>
            <a:endParaRPr lang="en-US" sz="2000" dirty="0">
              <a:solidFill>
                <a:schemeClr val="tx1"/>
              </a:solidFill>
            </a:endParaRPr>
          </a:p>
        </p:txBody>
      </p:sp>
      <p:sp>
        <p:nvSpPr>
          <p:cNvPr id="5" name="Rounded Rectangle 4"/>
          <p:cNvSpPr/>
          <p:nvPr/>
        </p:nvSpPr>
        <p:spPr>
          <a:xfrm>
            <a:off x="1066800" y="4495800"/>
            <a:ext cx="6934200"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400" dirty="0" smtClean="0">
                <a:solidFill>
                  <a:schemeClr val="accent1"/>
                </a:solidFill>
              </a:rPr>
              <a:t>EKSPERIMEN </a:t>
            </a:r>
            <a:r>
              <a:rPr lang="en-US" sz="2400" dirty="0" smtClean="0">
                <a:solidFill>
                  <a:schemeClr val="tx1"/>
                </a:solidFill>
              </a:rPr>
              <a:t>:</a:t>
            </a:r>
            <a:r>
              <a:rPr lang="en-US" sz="2400" dirty="0" smtClean="0"/>
              <a:t> </a:t>
            </a:r>
            <a:r>
              <a:rPr lang="en-US" sz="2400" dirty="0" smtClean="0">
                <a:solidFill>
                  <a:schemeClr val="tx1"/>
                </a:solidFill>
              </a:rPr>
              <a:t>MENCATAT BANYAK KENDARAAN YG  MELALUI SEBUAH TIKUNGAN SETIAP JAM</a:t>
            </a:r>
            <a:endParaRPr lang="en-US" sz="2400" dirty="0">
              <a:solidFill>
                <a:schemeClr val="tx1"/>
              </a:solidFill>
            </a:endParaRPr>
          </a:p>
        </p:txBody>
      </p:sp>
      <p:sp>
        <p:nvSpPr>
          <p:cNvPr id="6" name="Rounded Rectangle 5"/>
          <p:cNvSpPr/>
          <p:nvPr/>
        </p:nvSpPr>
        <p:spPr>
          <a:xfrm>
            <a:off x="2971800" y="4114800"/>
            <a:ext cx="2590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CONTOH</a:t>
            </a:r>
            <a:endParaRPr lang="en-US" dirty="0">
              <a:solidFill>
                <a:schemeClr val="tx1"/>
              </a:solidFill>
            </a:endParaRPr>
          </a:p>
        </p:txBody>
      </p:sp>
      <p:sp>
        <p:nvSpPr>
          <p:cNvPr id="7" name="Rounded Rectangle 6"/>
          <p:cNvSpPr/>
          <p:nvPr/>
        </p:nvSpPr>
        <p:spPr>
          <a:xfrm>
            <a:off x="1066800" y="5334000"/>
            <a:ext cx="6934200"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solidFill>
              </a:rPr>
              <a:t>PERISTIWA YG DIDPT </a:t>
            </a:r>
            <a:r>
              <a:rPr lang="en-US" sz="2400" dirty="0" smtClean="0">
                <a:solidFill>
                  <a:schemeClr val="tx1"/>
                </a:solidFill>
              </a:rPr>
              <a:t>: TDK ADA KENDARAAN YG MELALUI TIKUNGAN TSB SELAMA SATU JAN, DLL</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style.rotation</p:attrName>
                                        </p:attrNameLst>
                                      </p:cBhvr>
                                      <p:tavLst>
                                        <p:tav tm="0">
                                          <p:val>
                                            <p:fltVal val="90"/>
                                          </p:val>
                                        </p:tav>
                                        <p:tav tm="100000">
                                          <p:val>
                                            <p:fltVal val="0"/>
                                          </p:val>
                                        </p:tav>
                                      </p:tavLst>
                                    </p:anim>
                                    <p:animEffect transition="in" filter="fad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heckerboard(across)">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ircle(in)">
                                      <p:cBhvr>
                                        <p:cTn id="30" dur="2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in)">
                                      <p:cBhvr>
                                        <p:cTn id="3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381000"/>
            <a:ext cx="3352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DEFINISI PELUANG</a:t>
            </a:r>
            <a:endParaRPr lang="en-US" sz="3200" dirty="0">
              <a:solidFill>
                <a:schemeClr val="tx1"/>
              </a:solidFill>
            </a:endParaRPr>
          </a:p>
        </p:txBody>
      </p:sp>
      <p:sp>
        <p:nvSpPr>
          <p:cNvPr id="3" name="Rectangle 2"/>
          <p:cNvSpPr/>
          <p:nvPr/>
        </p:nvSpPr>
        <p:spPr>
          <a:xfrm>
            <a:off x="685800" y="1295400"/>
            <a:ext cx="70866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6875" indent="-396875" algn="just"/>
            <a:r>
              <a:rPr lang="en-US" sz="2400" dirty="0" smtClean="0">
                <a:solidFill>
                  <a:schemeClr val="tx1"/>
                </a:solidFill>
              </a:rPr>
              <a:t>1. DUA PERISTIWA ATAU LEBIH DINAMAKAN SALING EKSKLUSIF ATAU SALING ASING JIKA TERJADINYA PERISTIWA YG SATU MENCEGAH TERJADIYA PERISTIWA YG LAIN. JK E MENYATAKAN SUATU PERISTIWA TERJADI, MAKA E MENYATAKAN PERISTIWA ITU TDK TERJADI.</a:t>
            </a:r>
            <a:endParaRPr lang="en-US" sz="2400" dirty="0">
              <a:solidFill>
                <a:schemeClr val="tx1"/>
              </a:solidFill>
            </a:endParaRPr>
          </a:p>
        </p:txBody>
      </p:sp>
      <p:sp>
        <p:nvSpPr>
          <p:cNvPr id="4" name="Rectangle 3"/>
          <p:cNvSpPr/>
          <p:nvPr/>
        </p:nvSpPr>
        <p:spPr>
          <a:xfrm>
            <a:off x="685800" y="3962400"/>
            <a:ext cx="70866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6875" indent="-396875" algn="just"/>
            <a:r>
              <a:rPr lang="en-US" sz="2400" dirty="0" smtClean="0">
                <a:solidFill>
                  <a:schemeClr val="tx1"/>
                </a:solidFill>
              </a:rPr>
              <a:t>2.  MISALKN SEBUAH PERISTIWA E DPT TJD SEBANYAK n KALI DI ANTARA N PERISTIWA YG SALING EKSKLUSIF DAN MASING</a:t>
            </a:r>
            <a:r>
              <a:rPr lang="en-US" sz="2400" baseline="30000" dirty="0" smtClean="0">
                <a:solidFill>
                  <a:schemeClr val="tx1"/>
                </a:solidFill>
              </a:rPr>
              <a:t>2</a:t>
            </a:r>
            <a:r>
              <a:rPr lang="en-US" sz="2400" dirty="0" smtClean="0">
                <a:solidFill>
                  <a:schemeClr val="tx1"/>
                </a:solidFill>
              </a:rPr>
              <a:t> TJD DG KESEMPATAN YG SAMA. MAKA PELUANG PERISTIWA E TJD ADALAH n/N DAN DITULIS DLM BENTUK  P(E)=n/N (KLASIK)</a:t>
            </a:r>
            <a:endParaRPr lang="en-US" sz="2400" dirty="0">
              <a:solidFill>
                <a:schemeClr val="tx1"/>
              </a:solidFill>
            </a:endParaRPr>
          </a:p>
        </p:txBody>
      </p:sp>
      <p:sp>
        <p:nvSpPr>
          <p:cNvPr id="6" name="Rectangle 5"/>
          <p:cNvSpPr/>
          <p:nvPr/>
        </p:nvSpPr>
        <p:spPr>
          <a:xfrm>
            <a:off x="5181600" y="263652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chemeClr val="tx1"/>
                </a:solidFill>
              </a:rPr>
              <a:t>-</a:t>
            </a:r>
            <a:endParaRPr lang="en-US" sz="6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685800"/>
            <a:ext cx="68580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8463" indent="-398463" algn="just"/>
            <a:r>
              <a:rPr lang="en-US" sz="2800" dirty="0" smtClean="0">
                <a:solidFill>
                  <a:schemeClr val="tx1"/>
                </a:solidFill>
              </a:rPr>
              <a:t>3. LIMIT DARI FREKUENSI RELATIF APABILA JUMLAH PENGAMATAN DIPERBESAR  SAMPAI TAK HINGGA BANYAKNYA.</a:t>
            </a:r>
            <a:endParaRPr lang="en-US" sz="2800" dirty="0">
              <a:solidFill>
                <a:schemeClr val="tx1"/>
              </a:solidFill>
            </a:endParaRPr>
          </a:p>
        </p:txBody>
      </p:sp>
      <p:sp>
        <p:nvSpPr>
          <p:cNvPr id="3" name="Rounded Rectangle 2"/>
          <p:cNvSpPr/>
          <p:nvPr/>
        </p:nvSpPr>
        <p:spPr>
          <a:xfrm>
            <a:off x="685800" y="2286000"/>
            <a:ext cx="6858000" cy="2209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CONTOH UNDIAN DG UANG LOGAM :</a:t>
            </a:r>
          </a:p>
          <a:p>
            <a:pPr marL="633413" algn="just"/>
            <a:r>
              <a:rPr lang="en-US" sz="2400" dirty="0" smtClean="0">
                <a:solidFill>
                  <a:schemeClr val="tx1"/>
                </a:solidFill>
              </a:rPr>
              <a:t>1000 X (MUKA G = 519 X), </a:t>
            </a:r>
            <a:r>
              <a:rPr lang="en-US" sz="2400" dirty="0" err="1" smtClean="0">
                <a:solidFill>
                  <a:schemeClr val="tx1"/>
                </a:solidFill>
              </a:rPr>
              <a:t>fr</a:t>
            </a:r>
            <a:r>
              <a:rPr lang="en-US" sz="2400" dirty="0" smtClean="0">
                <a:solidFill>
                  <a:schemeClr val="tx1"/>
                </a:solidFill>
              </a:rPr>
              <a:t> = 0.519</a:t>
            </a:r>
          </a:p>
          <a:p>
            <a:pPr marL="633413" algn="just"/>
            <a:r>
              <a:rPr lang="en-US" sz="2400" dirty="0" smtClean="0">
                <a:solidFill>
                  <a:schemeClr val="tx1"/>
                </a:solidFill>
              </a:rPr>
              <a:t>2000 X (MUKA G =1020 X), </a:t>
            </a:r>
            <a:r>
              <a:rPr lang="en-US" sz="2400" dirty="0" err="1" smtClean="0">
                <a:solidFill>
                  <a:schemeClr val="tx1"/>
                </a:solidFill>
              </a:rPr>
              <a:t>fr</a:t>
            </a:r>
            <a:r>
              <a:rPr lang="en-US" sz="2400" dirty="0" smtClean="0">
                <a:solidFill>
                  <a:schemeClr val="tx1"/>
                </a:solidFill>
              </a:rPr>
              <a:t> = 0.510</a:t>
            </a:r>
          </a:p>
          <a:p>
            <a:pPr marL="633413" algn="just"/>
            <a:r>
              <a:rPr lang="en-US" sz="2400" dirty="0" smtClean="0">
                <a:solidFill>
                  <a:schemeClr val="tx1"/>
                </a:solidFill>
              </a:rPr>
              <a:t>5000 X (MUKA G =2530X), </a:t>
            </a:r>
            <a:r>
              <a:rPr lang="en-US" sz="2400" dirty="0" err="1" smtClean="0">
                <a:solidFill>
                  <a:schemeClr val="tx1"/>
                </a:solidFill>
              </a:rPr>
              <a:t>fr</a:t>
            </a:r>
            <a:r>
              <a:rPr lang="en-US" sz="2400" dirty="0" smtClean="0">
                <a:solidFill>
                  <a:schemeClr val="tx1"/>
                </a:solidFill>
              </a:rPr>
              <a:t> = 0.506</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09600" y="457200"/>
            <a:ext cx="41148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BEBERAPA ATURAN PELUANG</a:t>
            </a:r>
            <a:endParaRPr lang="en-US" sz="2400" dirty="0">
              <a:solidFill>
                <a:schemeClr val="tx1"/>
              </a:solidFill>
            </a:endParaRPr>
          </a:p>
        </p:txBody>
      </p:sp>
      <p:sp>
        <p:nvSpPr>
          <p:cNvPr id="3" name="Rectangle 2"/>
          <p:cNvSpPr/>
          <p:nvPr/>
        </p:nvSpPr>
        <p:spPr>
          <a:xfrm>
            <a:off x="609600" y="1066800"/>
            <a:ext cx="7620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rPr>
              <a:t>1.   </a:t>
            </a:r>
            <a:r>
              <a:rPr lang="en-US" sz="2400" dirty="0" smtClean="0">
                <a:solidFill>
                  <a:schemeClr val="tx1"/>
                </a:solidFill>
              </a:rPr>
              <a:t>0  </a:t>
            </a:r>
            <a:r>
              <a:rPr lang="en-US" sz="2400" dirty="0" smtClean="0">
                <a:solidFill>
                  <a:schemeClr val="tx1"/>
                </a:solidFill>
                <a:latin typeface="Times New Roman"/>
                <a:cs typeface="Times New Roman"/>
              </a:rPr>
              <a:t>≤  P(E)  ≤  1   (DEF. KLASIK)</a:t>
            </a:r>
            <a:endParaRPr lang="en-US" sz="2400" dirty="0">
              <a:solidFill>
                <a:schemeClr val="tx1"/>
              </a:solidFill>
            </a:endParaRPr>
          </a:p>
        </p:txBody>
      </p:sp>
      <p:sp>
        <p:nvSpPr>
          <p:cNvPr id="4" name="Rectangle 3"/>
          <p:cNvSpPr/>
          <p:nvPr/>
        </p:nvSpPr>
        <p:spPr>
          <a:xfrm>
            <a:off x="609600" y="1676400"/>
            <a:ext cx="762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buAutoNum type="arabicPeriod" startAt="2"/>
            </a:pPr>
            <a:r>
              <a:rPr lang="en-US" sz="2400" dirty="0" smtClean="0">
                <a:solidFill>
                  <a:schemeClr val="tx1"/>
                </a:solidFill>
                <a:latin typeface="Times New Roman"/>
                <a:cs typeface="Times New Roman"/>
              </a:rPr>
              <a:t>P(E) + (PE) = 1, (KOMPLEMEN;EKSKLUSIF)</a:t>
            </a:r>
            <a:endParaRPr lang="en-US" sz="2400" dirty="0">
              <a:solidFill>
                <a:schemeClr val="tx1"/>
              </a:solidFill>
            </a:endParaRPr>
          </a:p>
        </p:txBody>
      </p:sp>
      <p:sp>
        <p:nvSpPr>
          <p:cNvPr id="5" name="Rectangle 4"/>
          <p:cNvSpPr/>
          <p:nvPr/>
        </p:nvSpPr>
        <p:spPr>
          <a:xfrm>
            <a:off x="2255520" y="1554480"/>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a:t>
            </a:r>
            <a:endParaRPr lang="en-US" sz="6600" dirty="0">
              <a:solidFill>
                <a:schemeClr val="tx1"/>
              </a:solidFill>
            </a:endParaRPr>
          </a:p>
        </p:txBody>
      </p:sp>
      <p:sp>
        <p:nvSpPr>
          <p:cNvPr id="6" name="Rectangle 5"/>
          <p:cNvSpPr/>
          <p:nvPr/>
        </p:nvSpPr>
        <p:spPr>
          <a:xfrm>
            <a:off x="609600" y="2209800"/>
            <a:ext cx="7620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buAutoNum type="arabicPeriod" startAt="3"/>
            </a:pPr>
            <a:r>
              <a:rPr lang="en-US" sz="2400" dirty="0" smtClean="0">
                <a:solidFill>
                  <a:schemeClr val="tx1"/>
                </a:solidFill>
                <a:latin typeface="Times New Roman"/>
                <a:cs typeface="Times New Roman"/>
              </a:rPr>
              <a:t>P(E</a:t>
            </a:r>
            <a:r>
              <a:rPr lang="en-US" sz="2400" baseline="-25000" dirty="0" smtClean="0">
                <a:solidFill>
                  <a:schemeClr val="tx1"/>
                </a:solidFill>
                <a:latin typeface="Times New Roman"/>
                <a:cs typeface="Times New Roman"/>
              </a:rPr>
              <a:t>1</a:t>
            </a:r>
            <a:r>
              <a:rPr lang="en-US" sz="2400" dirty="0" smtClean="0">
                <a:solidFill>
                  <a:schemeClr val="tx1"/>
                </a:solidFill>
                <a:latin typeface="Times New Roman"/>
                <a:cs typeface="Times New Roman"/>
              </a:rPr>
              <a:t> </a:t>
            </a:r>
            <a:r>
              <a:rPr lang="en-US" sz="2400" dirty="0" err="1" smtClean="0">
                <a:solidFill>
                  <a:schemeClr val="tx1"/>
                </a:solidFill>
                <a:latin typeface="Times New Roman"/>
                <a:cs typeface="Times New Roman"/>
              </a:rPr>
              <a:t>atau</a:t>
            </a:r>
            <a:r>
              <a:rPr lang="en-US" sz="2400" dirty="0" smtClean="0">
                <a:solidFill>
                  <a:schemeClr val="tx1"/>
                </a:solidFill>
                <a:latin typeface="Times New Roman"/>
                <a:cs typeface="Times New Roman"/>
              </a:rPr>
              <a:t> E</a:t>
            </a:r>
            <a:r>
              <a:rPr lang="en-US" sz="2400" baseline="-25000" dirty="0" smtClean="0">
                <a:solidFill>
                  <a:schemeClr val="tx1"/>
                </a:solidFill>
                <a:latin typeface="Times New Roman"/>
                <a:cs typeface="Times New Roman"/>
              </a:rPr>
              <a:t>2</a:t>
            </a:r>
            <a:r>
              <a:rPr lang="en-US" sz="2400" dirty="0" smtClean="0">
                <a:solidFill>
                  <a:schemeClr val="tx1"/>
                </a:solidFill>
                <a:latin typeface="Times New Roman"/>
                <a:cs typeface="Times New Roman"/>
              </a:rPr>
              <a:t> </a:t>
            </a:r>
            <a:r>
              <a:rPr lang="en-US" sz="2400" dirty="0" err="1" smtClean="0">
                <a:solidFill>
                  <a:schemeClr val="tx1"/>
                </a:solidFill>
                <a:latin typeface="Times New Roman"/>
                <a:cs typeface="Times New Roman"/>
              </a:rPr>
              <a:t>atau</a:t>
            </a:r>
            <a:r>
              <a:rPr lang="en-US" sz="2400" dirty="0" smtClean="0">
                <a:solidFill>
                  <a:schemeClr val="tx1"/>
                </a:solidFill>
                <a:latin typeface="Times New Roman"/>
                <a:cs typeface="Times New Roman"/>
              </a:rPr>
              <a:t> … </a:t>
            </a:r>
            <a:r>
              <a:rPr lang="en-US" sz="2400" dirty="0" err="1" smtClean="0">
                <a:solidFill>
                  <a:schemeClr val="tx1"/>
                </a:solidFill>
                <a:latin typeface="Times New Roman"/>
                <a:cs typeface="Times New Roman"/>
              </a:rPr>
              <a:t>atau</a:t>
            </a:r>
            <a:r>
              <a:rPr lang="en-US" sz="2400" dirty="0" smtClean="0">
                <a:solidFill>
                  <a:schemeClr val="tx1"/>
                </a:solidFill>
                <a:latin typeface="Times New Roman"/>
                <a:cs typeface="Times New Roman"/>
              </a:rPr>
              <a:t> </a:t>
            </a:r>
            <a:r>
              <a:rPr lang="en-US" sz="2400" dirty="0" err="1" smtClean="0">
                <a:solidFill>
                  <a:schemeClr val="tx1"/>
                </a:solidFill>
                <a:latin typeface="Times New Roman"/>
                <a:cs typeface="Times New Roman"/>
              </a:rPr>
              <a:t>E</a:t>
            </a:r>
            <a:r>
              <a:rPr lang="en-US" sz="2400" baseline="-25000" dirty="0" err="1" smtClean="0">
                <a:solidFill>
                  <a:schemeClr val="tx1"/>
                </a:solidFill>
                <a:latin typeface="Times New Roman"/>
                <a:cs typeface="Times New Roman"/>
              </a:rPr>
              <a:t>k</a:t>
            </a:r>
            <a:r>
              <a:rPr lang="en-US" sz="2400" dirty="0" smtClean="0">
                <a:solidFill>
                  <a:schemeClr val="tx1"/>
                </a:solidFill>
                <a:latin typeface="Times New Roman"/>
                <a:cs typeface="Times New Roman"/>
              </a:rPr>
              <a:t>) </a:t>
            </a:r>
          </a:p>
          <a:p>
            <a:pPr marL="514350" indent="-514350" algn="just"/>
            <a:r>
              <a:rPr lang="en-US" sz="2400" dirty="0" smtClean="0">
                <a:solidFill>
                  <a:schemeClr val="tx1"/>
                </a:solidFill>
                <a:latin typeface="Times New Roman"/>
                <a:cs typeface="Times New Roman"/>
              </a:rPr>
              <a:t>      = P(E</a:t>
            </a:r>
            <a:r>
              <a:rPr lang="en-US" sz="2400" baseline="-25000" dirty="0" smtClean="0">
                <a:solidFill>
                  <a:schemeClr val="tx1"/>
                </a:solidFill>
                <a:latin typeface="Times New Roman"/>
                <a:cs typeface="Times New Roman"/>
              </a:rPr>
              <a:t>1</a:t>
            </a:r>
            <a:r>
              <a:rPr lang="en-US" sz="2400" dirty="0" smtClean="0">
                <a:solidFill>
                  <a:schemeClr val="tx1"/>
                </a:solidFill>
                <a:latin typeface="Times New Roman"/>
                <a:cs typeface="Times New Roman"/>
              </a:rPr>
              <a:t>) + P(E</a:t>
            </a:r>
            <a:r>
              <a:rPr lang="en-US" sz="2400" baseline="-25000" dirty="0" smtClean="0">
                <a:solidFill>
                  <a:schemeClr val="tx1"/>
                </a:solidFill>
                <a:latin typeface="Times New Roman"/>
                <a:cs typeface="Times New Roman"/>
              </a:rPr>
              <a:t>2</a:t>
            </a:r>
            <a:r>
              <a:rPr lang="en-US" sz="2400" dirty="0" smtClean="0">
                <a:solidFill>
                  <a:schemeClr val="tx1"/>
                </a:solidFill>
                <a:latin typeface="Times New Roman"/>
                <a:cs typeface="Times New Roman"/>
              </a:rPr>
              <a:t>) + … + P(</a:t>
            </a:r>
            <a:r>
              <a:rPr lang="en-US" sz="2400" dirty="0" err="1" smtClean="0">
                <a:solidFill>
                  <a:schemeClr val="tx1"/>
                </a:solidFill>
                <a:latin typeface="Times New Roman"/>
                <a:cs typeface="Times New Roman"/>
              </a:rPr>
              <a:t>E</a:t>
            </a:r>
            <a:r>
              <a:rPr lang="en-US" sz="2400" baseline="-25000" dirty="0" err="1" smtClean="0">
                <a:solidFill>
                  <a:schemeClr val="tx1"/>
                </a:solidFill>
                <a:latin typeface="Times New Roman"/>
                <a:cs typeface="Times New Roman"/>
              </a:rPr>
              <a:t>k</a:t>
            </a:r>
            <a:r>
              <a:rPr lang="en-US" sz="2400" dirty="0" smtClean="0">
                <a:solidFill>
                  <a:schemeClr val="tx1"/>
                </a:solidFill>
                <a:latin typeface="Times New Roman"/>
                <a:cs typeface="Times New Roman"/>
              </a:rPr>
              <a:t>), (EKSKLUSIF)</a:t>
            </a:r>
            <a:endParaRPr lang="en-US" sz="2400" dirty="0">
              <a:solidFill>
                <a:schemeClr val="tx1"/>
              </a:solidFill>
            </a:endParaRPr>
          </a:p>
        </p:txBody>
      </p:sp>
      <p:sp>
        <p:nvSpPr>
          <p:cNvPr id="7" name="Rectangle 6"/>
          <p:cNvSpPr/>
          <p:nvPr/>
        </p:nvSpPr>
        <p:spPr>
          <a:xfrm>
            <a:off x="609600" y="3048000"/>
            <a:ext cx="76200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7525" indent="-517525" algn="just"/>
            <a:r>
              <a:rPr lang="en-US" sz="2400" dirty="0" smtClean="0">
                <a:solidFill>
                  <a:schemeClr val="tx1"/>
                </a:solidFill>
                <a:latin typeface="Times New Roman"/>
                <a:cs typeface="Times New Roman"/>
              </a:rPr>
              <a:t>	</a:t>
            </a:r>
          </a:p>
          <a:p>
            <a:pPr marL="517525" indent="-517525" algn="just"/>
            <a:r>
              <a:rPr lang="en-US" sz="2400" dirty="0" smtClean="0">
                <a:solidFill>
                  <a:schemeClr val="tx1"/>
                </a:solidFill>
                <a:latin typeface="Times New Roman"/>
                <a:cs typeface="Times New Roman"/>
              </a:rPr>
              <a:t>P(A│B) = PERISTIWA A TERJADI DG DIDAHULUI TERJADINYA PERISTIWA B, JK KEDUA2NYA TERJADI &amp; DINYATAKAN BERSYARAT MK :</a:t>
            </a:r>
          </a:p>
          <a:p>
            <a:pPr marL="517525" indent="-517525" algn="just">
              <a:buAutoNum type="arabicPeriod" startAt="4"/>
            </a:pPr>
            <a:r>
              <a:rPr lang="en-US" sz="2400" dirty="0" smtClean="0">
                <a:solidFill>
                  <a:schemeClr val="tx1"/>
                </a:solidFill>
                <a:latin typeface="Times New Roman"/>
                <a:cs typeface="Times New Roman"/>
              </a:rPr>
              <a:t>P(A DAN B) = P(B) . P(A│B). JK A DAN B INDEPENDEN, </a:t>
            </a:r>
          </a:p>
          <a:p>
            <a:pPr marL="517525" indent="-517525" algn="just">
              <a:buAutoNum type="arabicPeriod" startAt="4"/>
            </a:pPr>
            <a:r>
              <a:rPr lang="en-US" sz="2400" dirty="0" smtClean="0">
                <a:solidFill>
                  <a:schemeClr val="tx1"/>
                </a:solidFill>
                <a:latin typeface="Times New Roman"/>
                <a:cs typeface="Times New Roman"/>
              </a:rPr>
              <a:t>MK P(A│B) = P(A), SHG RUMUS 4 MENJADI</a:t>
            </a:r>
          </a:p>
          <a:p>
            <a:pPr marL="517525" indent="-517525" algn="just">
              <a:buAutoNum type="arabicPeriod" startAt="4"/>
            </a:pPr>
            <a:r>
              <a:rPr lang="en-US" sz="2400" dirty="0" smtClean="0">
                <a:solidFill>
                  <a:schemeClr val="tx1"/>
                </a:solidFill>
                <a:latin typeface="Times New Roman"/>
                <a:cs typeface="Times New Roman"/>
              </a:rPr>
              <a:t> P(A </a:t>
            </a:r>
            <a:r>
              <a:rPr lang="en-US" sz="2400" dirty="0" err="1" smtClean="0">
                <a:solidFill>
                  <a:schemeClr val="tx1"/>
                </a:solidFill>
                <a:latin typeface="Times New Roman"/>
                <a:cs typeface="Times New Roman"/>
              </a:rPr>
              <a:t>dan</a:t>
            </a:r>
            <a:r>
              <a:rPr lang="en-US" sz="2400" dirty="0" smtClean="0">
                <a:solidFill>
                  <a:schemeClr val="tx1"/>
                </a:solidFill>
                <a:latin typeface="Times New Roman"/>
                <a:cs typeface="Times New Roman"/>
              </a:rPr>
              <a:t> B) = P(A) . P(B), (INDEPENDEN) </a:t>
            </a:r>
          </a:p>
          <a:p>
            <a:pPr marL="517525" indent="-517525" algn="just"/>
            <a:endParaRPr lang="en-US" sz="2400" dirty="0">
              <a:solidFill>
                <a:schemeClr val="tx1"/>
              </a:solidFill>
            </a:endParaRPr>
          </a:p>
        </p:txBody>
      </p:sp>
      <p:sp>
        <p:nvSpPr>
          <p:cNvPr id="8" name="Rectangle 7"/>
          <p:cNvSpPr/>
          <p:nvPr/>
        </p:nvSpPr>
        <p:spPr>
          <a:xfrm>
            <a:off x="609600" y="5715000"/>
            <a:ext cx="7620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7.   P(E</a:t>
            </a:r>
            <a:r>
              <a:rPr lang="en-US" sz="2400" baseline="-25000" dirty="0" smtClean="0">
                <a:solidFill>
                  <a:schemeClr val="tx1"/>
                </a:solidFill>
              </a:rPr>
              <a:t>1</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E</a:t>
            </a:r>
            <a:r>
              <a:rPr lang="en-US" sz="2400" baseline="-25000" dirty="0" smtClean="0">
                <a:solidFill>
                  <a:schemeClr val="tx1"/>
                </a:solidFill>
              </a:rPr>
              <a:t>2</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 . .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E</a:t>
            </a:r>
            <a:r>
              <a:rPr lang="en-US" sz="2400" baseline="-25000" dirty="0" err="1" smtClean="0">
                <a:solidFill>
                  <a:schemeClr val="tx1"/>
                </a:solidFill>
              </a:rPr>
              <a:t>k</a:t>
            </a:r>
            <a:r>
              <a:rPr lang="en-US" sz="2400" dirty="0" smtClean="0">
                <a:solidFill>
                  <a:schemeClr val="tx1"/>
                </a:solidFill>
              </a:rPr>
              <a:t>) = P(E</a:t>
            </a:r>
            <a:r>
              <a:rPr lang="en-US" sz="2400" baseline="-25000" dirty="0" smtClean="0">
                <a:solidFill>
                  <a:schemeClr val="tx1"/>
                </a:solidFill>
              </a:rPr>
              <a:t>1</a:t>
            </a:r>
            <a:r>
              <a:rPr lang="en-US" sz="2400" dirty="0" smtClean="0">
                <a:solidFill>
                  <a:schemeClr val="tx1"/>
                </a:solidFill>
              </a:rPr>
              <a:t>) . P(E</a:t>
            </a:r>
            <a:r>
              <a:rPr lang="en-US" sz="2400" baseline="-25000" dirty="0" smtClean="0">
                <a:solidFill>
                  <a:schemeClr val="tx1"/>
                </a:solidFill>
              </a:rPr>
              <a:t>2</a:t>
            </a:r>
            <a:r>
              <a:rPr lang="en-US" sz="2400" dirty="0" smtClean="0">
                <a:solidFill>
                  <a:schemeClr val="tx1"/>
                </a:solidFill>
              </a:rPr>
              <a:t>) . . . P(</a:t>
            </a:r>
            <a:r>
              <a:rPr lang="en-US" sz="2400" dirty="0" err="1" smtClean="0">
                <a:solidFill>
                  <a:schemeClr val="tx1"/>
                </a:solidFill>
              </a:rPr>
              <a:t>E</a:t>
            </a:r>
            <a:r>
              <a:rPr lang="en-US" sz="2400" baseline="-25000" dirty="0" err="1" smtClean="0">
                <a:solidFill>
                  <a:schemeClr val="tx1"/>
                </a:solidFill>
              </a:rPr>
              <a:t>k</a:t>
            </a:r>
            <a:r>
              <a:rPr lang="en-US"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ircle(in)">
                                      <p:cBhvr>
                                        <p:cTn id="33" dur="2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circle(in)">
                                      <p:cBhvr>
                                        <p:cTn id="38" dur="2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circle(in)">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324600"/>
          </a:xfrm>
        </p:spPr>
        <p:txBody>
          <a:bodyPr>
            <a:normAutofit/>
          </a:bodyPr>
          <a:lstStyle/>
          <a:p>
            <a:endParaRPr lang="en-US" sz="1800" dirty="0"/>
          </a:p>
        </p:txBody>
      </p:sp>
      <p:sp>
        <p:nvSpPr>
          <p:cNvPr id="4" name="Down Arrow Callout 3"/>
          <p:cNvSpPr/>
          <p:nvPr/>
        </p:nvSpPr>
        <p:spPr>
          <a:xfrm>
            <a:off x="2438400" y="1066800"/>
            <a:ext cx="4953000" cy="1219200"/>
          </a:xfrm>
          <a:prstGeom prst="down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KONTRAK PEMBELAJARAN</a:t>
            </a:r>
            <a:endParaRPr lang="en-US" sz="2400" dirty="0">
              <a:solidFill>
                <a:schemeClr val="tx1"/>
              </a:solidFill>
            </a:endParaRPr>
          </a:p>
        </p:txBody>
      </p:sp>
      <p:sp>
        <p:nvSpPr>
          <p:cNvPr id="5" name="Right Arrow Callout 4"/>
          <p:cNvSpPr/>
          <p:nvPr/>
        </p:nvSpPr>
        <p:spPr>
          <a:xfrm>
            <a:off x="1981200" y="2431470"/>
            <a:ext cx="3733800" cy="533400"/>
          </a:xfrm>
          <a:prstGeom prst="right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KEHADIRAN</a:t>
            </a:r>
            <a:endParaRPr lang="en-US" sz="2400" dirty="0">
              <a:solidFill>
                <a:schemeClr val="tx1"/>
              </a:solidFill>
            </a:endParaRPr>
          </a:p>
        </p:txBody>
      </p:sp>
      <p:sp>
        <p:nvSpPr>
          <p:cNvPr id="6" name="Right Arrow Callout 5"/>
          <p:cNvSpPr/>
          <p:nvPr/>
        </p:nvSpPr>
        <p:spPr>
          <a:xfrm>
            <a:off x="1981200" y="2971800"/>
            <a:ext cx="3733800" cy="533400"/>
          </a:xfrm>
          <a:prstGeom prst="right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KUIS</a:t>
            </a:r>
            <a:endParaRPr lang="en-US" sz="2400" dirty="0">
              <a:solidFill>
                <a:schemeClr val="tx1"/>
              </a:solidFill>
            </a:endParaRPr>
          </a:p>
        </p:txBody>
      </p:sp>
      <p:sp>
        <p:nvSpPr>
          <p:cNvPr id="7" name="Right Arrow Callout 6"/>
          <p:cNvSpPr/>
          <p:nvPr/>
        </p:nvSpPr>
        <p:spPr>
          <a:xfrm>
            <a:off x="1981200" y="3505200"/>
            <a:ext cx="3733800" cy="533400"/>
          </a:xfrm>
          <a:prstGeom prst="right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TUGAS</a:t>
            </a:r>
            <a:endParaRPr lang="en-US" sz="2400" dirty="0">
              <a:solidFill>
                <a:schemeClr val="tx1"/>
              </a:solidFill>
            </a:endParaRPr>
          </a:p>
        </p:txBody>
      </p:sp>
      <p:sp>
        <p:nvSpPr>
          <p:cNvPr id="8" name="Right Arrow Callout 7"/>
          <p:cNvSpPr/>
          <p:nvPr/>
        </p:nvSpPr>
        <p:spPr>
          <a:xfrm>
            <a:off x="1981200" y="4038600"/>
            <a:ext cx="3733800" cy="533400"/>
          </a:xfrm>
          <a:prstGeom prst="right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KEAKTIFAN DI KELAS</a:t>
            </a:r>
            <a:endParaRPr lang="en-US" sz="2000" dirty="0">
              <a:solidFill>
                <a:schemeClr val="tx1"/>
              </a:solidFill>
            </a:endParaRPr>
          </a:p>
        </p:txBody>
      </p:sp>
      <p:sp>
        <p:nvSpPr>
          <p:cNvPr id="9" name="Right Arrow Callout 8"/>
          <p:cNvSpPr/>
          <p:nvPr/>
        </p:nvSpPr>
        <p:spPr>
          <a:xfrm>
            <a:off x="1981200" y="4572000"/>
            <a:ext cx="3733800" cy="533400"/>
          </a:xfrm>
          <a:prstGeom prst="right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UTS</a:t>
            </a:r>
            <a:endParaRPr lang="en-US" sz="2400" dirty="0">
              <a:solidFill>
                <a:schemeClr val="tx1"/>
              </a:solidFill>
            </a:endParaRPr>
          </a:p>
        </p:txBody>
      </p:sp>
      <p:sp>
        <p:nvSpPr>
          <p:cNvPr id="16" name="Oval 15"/>
          <p:cNvSpPr/>
          <p:nvPr/>
        </p:nvSpPr>
        <p:spPr>
          <a:xfrm>
            <a:off x="5867400" y="2514600"/>
            <a:ext cx="1676400" cy="381000"/>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20%</a:t>
            </a:r>
            <a:endParaRPr lang="en-US" sz="2400" dirty="0">
              <a:solidFill>
                <a:schemeClr val="tx1"/>
              </a:solidFill>
            </a:endParaRPr>
          </a:p>
        </p:txBody>
      </p:sp>
      <p:sp>
        <p:nvSpPr>
          <p:cNvPr id="17" name="Oval 16"/>
          <p:cNvSpPr/>
          <p:nvPr/>
        </p:nvSpPr>
        <p:spPr>
          <a:xfrm>
            <a:off x="5867400" y="3048000"/>
            <a:ext cx="1676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10%</a:t>
            </a:r>
            <a:endParaRPr lang="en-US" sz="2400" dirty="0">
              <a:solidFill>
                <a:schemeClr val="tx1"/>
              </a:solidFill>
            </a:endParaRPr>
          </a:p>
        </p:txBody>
      </p:sp>
      <p:sp>
        <p:nvSpPr>
          <p:cNvPr id="18" name="Oval 17"/>
          <p:cNvSpPr/>
          <p:nvPr/>
        </p:nvSpPr>
        <p:spPr>
          <a:xfrm>
            <a:off x="5867400" y="3581400"/>
            <a:ext cx="1676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15 %</a:t>
            </a:r>
            <a:endParaRPr lang="en-US" sz="2400" dirty="0">
              <a:solidFill>
                <a:schemeClr val="tx1"/>
              </a:solidFill>
            </a:endParaRPr>
          </a:p>
        </p:txBody>
      </p:sp>
      <p:sp>
        <p:nvSpPr>
          <p:cNvPr id="19" name="Oval 18"/>
          <p:cNvSpPr/>
          <p:nvPr/>
        </p:nvSpPr>
        <p:spPr>
          <a:xfrm>
            <a:off x="5867400" y="4114800"/>
            <a:ext cx="1676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15 %</a:t>
            </a:r>
            <a:endParaRPr lang="en-US" sz="2400" dirty="0">
              <a:solidFill>
                <a:schemeClr val="tx1"/>
              </a:solidFill>
            </a:endParaRPr>
          </a:p>
        </p:txBody>
      </p:sp>
      <p:sp>
        <p:nvSpPr>
          <p:cNvPr id="20" name="Oval 19"/>
          <p:cNvSpPr/>
          <p:nvPr/>
        </p:nvSpPr>
        <p:spPr>
          <a:xfrm>
            <a:off x="5867400" y="4648200"/>
            <a:ext cx="1676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20 </a:t>
            </a:r>
            <a:r>
              <a:rPr lang="en-US" sz="2400" dirty="0" smtClean="0">
                <a:solidFill>
                  <a:schemeClr val="tx1"/>
                </a:solidFill>
              </a:rPr>
              <a:t>%</a:t>
            </a:r>
            <a:endParaRPr lang="en-US" sz="2400" dirty="0">
              <a:solidFill>
                <a:schemeClr val="tx1"/>
              </a:solidFill>
            </a:endParaRPr>
          </a:p>
        </p:txBody>
      </p:sp>
      <p:sp>
        <p:nvSpPr>
          <p:cNvPr id="25" name="Right Arrow Callout 24"/>
          <p:cNvSpPr/>
          <p:nvPr/>
        </p:nvSpPr>
        <p:spPr>
          <a:xfrm>
            <a:off x="1981200" y="5105400"/>
            <a:ext cx="3733800" cy="533400"/>
          </a:xfrm>
          <a:prstGeom prst="rightArrow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UAS</a:t>
            </a:r>
            <a:endParaRPr lang="en-US" sz="2400" dirty="0">
              <a:solidFill>
                <a:schemeClr val="tx1"/>
              </a:solidFill>
            </a:endParaRPr>
          </a:p>
        </p:txBody>
      </p:sp>
      <p:sp>
        <p:nvSpPr>
          <p:cNvPr id="26" name="Oval 25"/>
          <p:cNvSpPr/>
          <p:nvPr/>
        </p:nvSpPr>
        <p:spPr>
          <a:xfrm>
            <a:off x="5839920" y="5160360"/>
            <a:ext cx="1676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20 </a:t>
            </a:r>
            <a:r>
              <a:rPr lang="en-US"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checkerboard(across)">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2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7696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6875" indent="-396875" algn="just"/>
            <a:r>
              <a:rPr lang="en-US" sz="2400" dirty="0" smtClean="0">
                <a:solidFill>
                  <a:schemeClr val="tx1"/>
                </a:solidFill>
              </a:rPr>
              <a:t>8.  P(A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atau</a:t>
            </a:r>
            <a:r>
              <a:rPr lang="en-US" sz="2400" dirty="0" smtClean="0">
                <a:solidFill>
                  <a:schemeClr val="tx1"/>
                </a:solidFill>
              </a:rPr>
              <a:t> B) = P(A) + P(B) – P(A </a:t>
            </a:r>
            <a:r>
              <a:rPr lang="en-US" sz="2400" dirty="0" err="1" smtClean="0">
                <a:solidFill>
                  <a:schemeClr val="tx1"/>
                </a:solidFill>
              </a:rPr>
              <a:t>dan</a:t>
            </a:r>
            <a:r>
              <a:rPr lang="en-US" sz="2400" dirty="0" smtClean="0">
                <a:solidFill>
                  <a:schemeClr val="tx1"/>
                </a:solidFill>
              </a:rPr>
              <a:t> B), (HUB. INKLUSIF = </a:t>
            </a:r>
            <a:r>
              <a:rPr lang="en-US" sz="2400" dirty="0" err="1" smtClean="0">
                <a:solidFill>
                  <a:schemeClr val="tx1"/>
                </a:solidFill>
              </a:rPr>
              <a:t>atau</a:t>
            </a:r>
            <a:r>
              <a:rPr lang="en-US" sz="2400" dirty="0" smtClean="0">
                <a:solidFill>
                  <a:schemeClr val="tx1"/>
                </a:solidFill>
              </a:rPr>
              <a:t> A </a:t>
            </a:r>
            <a:r>
              <a:rPr lang="en-US" sz="2400" dirty="0" err="1" smtClean="0">
                <a:solidFill>
                  <a:schemeClr val="tx1"/>
                </a:solidFill>
              </a:rPr>
              <a:t>atau</a:t>
            </a:r>
            <a:r>
              <a:rPr lang="en-US" sz="2400" dirty="0" smtClean="0">
                <a:solidFill>
                  <a:schemeClr val="tx1"/>
                </a:solidFill>
              </a:rPr>
              <a:t> B </a:t>
            </a:r>
            <a:r>
              <a:rPr lang="en-US" sz="2400" dirty="0" err="1" smtClean="0">
                <a:solidFill>
                  <a:schemeClr val="tx1"/>
                </a:solidFill>
              </a:rPr>
              <a:t>atau</a:t>
            </a:r>
            <a:r>
              <a:rPr lang="en-US" sz="2400" dirty="0" smtClean="0">
                <a:solidFill>
                  <a:schemeClr val="tx1"/>
                </a:solidFill>
              </a:rPr>
              <a:t> KEDUA-DUANYA TERJADI</a:t>
            </a:r>
            <a:endParaRPr lang="en-US" sz="2400" dirty="0">
              <a:solidFill>
                <a:schemeClr val="tx1"/>
              </a:solidFill>
            </a:endParaRPr>
          </a:p>
        </p:txBody>
      </p:sp>
      <p:sp>
        <p:nvSpPr>
          <p:cNvPr id="3" name="Rectangle 2"/>
          <p:cNvSpPr/>
          <p:nvPr/>
        </p:nvSpPr>
        <p:spPr>
          <a:xfrm>
            <a:off x="762000" y="1143000"/>
            <a:ext cx="76962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lgn="just"/>
            <a:r>
              <a:rPr lang="en-US" sz="2400" dirty="0" smtClean="0">
                <a:solidFill>
                  <a:schemeClr val="tx1"/>
                </a:solidFill>
              </a:rPr>
              <a:t>CONTOH  : PELUANG MENARIK SELEMBAR KARTU AS ATAU SELEMBAR “HEART” = </a:t>
            </a:r>
            <a:r>
              <a:rPr lang="en-US" sz="3200" dirty="0" smtClean="0">
                <a:solidFill>
                  <a:schemeClr val="tx1"/>
                </a:solidFill>
              </a:rPr>
              <a:t>?</a:t>
            </a:r>
            <a:endParaRPr lang="en-US" sz="3200" dirty="0">
              <a:solidFill>
                <a:schemeClr val="tx1"/>
              </a:solidFill>
            </a:endParaRPr>
          </a:p>
        </p:txBody>
      </p:sp>
      <p:sp>
        <p:nvSpPr>
          <p:cNvPr id="4" name="Rectangle 3"/>
          <p:cNvSpPr/>
          <p:nvPr/>
        </p:nvSpPr>
        <p:spPr>
          <a:xfrm>
            <a:off x="762000" y="22098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93838" indent="-1493838" algn="just"/>
            <a:r>
              <a:rPr lang="en-US" sz="2400" dirty="0" smtClean="0">
                <a:solidFill>
                  <a:schemeClr val="accent1"/>
                </a:solidFill>
              </a:rPr>
              <a:t>EKSPEKTASI</a:t>
            </a:r>
            <a:endParaRPr lang="en-US" sz="2400" dirty="0">
              <a:solidFill>
                <a:schemeClr val="accent1"/>
              </a:solidFill>
            </a:endParaRPr>
          </a:p>
        </p:txBody>
      </p:sp>
      <p:sp>
        <p:nvSpPr>
          <p:cNvPr id="5" name="Rectangle 4"/>
          <p:cNvSpPr/>
          <p:nvPr/>
        </p:nvSpPr>
        <p:spPr>
          <a:xfrm>
            <a:off x="4495800" y="1524000"/>
            <a:ext cx="3886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4/52 + 13/52 – 1/52 = 16/52= 4/13</a:t>
            </a:r>
            <a:endParaRPr lang="en-US" sz="2000" dirty="0">
              <a:solidFill>
                <a:schemeClr val="tx1"/>
              </a:solidFill>
            </a:endParaRPr>
          </a:p>
        </p:txBody>
      </p:sp>
      <p:sp>
        <p:nvSpPr>
          <p:cNvPr id="6" name="Rectangle 5"/>
          <p:cNvSpPr/>
          <p:nvPr/>
        </p:nvSpPr>
        <p:spPr>
          <a:xfrm>
            <a:off x="762000" y="2819400"/>
            <a:ext cx="762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EKSPERIMEN DG          1,    2,   3, . . . , k PERISTIWA</a:t>
            </a:r>
            <a:endParaRPr lang="en-US" sz="2400" dirty="0">
              <a:solidFill>
                <a:schemeClr val="tx1"/>
              </a:solidFill>
            </a:endParaRPr>
          </a:p>
        </p:txBody>
      </p:sp>
      <p:sp>
        <p:nvSpPr>
          <p:cNvPr id="7" name="Rectangle 6"/>
          <p:cNvSpPr/>
          <p:nvPr/>
        </p:nvSpPr>
        <p:spPr>
          <a:xfrm>
            <a:off x="762000" y="3352800"/>
            <a:ext cx="762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1143000" algn="l"/>
              </a:tabLst>
            </a:pPr>
            <a:r>
              <a:rPr lang="en-US" sz="2400" dirty="0" smtClean="0">
                <a:solidFill>
                  <a:schemeClr val="tx1"/>
                </a:solidFill>
              </a:rPr>
              <a:t>PELUANG TIAP PERISTIWA  @ p</a:t>
            </a:r>
            <a:r>
              <a:rPr lang="en-US" sz="2400" baseline="-25000" dirty="0" smtClean="0">
                <a:solidFill>
                  <a:schemeClr val="tx1"/>
                </a:solidFill>
              </a:rPr>
              <a:t>1</a:t>
            </a:r>
            <a:r>
              <a:rPr lang="en-US" sz="2400" dirty="0" smtClean="0">
                <a:solidFill>
                  <a:schemeClr val="tx1"/>
                </a:solidFill>
              </a:rPr>
              <a:t>, p</a:t>
            </a:r>
            <a:r>
              <a:rPr lang="en-US" sz="2400" baseline="-25000" dirty="0" smtClean="0">
                <a:solidFill>
                  <a:schemeClr val="tx1"/>
                </a:solidFill>
              </a:rPr>
              <a:t>2</a:t>
            </a:r>
            <a:r>
              <a:rPr lang="en-US" sz="2400" dirty="0" smtClean="0">
                <a:solidFill>
                  <a:schemeClr val="tx1"/>
                </a:solidFill>
              </a:rPr>
              <a:t>, p</a:t>
            </a:r>
            <a:r>
              <a:rPr lang="en-US" sz="2400" baseline="-25000" dirty="0" smtClean="0">
                <a:solidFill>
                  <a:schemeClr val="tx1"/>
                </a:solidFill>
              </a:rPr>
              <a:t>3</a:t>
            </a:r>
            <a:r>
              <a:rPr lang="en-US" sz="2400" dirty="0" smtClean="0">
                <a:solidFill>
                  <a:schemeClr val="tx1"/>
                </a:solidFill>
              </a:rPr>
              <a:t>, . . . , </a:t>
            </a:r>
            <a:r>
              <a:rPr lang="en-US" sz="2400" dirty="0" err="1" smtClean="0">
                <a:solidFill>
                  <a:schemeClr val="tx1"/>
                </a:solidFill>
              </a:rPr>
              <a:t>p</a:t>
            </a:r>
            <a:r>
              <a:rPr lang="en-US" sz="2400" baseline="-25000" dirty="0" err="1" smtClean="0">
                <a:solidFill>
                  <a:schemeClr val="tx1"/>
                </a:solidFill>
              </a:rPr>
              <a:t>k</a:t>
            </a:r>
            <a:endParaRPr lang="en-US" sz="2400" baseline="-25000" dirty="0">
              <a:solidFill>
                <a:schemeClr val="tx1"/>
              </a:solidFill>
            </a:endParaRPr>
          </a:p>
        </p:txBody>
      </p:sp>
      <p:sp>
        <p:nvSpPr>
          <p:cNvPr id="8" name="Rectangle 7"/>
          <p:cNvSpPr/>
          <p:nvPr/>
        </p:nvSpPr>
        <p:spPr>
          <a:xfrm>
            <a:off x="762000" y="3810000"/>
            <a:ext cx="762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1143000" algn="l"/>
              </a:tabLst>
            </a:pPr>
            <a:r>
              <a:rPr lang="en-US" sz="2400" dirty="0" smtClean="0">
                <a:solidFill>
                  <a:schemeClr val="tx1"/>
                </a:solidFill>
              </a:rPr>
              <a:t>TIAP PELUANG DG SATUAN @ d</a:t>
            </a:r>
            <a:r>
              <a:rPr lang="en-US" sz="2400" baseline="-25000" dirty="0" smtClean="0">
                <a:solidFill>
                  <a:schemeClr val="tx1"/>
                </a:solidFill>
              </a:rPr>
              <a:t>1</a:t>
            </a:r>
            <a:r>
              <a:rPr lang="en-US" sz="2400" dirty="0" smtClean="0">
                <a:solidFill>
                  <a:schemeClr val="tx1"/>
                </a:solidFill>
              </a:rPr>
              <a:t>, d</a:t>
            </a:r>
            <a:r>
              <a:rPr lang="en-US" sz="2400" baseline="-25000" dirty="0" smtClean="0">
                <a:solidFill>
                  <a:schemeClr val="tx1"/>
                </a:solidFill>
              </a:rPr>
              <a:t>2</a:t>
            </a:r>
            <a:r>
              <a:rPr lang="en-US" sz="2400" dirty="0" smtClean="0">
                <a:solidFill>
                  <a:schemeClr val="tx1"/>
                </a:solidFill>
              </a:rPr>
              <a:t>, d</a:t>
            </a:r>
            <a:r>
              <a:rPr lang="en-US" sz="2400" baseline="-25000" dirty="0" smtClean="0">
                <a:solidFill>
                  <a:schemeClr val="tx1"/>
                </a:solidFill>
              </a:rPr>
              <a:t>3</a:t>
            </a:r>
            <a:r>
              <a:rPr lang="en-US" sz="2400" dirty="0" smtClean="0">
                <a:solidFill>
                  <a:schemeClr val="tx1"/>
                </a:solidFill>
              </a:rPr>
              <a:t>, . . . , </a:t>
            </a:r>
            <a:r>
              <a:rPr lang="en-US" sz="2400" dirty="0" err="1" smtClean="0">
                <a:solidFill>
                  <a:schemeClr val="tx1"/>
                </a:solidFill>
              </a:rPr>
              <a:t>d</a:t>
            </a:r>
            <a:r>
              <a:rPr lang="en-US" sz="2400" baseline="-25000" dirty="0" err="1" smtClean="0">
                <a:solidFill>
                  <a:schemeClr val="tx1"/>
                </a:solidFill>
              </a:rPr>
              <a:t>k</a:t>
            </a:r>
            <a:endParaRPr lang="en-US" sz="2400" baseline="-25000" dirty="0">
              <a:solidFill>
                <a:schemeClr val="tx1"/>
              </a:solidFill>
            </a:endParaRPr>
          </a:p>
        </p:txBody>
      </p:sp>
      <p:sp>
        <p:nvSpPr>
          <p:cNvPr id="9" name="Rectangle 8"/>
          <p:cNvSpPr/>
          <p:nvPr/>
        </p:nvSpPr>
        <p:spPr>
          <a:xfrm>
            <a:off x="762000" y="4419600"/>
            <a:ext cx="762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1143000" algn="l"/>
              </a:tabLst>
            </a:pPr>
            <a:r>
              <a:rPr lang="en-US" sz="2400" dirty="0" smtClean="0">
                <a:solidFill>
                  <a:schemeClr val="tx1"/>
                </a:solidFill>
              </a:rPr>
              <a:t>p</a:t>
            </a:r>
            <a:r>
              <a:rPr lang="en-US" sz="2400" baseline="-25000" dirty="0" smtClean="0">
                <a:solidFill>
                  <a:schemeClr val="tx1"/>
                </a:solidFill>
              </a:rPr>
              <a:t>1</a:t>
            </a:r>
            <a:r>
              <a:rPr lang="en-US" sz="2400" dirty="0" smtClean="0">
                <a:solidFill>
                  <a:schemeClr val="tx1"/>
                </a:solidFill>
              </a:rPr>
              <a:t> + p</a:t>
            </a:r>
            <a:r>
              <a:rPr lang="en-US" sz="2400" baseline="-25000" dirty="0" smtClean="0">
                <a:solidFill>
                  <a:schemeClr val="tx1"/>
                </a:solidFill>
              </a:rPr>
              <a:t>2</a:t>
            </a:r>
            <a:r>
              <a:rPr lang="en-US" sz="2400" dirty="0" smtClean="0">
                <a:solidFill>
                  <a:schemeClr val="tx1"/>
                </a:solidFill>
              </a:rPr>
              <a:t> + p</a:t>
            </a:r>
            <a:r>
              <a:rPr lang="en-US" sz="2400" baseline="-25000" dirty="0" smtClean="0">
                <a:solidFill>
                  <a:schemeClr val="tx1"/>
                </a:solidFill>
              </a:rPr>
              <a:t>3</a:t>
            </a:r>
            <a:r>
              <a:rPr lang="en-US" sz="2400" dirty="0" smtClean="0">
                <a:solidFill>
                  <a:schemeClr val="tx1"/>
                </a:solidFill>
              </a:rPr>
              <a:t> + . . . + </a:t>
            </a:r>
            <a:r>
              <a:rPr lang="en-US" sz="2400" dirty="0" err="1" smtClean="0">
                <a:solidFill>
                  <a:schemeClr val="tx1"/>
                </a:solidFill>
              </a:rPr>
              <a:t>p</a:t>
            </a:r>
            <a:r>
              <a:rPr lang="en-US" sz="2400" baseline="-25000" dirty="0" err="1" smtClean="0">
                <a:solidFill>
                  <a:schemeClr val="tx1"/>
                </a:solidFill>
              </a:rPr>
              <a:t>k</a:t>
            </a:r>
            <a:r>
              <a:rPr lang="en-US" sz="2400" dirty="0" smtClean="0">
                <a:solidFill>
                  <a:schemeClr val="tx1"/>
                </a:solidFill>
              </a:rPr>
              <a:t> = 1</a:t>
            </a:r>
            <a:endParaRPr lang="en-US" sz="2400" dirty="0">
              <a:solidFill>
                <a:schemeClr val="tx1"/>
              </a:solidFill>
            </a:endParaRPr>
          </a:p>
        </p:txBody>
      </p:sp>
      <p:sp>
        <p:nvSpPr>
          <p:cNvPr id="10" name="Rectangle 9"/>
          <p:cNvSpPr/>
          <p:nvPr/>
        </p:nvSpPr>
        <p:spPr>
          <a:xfrm>
            <a:off x="762000" y="4953000"/>
            <a:ext cx="762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1143000" algn="l"/>
              </a:tabLst>
            </a:pPr>
            <a:r>
              <a:rPr lang="en-US" sz="2400" dirty="0" smtClean="0">
                <a:solidFill>
                  <a:schemeClr val="tx1"/>
                </a:solidFill>
              </a:rPr>
              <a:t>9. </a:t>
            </a:r>
            <a:r>
              <a:rPr lang="el-GR" sz="2400" dirty="0" smtClean="0">
                <a:solidFill>
                  <a:schemeClr val="tx1"/>
                </a:solidFill>
                <a:latin typeface="Times New Roman"/>
                <a:cs typeface="Times New Roman"/>
              </a:rPr>
              <a:t>Ε</a:t>
            </a:r>
            <a:r>
              <a:rPr lang="en-US" sz="2400" dirty="0" smtClean="0">
                <a:solidFill>
                  <a:schemeClr val="tx1"/>
                </a:solidFill>
                <a:latin typeface="Times New Roman"/>
                <a:cs typeface="Times New Roman"/>
              </a:rPr>
              <a:t>  = p</a:t>
            </a:r>
            <a:r>
              <a:rPr lang="en-US" sz="2400" baseline="-25000" dirty="0" smtClean="0">
                <a:solidFill>
                  <a:schemeClr val="tx1"/>
                </a:solidFill>
                <a:latin typeface="Times New Roman"/>
                <a:cs typeface="Times New Roman"/>
              </a:rPr>
              <a:t>1</a:t>
            </a:r>
            <a:r>
              <a:rPr lang="en-US" sz="2400" dirty="0" smtClean="0">
                <a:solidFill>
                  <a:schemeClr val="tx1"/>
                </a:solidFill>
                <a:latin typeface="Times New Roman"/>
                <a:cs typeface="Times New Roman"/>
              </a:rPr>
              <a:t>d</a:t>
            </a:r>
            <a:r>
              <a:rPr lang="en-US" sz="2400" baseline="-25000" dirty="0" smtClean="0">
                <a:solidFill>
                  <a:schemeClr val="tx1"/>
                </a:solidFill>
                <a:latin typeface="Times New Roman"/>
                <a:cs typeface="Times New Roman"/>
              </a:rPr>
              <a:t>1</a:t>
            </a:r>
            <a:r>
              <a:rPr lang="en-US" sz="2400" dirty="0" smtClean="0">
                <a:solidFill>
                  <a:schemeClr val="tx1"/>
                </a:solidFill>
                <a:latin typeface="Times New Roman"/>
                <a:cs typeface="Times New Roman"/>
              </a:rPr>
              <a:t> + p</a:t>
            </a:r>
            <a:r>
              <a:rPr lang="en-US" sz="2400" baseline="-25000" dirty="0" smtClean="0">
                <a:solidFill>
                  <a:schemeClr val="tx1"/>
                </a:solidFill>
                <a:latin typeface="Times New Roman"/>
                <a:cs typeface="Times New Roman"/>
              </a:rPr>
              <a:t>2</a:t>
            </a:r>
            <a:r>
              <a:rPr lang="en-US" sz="2400" dirty="0" smtClean="0">
                <a:solidFill>
                  <a:schemeClr val="tx1"/>
                </a:solidFill>
                <a:latin typeface="Times New Roman"/>
                <a:cs typeface="Times New Roman"/>
              </a:rPr>
              <a:t>d</a:t>
            </a:r>
            <a:r>
              <a:rPr lang="en-US" sz="2400" baseline="-25000" dirty="0" smtClean="0">
                <a:solidFill>
                  <a:schemeClr val="tx1"/>
                </a:solidFill>
                <a:latin typeface="Times New Roman"/>
                <a:cs typeface="Times New Roman"/>
              </a:rPr>
              <a:t>2 </a:t>
            </a:r>
            <a:r>
              <a:rPr lang="en-US" sz="2400" dirty="0" smtClean="0">
                <a:solidFill>
                  <a:schemeClr val="tx1"/>
                </a:solidFill>
                <a:latin typeface="Times New Roman"/>
                <a:cs typeface="Times New Roman"/>
              </a:rPr>
              <a:t>+ p</a:t>
            </a:r>
            <a:r>
              <a:rPr lang="en-US" sz="2400" baseline="-25000" dirty="0" smtClean="0">
                <a:solidFill>
                  <a:schemeClr val="tx1"/>
                </a:solidFill>
                <a:latin typeface="Times New Roman"/>
                <a:cs typeface="Times New Roman"/>
              </a:rPr>
              <a:t>3</a:t>
            </a:r>
            <a:r>
              <a:rPr lang="en-US" sz="2400" dirty="0" smtClean="0">
                <a:solidFill>
                  <a:schemeClr val="tx1"/>
                </a:solidFill>
                <a:latin typeface="Times New Roman"/>
                <a:cs typeface="Times New Roman"/>
              </a:rPr>
              <a:t>d</a:t>
            </a:r>
            <a:r>
              <a:rPr lang="en-US" sz="2400" baseline="-25000" dirty="0" smtClean="0">
                <a:solidFill>
                  <a:schemeClr val="tx1"/>
                </a:solidFill>
                <a:latin typeface="Times New Roman"/>
                <a:cs typeface="Times New Roman"/>
              </a:rPr>
              <a:t>3</a:t>
            </a:r>
            <a:r>
              <a:rPr lang="en-US" sz="2400" dirty="0" smtClean="0">
                <a:solidFill>
                  <a:schemeClr val="tx1"/>
                </a:solidFill>
                <a:latin typeface="Times New Roman"/>
                <a:cs typeface="Times New Roman"/>
              </a:rPr>
              <a:t> + . . . + </a:t>
            </a:r>
            <a:r>
              <a:rPr lang="en-US" sz="2400" dirty="0" err="1" smtClean="0">
                <a:solidFill>
                  <a:schemeClr val="tx1"/>
                </a:solidFill>
                <a:latin typeface="Times New Roman"/>
                <a:cs typeface="Times New Roman"/>
              </a:rPr>
              <a:t>p</a:t>
            </a:r>
            <a:r>
              <a:rPr lang="en-US" sz="2400" baseline="-25000" dirty="0" err="1" smtClean="0">
                <a:solidFill>
                  <a:schemeClr val="tx1"/>
                </a:solidFill>
                <a:latin typeface="Times New Roman"/>
                <a:cs typeface="Times New Roman"/>
              </a:rPr>
              <a:t>k</a:t>
            </a:r>
            <a:r>
              <a:rPr lang="en-US" sz="2400" dirty="0" err="1" smtClean="0">
                <a:solidFill>
                  <a:schemeClr val="tx1"/>
                </a:solidFill>
                <a:latin typeface="Times New Roman"/>
                <a:cs typeface="Times New Roman"/>
              </a:rPr>
              <a:t>d</a:t>
            </a:r>
            <a:r>
              <a:rPr lang="en-US" sz="2400" baseline="-25000" dirty="0" err="1" smtClean="0">
                <a:solidFill>
                  <a:schemeClr val="tx1"/>
                </a:solidFill>
                <a:latin typeface="Times New Roman"/>
                <a:cs typeface="Times New Roman"/>
              </a:rPr>
              <a:t>k</a:t>
            </a:r>
            <a:endParaRPr lang="en-US" sz="2400" baseline="-25000" dirty="0">
              <a:solidFill>
                <a:schemeClr val="tx1"/>
              </a:solidFill>
            </a:endParaRPr>
          </a:p>
        </p:txBody>
      </p:sp>
      <p:sp>
        <p:nvSpPr>
          <p:cNvPr id="11" name="Rectangle 10"/>
          <p:cNvSpPr/>
          <p:nvPr/>
        </p:nvSpPr>
        <p:spPr>
          <a:xfrm>
            <a:off x="762000" y="5486400"/>
            <a:ext cx="7620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65238" indent="-1265238" algn="just">
              <a:tabLst>
                <a:tab pos="1143000" algn="l"/>
              </a:tabLst>
            </a:pPr>
            <a:r>
              <a:rPr lang="en-US" sz="2400" dirty="0" err="1" smtClean="0">
                <a:solidFill>
                  <a:schemeClr val="accent1"/>
                </a:solidFill>
              </a:rPr>
              <a:t>Contoh</a:t>
            </a:r>
            <a:r>
              <a:rPr lang="en-US" sz="2400" dirty="0" smtClean="0">
                <a:solidFill>
                  <a:schemeClr val="accent1"/>
                </a:solidFill>
              </a:rPr>
              <a:t> :</a:t>
            </a:r>
            <a:r>
              <a:rPr lang="en-US" sz="2400" dirty="0" smtClean="0">
                <a:solidFill>
                  <a:schemeClr val="tx1"/>
                </a:solidFill>
              </a:rPr>
              <a:t> </a:t>
            </a:r>
            <a:r>
              <a:rPr lang="en-US" sz="2400" dirty="0" err="1" smtClean="0">
                <a:solidFill>
                  <a:schemeClr val="tx1"/>
                </a:solidFill>
              </a:rPr>
              <a:t>taruhan</a:t>
            </a:r>
            <a:r>
              <a:rPr lang="en-US" sz="2400" dirty="0" smtClean="0">
                <a:solidFill>
                  <a:schemeClr val="tx1"/>
                </a:solidFill>
              </a:rPr>
              <a:t> dg </a:t>
            </a:r>
            <a:r>
              <a:rPr lang="en-US" sz="2400" dirty="0" err="1" smtClean="0">
                <a:solidFill>
                  <a:schemeClr val="tx1"/>
                </a:solidFill>
              </a:rPr>
              <a:t>uang</a:t>
            </a:r>
            <a:r>
              <a:rPr lang="en-US" sz="2400" dirty="0" smtClean="0">
                <a:solidFill>
                  <a:schemeClr val="tx1"/>
                </a:solidFill>
              </a:rPr>
              <a:t> </a:t>
            </a:r>
            <a:r>
              <a:rPr lang="en-US" sz="2400" dirty="0" err="1" smtClean="0">
                <a:solidFill>
                  <a:schemeClr val="tx1"/>
                </a:solidFill>
              </a:rPr>
              <a:t>logam</a:t>
            </a:r>
            <a:r>
              <a:rPr lang="en-US" sz="2400" dirty="0" smtClean="0">
                <a:solidFill>
                  <a:schemeClr val="tx1"/>
                </a:solidFill>
              </a:rPr>
              <a:t>, A </a:t>
            </a:r>
            <a:r>
              <a:rPr lang="en-US" sz="2400" dirty="0" err="1" smtClean="0">
                <a:solidFill>
                  <a:schemeClr val="tx1"/>
                </a:solidFill>
              </a:rPr>
              <a:t>menang</a:t>
            </a:r>
            <a:r>
              <a:rPr lang="en-US" sz="2400" dirty="0" smtClean="0">
                <a:solidFill>
                  <a:schemeClr val="tx1"/>
                </a:solidFill>
              </a:rPr>
              <a:t> </a:t>
            </a:r>
            <a:r>
              <a:rPr lang="en-US" sz="2400" dirty="0" err="1" smtClean="0">
                <a:solidFill>
                  <a:schemeClr val="tx1"/>
                </a:solidFill>
              </a:rPr>
              <a:t>Rp</a:t>
            </a:r>
            <a:r>
              <a:rPr lang="en-US" sz="2400" dirty="0" smtClean="0">
                <a:solidFill>
                  <a:schemeClr val="tx1"/>
                </a:solidFill>
              </a:rPr>
              <a:t> 5, </a:t>
            </a:r>
            <a:r>
              <a:rPr lang="en-US" sz="2400" dirty="0" err="1" smtClean="0">
                <a:solidFill>
                  <a:schemeClr val="tx1"/>
                </a:solidFill>
              </a:rPr>
              <a:t>kalah</a:t>
            </a:r>
            <a:r>
              <a:rPr lang="en-US" sz="2400" dirty="0" smtClean="0">
                <a:solidFill>
                  <a:schemeClr val="tx1"/>
                </a:solidFill>
              </a:rPr>
              <a:t> </a:t>
            </a:r>
            <a:r>
              <a:rPr lang="en-US" sz="2400" dirty="0" err="1" smtClean="0">
                <a:solidFill>
                  <a:schemeClr val="tx1"/>
                </a:solidFill>
              </a:rPr>
              <a:t>bayar</a:t>
            </a:r>
            <a:r>
              <a:rPr lang="en-US" sz="2400" dirty="0" smtClean="0">
                <a:solidFill>
                  <a:schemeClr val="tx1"/>
                </a:solidFill>
              </a:rPr>
              <a:t> </a:t>
            </a:r>
            <a:r>
              <a:rPr lang="en-US" sz="2400" dirty="0" err="1" smtClean="0">
                <a:solidFill>
                  <a:schemeClr val="tx1"/>
                </a:solidFill>
              </a:rPr>
              <a:t>Rp</a:t>
            </a:r>
            <a:r>
              <a:rPr lang="en-US" sz="2400" dirty="0" smtClean="0">
                <a:solidFill>
                  <a:schemeClr val="tx1"/>
                </a:solidFill>
              </a:rPr>
              <a:t> 5. E </a:t>
            </a:r>
            <a:r>
              <a:rPr lang="en-US" sz="2400" dirty="0" err="1" smtClean="0">
                <a:solidFill>
                  <a:schemeClr val="tx1"/>
                </a:solidFill>
              </a:rPr>
              <a:t>si</a:t>
            </a:r>
            <a:r>
              <a:rPr lang="en-US" sz="2400" dirty="0" smtClean="0">
                <a:solidFill>
                  <a:schemeClr val="tx1"/>
                </a:solidFill>
              </a:rPr>
              <a:t> A = ½ (</a:t>
            </a:r>
            <a:r>
              <a:rPr lang="en-US" sz="2400" dirty="0" err="1" smtClean="0">
                <a:solidFill>
                  <a:schemeClr val="tx1"/>
                </a:solidFill>
              </a:rPr>
              <a:t>Rp</a:t>
            </a:r>
            <a:r>
              <a:rPr lang="en-US" sz="2400" dirty="0" smtClean="0">
                <a:solidFill>
                  <a:schemeClr val="tx1"/>
                </a:solidFill>
              </a:rPr>
              <a:t> 5) + ½ (- </a:t>
            </a:r>
            <a:r>
              <a:rPr lang="en-US" sz="2400" dirty="0" err="1" smtClean="0">
                <a:solidFill>
                  <a:schemeClr val="tx1"/>
                </a:solidFill>
              </a:rPr>
              <a:t>Rp</a:t>
            </a:r>
            <a:r>
              <a:rPr lang="en-US" sz="2400" dirty="0" smtClean="0">
                <a:solidFill>
                  <a:schemeClr val="tx1"/>
                </a:solidFill>
              </a:rPr>
              <a:t> 5) = </a:t>
            </a:r>
            <a:r>
              <a:rPr lang="en-US" sz="2400" dirty="0" err="1" smtClean="0">
                <a:solidFill>
                  <a:schemeClr val="tx1"/>
                </a:solidFill>
              </a:rPr>
              <a:t>Rp</a:t>
            </a:r>
            <a:r>
              <a:rPr lang="en-US" sz="2400" dirty="0" smtClean="0">
                <a:solidFill>
                  <a:schemeClr val="tx1"/>
                </a:solidFill>
              </a:rPr>
              <a:t> 0,-</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iterate type="lt">
                                    <p:tmPct val="5000"/>
                                  </p:iterate>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iterate type="lt">
                                    <p:tmPct val="5000"/>
                                  </p:iterate>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circle(in)">
                                      <p:cBhvr>
                                        <p:cTn id="51" dur="20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circle(in)">
                                      <p:cBhvr>
                                        <p:cTn id="56" dur="20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iterate type="lt">
                                    <p:tmPct val="5000"/>
                                  </p:iterate>
                                  <p:childTnLst>
                                    <p:set>
                                      <p:cBhvr>
                                        <p:cTn id="60" dur="1" fill="hold">
                                          <p:stCondLst>
                                            <p:cond delay="0"/>
                                          </p:stCondLst>
                                        </p:cTn>
                                        <p:tgtEl>
                                          <p:spTgt spid="5"/>
                                        </p:tgtEl>
                                        <p:attrNameLst>
                                          <p:attrName>style.visibility</p:attrName>
                                        </p:attrNameLst>
                                      </p:cBhvr>
                                      <p:to>
                                        <p:strVal val="visible"/>
                                      </p:to>
                                    </p:set>
                                    <p:anim calcmode="lin" valueType="num">
                                      <p:cBhvr>
                                        <p:cTn id="61" dur="5000" fill="hold"/>
                                        <p:tgtEl>
                                          <p:spTgt spid="5"/>
                                        </p:tgtEl>
                                        <p:attrNameLst>
                                          <p:attrName>ppt_w</p:attrName>
                                        </p:attrNameLst>
                                      </p:cBhvr>
                                      <p:tavLst>
                                        <p:tav tm="0">
                                          <p:val>
                                            <p:fltVal val="0"/>
                                          </p:val>
                                        </p:tav>
                                        <p:tav tm="100000">
                                          <p:val>
                                            <p:strVal val="#ppt_w"/>
                                          </p:val>
                                        </p:tav>
                                      </p:tavLst>
                                    </p:anim>
                                    <p:anim calcmode="lin" valueType="num">
                                      <p:cBhvr>
                                        <p:cTn id="62" dur="5000" fill="hold"/>
                                        <p:tgtEl>
                                          <p:spTgt spid="5"/>
                                        </p:tgtEl>
                                        <p:attrNameLst>
                                          <p:attrName>ppt_h</p:attrName>
                                        </p:attrNameLst>
                                      </p:cBhvr>
                                      <p:tavLst>
                                        <p:tav tm="0">
                                          <p:val>
                                            <p:fltVal val="0"/>
                                          </p:val>
                                        </p:tav>
                                        <p:tav tm="100000">
                                          <p:val>
                                            <p:strVal val="#ppt_h"/>
                                          </p:val>
                                        </p:tav>
                                      </p:tavLst>
                                    </p:anim>
                                    <p:anim calcmode="lin" valueType="num">
                                      <p:cBhvr>
                                        <p:cTn id="63" dur="5000" fill="hold"/>
                                        <p:tgtEl>
                                          <p:spTgt spid="5"/>
                                        </p:tgtEl>
                                        <p:attrNameLst>
                                          <p:attrName>style.rotation</p:attrName>
                                        </p:attrNameLst>
                                      </p:cBhvr>
                                      <p:tavLst>
                                        <p:tav tm="0">
                                          <p:val>
                                            <p:fltVal val="90"/>
                                          </p:val>
                                        </p:tav>
                                        <p:tav tm="100000">
                                          <p:val>
                                            <p:fltVal val="0"/>
                                          </p:val>
                                        </p:tav>
                                      </p:tavLst>
                                    </p:anim>
                                    <p:animEffect transition="in" filter="fade">
                                      <p:cBhvr>
                                        <p:cTn id="64"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animBg="1"/>
      <p:bldP spid="7" grpId="0" animBg="1"/>
      <p:bldP spid="8" grpId="0" animBg="1"/>
      <p:bldP spid="9" grpId="0" animBg="1"/>
      <p:bldP spid="10" grpId="0" animBg="1"/>
      <p:bldP spid="1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9600"/>
            <a:ext cx="5638800" cy="914400"/>
          </a:xfrm>
          <a:ln w="3175">
            <a:solidFill>
              <a:schemeClr val="tx1"/>
            </a:solidFill>
          </a:ln>
        </p:spPr>
        <p:txBody>
          <a:bodyPr>
            <a:normAutofit fontScale="90000"/>
          </a:bodyPr>
          <a:lstStyle/>
          <a:p>
            <a:r>
              <a:rPr lang="en-US" dirty="0" smtClean="0"/>
              <a:t>VII. DISTRIBUSI </a:t>
            </a:r>
            <a:r>
              <a:rPr lang="en-US" dirty="0" smtClean="0"/>
              <a:t>PELUANG</a:t>
            </a:r>
            <a:endParaRPr lang="en-US" dirty="0"/>
          </a:p>
        </p:txBody>
      </p:sp>
      <p:sp>
        <p:nvSpPr>
          <p:cNvPr id="3" name="Subtitle 2"/>
          <p:cNvSpPr>
            <a:spLocks noGrp="1"/>
          </p:cNvSpPr>
          <p:nvPr>
            <p:ph type="subTitle" idx="1"/>
          </p:nvPr>
        </p:nvSpPr>
        <p:spPr>
          <a:xfrm>
            <a:off x="1447800" y="1600200"/>
            <a:ext cx="6400800" cy="3886200"/>
          </a:xfrm>
          <a:ln w="3175">
            <a:solidFill>
              <a:schemeClr val="tx1"/>
            </a:solidFill>
          </a:ln>
        </p:spPr>
        <p:txBody>
          <a:bodyPr>
            <a:normAutofit fontScale="77500" lnSpcReduction="20000"/>
          </a:bodyPr>
          <a:lstStyle/>
          <a:p>
            <a:pPr marL="514350" indent="-514350" algn="just">
              <a:buAutoNum type="arabicPeriod"/>
            </a:pPr>
            <a:r>
              <a:rPr lang="en-US" dirty="0" smtClean="0">
                <a:solidFill>
                  <a:schemeClr val="tx1"/>
                </a:solidFill>
              </a:rPr>
              <a:t>PENDAHULUAN</a:t>
            </a:r>
          </a:p>
          <a:p>
            <a:pPr marL="514350" indent="-514350" algn="just">
              <a:buAutoNum type="arabicPeriod"/>
            </a:pPr>
            <a:r>
              <a:rPr lang="en-US" dirty="0" smtClean="0">
                <a:solidFill>
                  <a:schemeClr val="tx1"/>
                </a:solidFill>
              </a:rPr>
              <a:t>DISTRIBUSI BINOM</a:t>
            </a:r>
          </a:p>
          <a:p>
            <a:pPr marL="514350" indent="-514350" algn="just">
              <a:buAutoNum type="arabicPeriod"/>
            </a:pPr>
            <a:r>
              <a:rPr lang="en-US" dirty="0" smtClean="0">
                <a:solidFill>
                  <a:schemeClr val="tx1"/>
                </a:solidFill>
              </a:rPr>
              <a:t>DISTRIBUSI MULTINOM</a:t>
            </a:r>
          </a:p>
          <a:p>
            <a:pPr marL="514350" indent="-514350" algn="just">
              <a:buAutoNum type="arabicPeriod"/>
            </a:pPr>
            <a:r>
              <a:rPr lang="en-US" dirty="0" smtClean="0">
                <a:solidFill>
                  <a:schemeClr val="tx1"/>
                </a:solidFill>
              </a:rPr>
              <a:t>DISTRIBUSI HIPERGEOMETRIK</a:t>
            </a:r>
          </a:p>
          <a:p>
            <a:pPr marL="514350" indent="-514350" algn="just">
              <a:buAutoNum type="arabicPeriod"/>
            </a:pPr>
            <a:r>
              <a:rPr lang="en-US" dirty="0" smtClean="0">
                <a:solidFill>
                  <a:schemeClr val="tx1"/>
                </a:solidFill>
              </a:rPr>
              <a:t>DISTRIBUSI POISSON</a:t>
            </a:r>
          </a:p>
          <a:p>
            <a:pPr marL="514350" indent="-514350" algn="just">
              <a:buAutoNum type="arabicPeriod"/>
            </a:pPr>
            <a:r>
              <a:rPr lang="en-US" dirty="0" smtClean="0">
                <a:solidFill>
                  <a:schemeClr val="tx1"/>
                </a:solidFill>
              </a:rPr>
              <a:t>DISTRIBUSI NORMAL</a:t>
            </a:r>
          </a:p>
          <a:p>
            <a:pPr marL="514350" indent="-514350" algn="just">
              <a:buAutoNum type="arabicPeriod"/>
            </a:pPr>
            <a:r>
              <a:rPr lang="en-US" dirty="0" smtClean="0">
                <a:solidFill>
                  <a:schemeClr val="tx1"/>
                </a:solidFill>
              </a:rPr>
              <a:t>DISTRIBUSI STUDENT</a:t>
            </a:r>
          </a:p>
          <a:p>
            <a:pPr marL="514350" indent="-514350" algn="just">
              <a:buAutoNum type="arabicPeriod"/>
            </a:pPr>
            <a:r>
              <a:rPr lang="en-US" dirty="0" smtClean="0">
                <a:solidFill>
                  <a:schemeClr val="tx1"/>
                </a:solidFill>
              </a:rPr>
              <a:t>DISTRIBUSI CHI KUADRAT</a:t>
            </a:r>
          </a:p>
          <a:p>
            <a:pPr marL="514350" indent="-514350" algn="just">
              <a:buAutoNum type="arabicPeriod"/>
            </a:pPr>
            <a:r>
              <a:rPr lang="en-US" dirty="0" smtClean="0">
                <a:solidFill>
                  <a:schemeClr val="tx1"/>
                </a:solidFill>
              </a:rPr>
              <a:t>DISTRIBUSI F</a:t>
            </a:r>
          </a:p>
          <a:p>
            <a:pPr marL="514350" indent="-514350" algn="just">
              <a:buAutoNum type="arabicPeriod"/>
            </a:pPr>
            <a:r>
              <a:rPr lang="en-US" dirty="0" smtClean="0">
                <a:solidFill>
                  <a:schemeClr val="tx1"/>
                </a:solidFill>
              </a:rPr>
              <a:t>PENGECEKAN DISTRIBUSI NORMAL</a:t>
            </a:r>
          </a:p>
          <a:p>
            <a:pPr marL="514350" indent="-514350"/>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4495800" cy="993775"/>
          </a:xfrm>
        </p:spPr>
        <p:txBody>
          <a:bodyPr/>
          <a:lstStyle/>
          <a:p>
            <a:r>
              <a:rPr lang="en-US" dirty="0" smtClean="0"/>
              <a:t>1. PENDAHULUAN</a:t>
            </a:r>
            <a:endParaRPr lang="en-US" dirty="0"/>
          </a:p>
        </p:txBody>
      </p:sp>
      <p:sp>
        <p:nvSpPr>
          <p:cNvPr id="3" name="Subtitle 2"/>
          <p:cNvSpPr>
            <a:spLocks noGrp="1"/>
          </p:cNvSpPr>
          <p:nvPr>
            <p:ph type="subTitle" idx="1"/>
          </p:nvPr>
        </p:nvSpPr>
        <p:spPr>
          <a:xfrm>
            <a:off x="838200" y="1295400"/>
            <a:ext cx="7848600" cy="5181600"/>
          </a:xfrm>
        </p:spPr>
        <p:txBody>
          <a:bodyPr/>
          <a:lstStyle/>
          <a:p>
            <a:pPr algn="just">
              <a:buFont typeface="Wingdings" pitchFamily="2" charset="2"/>
              <a:buChar char="v"/>
            </a:pPr>
            <a:r>
              <a:rPr lang="en-US" sz="2400" dirty="0" smtClean="0"/>
              <a:t> </a:t>
            </a:r>
            <a:r>
              <a:rPr lang="en-US" sz="2000" dirty="0" smtClean="0">
                <a:solidFill>
                  <a:schemeClr val="tx1"/>
                </a:solidFill>
              </a:rPr>
              <a:t>LAKUKAN UNDIAN DG 1 UANG LOGAM : P(G) =P(H)=1/2</a:t>
            </a:r>
          </a:p>
          <a:p>
            <a:pPr marL="339725" indent="-339725" algn="just">
              <a:buFont typeface="Wingdings" pitchFamily="2" charset="2"/>
              <a:buChar char="v"/>
            </a:pPr>
            <a:r>
              <a:rPr lang="en-US" sz="2000" dirty="0" smtClean="0">
                <a:solidFill>
                  <a:schemeClr val="tx1"/>
                </a:solidFill>
              </a:rPr>
              <a:t>LAKUKAN UNDIAN DG 2 UANG LOGAM : PERISTIWA YG TERJADI ADALAH GG, GH, HG, HH</a:t>
            </a:r>
          </a:p>
          <a:p>
            <a:pPr marL="339725" indent="-339725" algn="just">
              <a:buFont typeface="Wingdings" pitchFamily="2" charset="2"/>
              <a:buChar char="v"/>
            </a:pPr>
            <a:r>
              <a:rPr lang="en-US" sz="2000" dirty="0" smtClean="0">
                <a:solidFill>
                  <a:schemeClr val="tx1"/>
                </a:solidFill>
              </a:rPr>
              <a:t>LAKUKAN UNDIAN DG 3 UANG LOGAM : PERISTIWA YG TERJADI ADALAH GGG,GGH, GHG, HGG, HHG,HGH, GHH, HHH</a:t>
            </a:r>
          </a:p>
          <a:p>
            <a:pPr algn="just">
              <a:buFont typeface="Wingdings" pitchFamily="2" charset="2"/>
              <a:buChar char="v"/>
            </a:pPr>
            <a:endParaRPr lang="en-US" sz="2400" dirty="0" smtClean="0"/>
          </a:p>
          <a:p>
            <a:pPr algn="just"/>
            <a:endParaRPr lang="en-US" sz="2400" dirty="0"/>
          </a:p>
        </p:txBody>
      </p:sp>
      <p:sp>
        <p:nvSpPr>
          <p:cNvPr id="4" name="Rectangle 3"/>
          <p:cNvSpPr/>
          <p:nvPr/>
        </p:nvSpPr>
        <p:spPr>
          <a:xfrm>
            <a:off x="1371600" y="32004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X=G</a:t>
            </a:r>
            <a:endParaRPr lang="en-US" dirty="0">
              <a:solidFill>
                <a:schemeClr val="tx1"/>
              </a:solidFill>
            </a:endParaRPr>
          </a:p>
        </p:txBody>
      </p:sp>
      <p:sp>
        <p:nvSpPr>
          <p:cNvPr id="5" name="Rectangle 4"/>
          <p:cNvSpPr/>
          <p:nvPr/>
        </p:nvSpPr>
        <p:spPr>
          <a:xfrm>
            <a:off x="2209800" y="32004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P(X)</a:t>
            </a:r>
            <a:endParaRPr lang="en-US" dirty="0">
              <a:solidFill>
                <a:schemeClr val="tx1"/>
              </a:solidFill>
            </a:endParaRPr>
          </a:p>
        </p:txBody>
      </p:sp>
      <p:sp>
        <p:nvSpPr>
          <p:cNvPr id="6" name="Rectangle 5"/>
          <p:cNvSpPr/>
          <p:nvPr/>
        </p:nvSpPr>
        <p:spPr>
          <a:xfrm>
            <a:off x="2209800" y="3581400"/>
            <a:ext cx="838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r>
              <a:rPr lang="en-US" dirty="0" smtClean="0">
                <a:solidFill>
                  <a:schemeClr val="tx1"/>
                </a:solidFill>
              </a:rPr>
              <a:t>1/4</a:t>
            </a:r>
          </a:p>
          <a:p>
            <a:pPr algn="ctr"/>
            <a:r>
              <a:rPr lang="en-US" dirty="0" smtClean="0">
                <a:solidFill>
                  <a:schemeClr val="tx1"/>
                </a:solidFill>
              </a:rPr>
              <a:t>1/2</a:t>
            </a:r>
          </a:p>
          <a:p>
            <a:pPr algn="ctr"/>
            <a:r>
              <a:rPr lang="en-US" dirty="0" smtClean="0">
                <a:solidFill>
                  <a:schemeClr val="tx1"/>
                </a:solidFill>
              </a:rPr>
              <a:t>1/4</a:t>
            </a:r>
          </a:p>
          <a:p>
            <a:pPr algn="ctr"/>
            <a:endParaRPr lang="en-US" dirty="0" smtClean="0"/>
          </a:p>
          <a:p>
            <a:pPr algn="ctr"/>
            <a:endParaRPr lang="en-US" dirty="0"/>
          </a:p>
        </p:txBody>
      </p:sp>
      <p:sp>
        <p:nvSpPr>
          <p:cNvPr id="7" name="Rectangle 6"/>
          <p:cNvSpPr/>
          <p:nvPr/>
        </p:nvSpPr>
        <p:spPr>
          <a:xfrm>
            <a:off x="4419600" y="3581400"/>
            <a:ext cx="8382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1/8</a:t>
            </a:r>
          </a:p>
          <a:p>
            <a:pPr algn="ctr"/>
            <a:r>
              <a:rPr lang="en-US" dirty="0" smtClean="0">
                <a:solidFill>
                  <a:schemeClr val="tx1"/>
                </a:solidFill>
              </a:rPr>
              <a:t>3/8</a:t>
            </a:r>
          </a:p>
          <a:p>
            <a:pPr algn="ctr"/>
            <a:r>
              <a:rPr lang="en-US" dirty="0" smtClean="0">
                <a:solidFill>
                  <a:schemeClr val="tx1"/>
                </a:solidFill>
              </a:rPr>
              <a:t>3/8</a:t>
            </a:r>
          </a:p>
          <a:p>
            <a:pPr algn="ctr"/>
            <a:r>
              <a:rPr lang="en-US" dirty="0" smtClean="0">
                <a:solidFill>
                  <a:schemeClr val="tx1"/>
                </a:solidFill>
              </a:rPr>
              <a:t>1/8</a:t>
            </a:r>
          </a:p>
          <a:p>
            <a:pPr algn="ctr"/>
            <a:endParaRPr lang="en-US" dirty="0">
              <a:solidFill>
                <a:schemeClr val="tx1"/>
              </a:solidFill>
            </a:endParaRPr>
          </a:p>
        </p:txBody>
      </p:sp>
      <p:sp>
        <p:nvSpPr>
          <p:cNvPr id="8" name="Rectangle 7"/>
          <p:cNvSpPr/>
          <p:nvPr/>
        </p:nvSpPr>
        <p:spPr>
          <a:xfrm>
            <a:off x="3581400" y="3581400"/>
            <a:ext cx="8382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0</a:t>
            </a:r>
          </a:p>
          <a:p>
            <a:pPr algn="ctr"/>
            <a:r>
              <a:rPr lang="en-US" dirty="0" smtClean="0">
                <a:solidFill>
                  <a:schemeClr val="tx1"/>
                </a:solidFill>
              </a:rPr>
              <a:t>1</a:t>
            </a:r>
          </a:p>
          <a:p>
            <a:pPr algn="ctr"/>
            <a:r>
              <a:rPr lang="en-US" dirty="0" smtClean="0">
                <a:solidFill>
                  <a:schemeClr val="tx1"/>
                </a:solidFill>
              </a:rPr>
              <a:t>2</a:t>
            </a:r>
          </a:p>
          <a:p>
            <a:pPr algn="ctr"/>
            <a:r>
              <a:rPr lang="en-US" dirty="0" smtClean="0">
                <a:solidFill>
                  <a:schemeClr val="tx1"/>
                </a:solidFill>
              </a:rPr>
              <a:t>3</a:t>
            </a:r>
          </a:p>
          <a:p>
            <a:pPr algn="ctr"/>
            <a:endParaRPr lang="en-US" dirty="0"/>
          </a:p>
        </p:txBody>
      </p:sp>
      <p:sp>
        <p:nvSpPr>
          <p:cNvPr id="9" name="Rectangle 8"/>
          <p:cNvSpPr/>
          <p:nvPr/>
        </p:nvSpPr>
        <p:spPr>
          <a:xfrm>
            <a:off x="3581400" y="32004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X=G</a:t>
            </a:r>
            <a:endParaRPr lang="en-US" dirty="0">
              <a:solidFill>
                <a:schemeClr val="tx1"/>
              </a:solidFill>
            </a:endParaRPr>
          </a:p>
        </p:txBody>
      </p:sp>
      <p:sp>
        <p:nvSpPr>
          <p:cNvPr id="10" name="Rectangle 9"/>
          <p:cNvSpPr/>
          <p:nvPr/>
        </p:nvSpPr>
        <p:spPr>
          <a:xfrm>
            <a:off x="4419600" y="32004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P(X)</a:t>
            </a:r>
            <a:endParaRPr lang="en-US" dirty="0">
              <a:solidFill>
                <a:schemeClr val="tx1"/>
              </a:solidFill>
            </a:endParaRPr>
          </a:p>
        </p:txBody>
      </p:sp>
      <p:sp>
        <p:nvSpPr>
          <p:cNvPr id="11" name="Rectangle 10"/>
          <p:cNvSpPr/>
          <p:nvPr/>
        </p:nvSpPr>
        <p:spPr>
          <a:xfrm>
            <a:off x="1371600" y="3581400"/>
            <a:ext cx="838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0</a:t>
            </a:r>
          </a:p>
          <a:p>
            <a:pPr algn="ctr"/>
            <a:r>
              <a:rPr lang="en-US" dirty="0" smtClean="0">
                <a:solidFill>
                  <a:schemeClr val="tx1"/>
                </a:solidFill>
              </a:rPr>
              <a:t>1</a:t>
            </a:r>
          </a:p>
          <a:p>
            <a:pPr algn="ctr"/>
            <a:r>
              <a:rPr lang="en-US" dirty="0" smtClean="0">
                <a:solidFill>
                  <a:schemeClr val="tx1"/>
                </a:solidFill>
              </a:rPr>
              <a:t>2</a:t>
            </a:r>
          </a:p>
          <a:p>
            <a:pPr algn="ctr"/>
            <a:endParaRPr lang="en-US" dirty="0"/>
          </a:p>
        </p:txBody>
      </p:sp>
      <p:sp>
        <p:nvSpPr>
          <p:cNvPr id="12" name="Rectangle 11"/>
          <p:cNvSpPr/>
          <p:nvPr/>
        </p:nvSpPr>
        <p:spPr>
          <a:xfrm>
            <a:off x="1371600" y="47244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JLH</a:t>
            </a:r>
            <a:endParaRPr lang="en-US" dirty="0">
              <a:solidFill>
                <a:schemeClr val="tx1"/>
              </a:solidFill>
            </a:endParaRPr>
          </a:p>
        </p:txBody>
      </p:sp>
      <p:sp>
        <p:nvSpPr>
          <p:cNvPr id="13" name="Rectangle 12"/>
          <p:cNvSpPr/>
          <p:nvPr/>
        </p:nvSpPr>
        <p:spPr>
          <a:xfrm>
            <a:off x="3581400" y="50292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JLH</a:t>
            </a:r>
            <a:endParaRPr lang="en-US" dirty="0">
              <a:solidFill>
                <a:schemeClr val="tx1"/>
              </a:solidFill>
            </a:endParaRPr>
          </a:p>
        </p:txBody>
      </p:sp>
      <p:sp>
        <p:nvSpPr>
          <p:cNvPr id="14" name="Rectangle 13"/>
          <p:cNvSpPr/>
          <p:nvPr/>
        </p:nvSpPr>
        <p:spPr>
          <a:xfrm>
            <a:off x="2209800" y="47244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5" name="Rectangle 14"/>
          <p:cNvSpPr/>
          <p:nvPr/>
        </p:nvSpPr>
        <p:spPr>
          <a:xfrm>
            <a:off x="4419600" y="50292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6" name="Rectangle 15"/>
          <p:cNvSpPr/>
          <p:nvPr/>
        </p:nvSpPr>
        <p:spPr>
          <a:xfrm>
            <a:off x="1371600" y="5791200"/>
            <a:ext cx="2819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VARIABEL ACAK DISKRIT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6172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2. DISTRIBUSI BINOM = PERCOBAAN BERNOULLI</a:t>
            </a:r>
            <a:endParaRPr lang="en-US" sz="2400" dirty="0">
              <a:solidFill>
                <a:schemeClr val="tx1"/>
              </a:solidFill>
            </a:endParaRPr>
          </a:p>
        </p:txBody>
      </p:sp>
      <p:sp>
        <p:nvSpPr>
          <p:cNvPr id="3" name="Rectangle 2"/>
          <p:cNvSpPr/>
          <p:nvPr/>
        </p:nvSpPr>
        <p:spPr>
          <a:xfrm>
            <a:off x="533400" y="990600"/>
            <a:ext cx="8001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EKSPERIMEN YG HANYA MENGHASILKAN 2 PERISTIWA, YAITU A DAN A</a:t>
            </a:r>
            <a:endParaRPr lang="en-US" dirty="0">
              <a:solidFill>
                <a:schemeClr val="tx1"/>
              </a:solidFill>
            </a:endParaRPr>
          </a:p>
        </p:txBody>
      </p:sp>
      <p:sp>
        <p:nvSpPr>
          <p:cNvPr id="4" name="Rectangle 3"/>
          <p:cNvSpPr/>
          <p:nvPr/>
        </p:nvSpPr>
        <p:spPr>
          <a:xfrm>
            <a:off x="533400" y="1524000"/>
            <a:ext cx="800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P(A) = </a:t>
            </a:r>
            <a:r>
              <a:rPr lang="el-GR" dirty="0" smtClean="0">
                <a:solidFill>
                  <a:schemeClr val="tx1"/>
                </a:solidFill>
              </a:rPr>
              <a:t>π</a:t>
            </a:r>
            <a:r>
              <a:rPr lang="en-US" dirty="0" smtClean="0">
                <a:solidFill>
                  <a:schemeClr val="tx1"/>
                </a:solidFill>
              </a:rPr>
              <a:t> UNTUK SETIAP PERCOBAAN (TETAP), MAKA P(A) = 1- </a:t>
            </a:r>
            <a:r>
              <a:rPr lang="el-GR" dirty="0" smtClean="0">
                <a:solidFill>
                  <a:schemeClr val="tx1"/>
                </a:solidFill>
              </a:rPr>
              <a:t>π</a:t>
            </a:r>
            <a:endParaRPr lang="en-US" dirty="0">
              <a:solidFill>
                <a:schemeClr val="tx1"/>
              </a:solidFill>
            </a:endParaRPr>
          </a:p>
        </p:txBody>
      </p:sp>
      <p:sp>
        <p:nvSpPr>
          <p:cNvPr id="5" name="Rectangle 4"/>
          <p:cNvSpPr/>
          <p:nvPr/>
        </p:nvSpPr>
        <p:spPr>
          <a:xfrm>
            <a:off x="533400" y="1905000"/>
            <a:ext cx="800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EKSPERIMEN HARUS INDEPENDEN DAN DAPAT DIULANG BERKALI-KALI</a:t>
            </a:r>
            <a:endParaRPr lang="en-US" dirty="0">
              <a:solidFill>
                <a:schemeClr val="tx1"/>
              </a:solidFill>
            </a:endParaRPr>
          </a:p>
        </p:txBody>
      </p:sp>
      <p:sp>
        <p:nvSpPr>
          <p:cNvPr id="6" name="Rectangle 5"/>
          <p:cNvSpPr/>
          <p:nvPr/>
        </p:nvSpPr>
        <p:spPr>
          <a:xfrm>
            <a:off x="5569956" y="1435512"/>
            <a:ext cx="381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a:t>
            </a:r>
            <a:endParaRPr lang="en-US" sz="4000" dirty="0">
              <a:solidFill>
                <a:schemeClr val="tx1"/>
              </a:solidFill>
            </a:endParaRPr>
          </a:p>
        </p:txBody>
      </p:sp>
      <p:sp>
        <p:nvSpPr>
          <p:cNvPr id="7" name="Rectangle 6"/>
          <p:cNvSpPr/>
          <p:nvPr/>
        </p:nvSpPr>
        <p:spPr>
          <a:xfrm>
            <a:off x="6919452" y="91686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a:t>
            </a:r>
            <a:endParaRPr lang="en-US" sz="4000" dirty="0">
              <a:solidFill>
                <a:schemeClr val="tx1"/>
              </a:solidFill>
            </a:endParaRPr>
          </a:p>
        </p:txBody>
      </p:sp>
      <p:sp>
        <p:nvSpPr>
          <p:cNvPr id="8" name="Rectangle 7"/>
          <p:cNvSpPr/>
          <p:nvPr/>
        </p:nvSpPr>
        <p:spPr>
          <a:xfrm>
            <a:off x="533400" y="2286000"/>
            <a:ext cx="8001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p</a:t>
            </a:r>
            <a:r>
              <a:rPr lang="en-US" dirty="0" smtClean="0">
                <a:solidFill>
                  <a:schemeClr val="tx1"/>
                </a:solidFill>
              </a:rPr>
              <a:t> (x) = P(X=x) = </a:t>
            </a:r>
            <a:endParaRPr lang="en-US" dirty="0">
              <a:solidFill>
                <a:schemeClr val="tx1"/>
              </a:solidFill>
            </a:endParaRPr>
          </a:p>
        </p:txBody>
      </p:sp>
      <p:sp>
        <p:nvSpPr>
          <p:cNvPr id="11" name="Double Bracket 10"/>
          <p:cNvSpPr/>
          <p:nvPr/>
        </p:nvSpPr>
        <p:spPr>
          <a:xfrm>
            <a:off x="2057400" y="2362200"/>
            <a:ext cx="457200" cy="5334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 name="Rectangle 11"/>
          <p:cNvSpPr/>
          <p:nvPr/>
        </p:nvSpPr>
        <p:spPr>
          <a:xfrm>
            <a:off x="2086896" y="2256504"/>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endParaRPr lang="en-US" dirty="0">
              <a:solidFill>
                <a:schemeClr val="tx1"/>
              </a:solidFill>
            </a:endParaRPr>
          </a:p>
        </p:txBody>
      </p:sp>
      <p:sp>
        <p:nvSpPr>
          <p:cNvPr id="14" name="Rectangle 13"/>
          <p:cNvSpPr/>
          <p:nvPr/>
        </p:nvSpPr>
        <p:spPr>
          <a:xfrm>
            <a:off x="2057400" y="2590800"/>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sp>
        <p:nvSpPr>
          <p:cNvPr id="15" name="Rectangle 14"/>
          <p:cNvSpPr/>
          <p:nvPr/>
        </p:nvSpPr>
        <p:spPr>
          <a:xfrm>
            <a:off x="2335176" y="2438400"/>
            <a:ext cx="1676400" cy="381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π</a:t>
            </a:r>
            <a:r>
              <a:rPr lang="en-US" baseline="30000" dirty="0" smtClean="0">
                <a:solidFill>
                  <a:schemeClr val="tx1"/>
                </a:solidFill>
              </a:rPr>
              <a:t>x</a:t>
            </a:r>
            <a:r>
              <a:rPr lang="en-US" dirty="0" smtClean="0">
                <a:solidFill>
                  <a:schemeClr val="tx1"/>
                </a:solidFill>
              </a:rPr>
              <a:t> (1 – </a:t>
            </a:r>
            <a:r>
              <a:rPr lang="el-GR" dirty="0" smtClean="0">
                <a:solidFill>
                  <a:schemeClr val="tx1"/>
                </a:solidFill>
              </a:rPr>
              <a:t>π</a:t>
            </a:r>
            <a:r>
              <a:rPr lang="en-US" dirty="0" smtClean="0">
                <a:solidFill>
                  <a:schemeClr val="tx1"/>
                </a:solidFill>
              </a:rPr>
              <a:t>)</a:t>
            </a:r>
            <a:r>
              <a:rPr lang="en-US" baseline="30000" dirty="0" smtClean="0">
                <a:solidFill>
                  <a:schemeClr val="tx1"/>
                </a:solidFill>
              </a:rPr>
              <a:t>N-x</a:t>
            </a:r>
            <a:endParaRPr lang="en-US" baseline="30000" dirty="0">
              <a:solidFill>
                <a:schemeClr val="tx1"/>
              </a:solidFill>
            </a:endParaRPr>
          </a:p>
        </p:txBody>
      </p:sp>
      <p:cxnSp>
        <p:nvCxnSpPr>
          <p:cNvPr id="18" name="Straight Connector 17"/>
          <p:cNvCxnSpPr/>
          <p:nvPr/>
        </p:nvCxnSpPr>
        <p:spPr>
          <a:xfrm>
            <a:off x="1905000" y="3657600"/>
            <a:ext cx="1219200" cy="1588"/>
          </a:xfrm>
          <a:prstGeom prst="line">
            <a:avLst/>
          </a:prstGeom>
        </p:spPr>
        <p:style>
          <a:lnRef idx="1">
            <a:schemeClr val="dk1"/>
          </a:lnRef>
          <a:fillRef idx="0">
            <a:schemeClr val="dk1"/>
          </a:fillRef>
          <a:effectRef idx="0">
            <a:schemeClr val="dk1"/>
          </a:effectRef>
          <a:fontRef idx="minor">
            <a:schemeClr val="tx1"/>
          </a:fontRef>
        </p:style>
      </p:cxnSp>
      <p:sp>
        <p:nvSpPr>
          <p:cNvPr id="20" name="Rectangle 19"/>
          <p:cNvSpPr/>
          <p:nvPr/>
        </p:nvSpPr>
        <p:spPr>
          <a:xfrm>
            <a:off x="533400" y="3048000"/>
            <a:ext cx="3276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chemeClr val="tx1"/>
              </a:solidFill>
            </a:endParaRPr>
          </a:p>
        </p:txBody>
      </p:sp>
      <p:sp>
        <p:nvSpPr>
          <p:cNvPr id="21" name="Rectangle 20"/>
          <p:cNvSpPr/>
          <p:nvPr/>
        </p:nvSpPr>
        <p:spPr>
          <a:xfrm>
            <a:off x="914400" y="3657600"/>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sp>
        <p:nvSpPr>
          <p:cNvPr id="23" name="Rectangle 22"/>
          <p:cNvSpPr/>
          <p:nvPr/>
        </p:nvSpPr>
        <p:spPr>
          <a:xfrm>
            <a:off x="990600" y="33528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endParaRPr lang="en-US" dirty="0">
              <a:solidFill>
                <a:schemeClr val="tx1"/>
              </a:solidFill>
            </a:endParaRPr>
          </a:p>
        </p:txBody>
      </p:sp>
      <p:sp>
        <p:nvSpPr>
          <p:cNvPr id="24" name="Double Bracket 23"/>
          <p:cNvSpPr/>
          <p:nvPr/>
        </p:nvSpPr>
        <p:spPr>
          <a:xfrm>
            <a:off x="990600" y="3352800"/>
            <a:ext cx="381000" cy="6096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5" name="Rectangle 24"/>
          <p:cNvSpPr/>
          <p:nvPr/>
        </p:nvSpPr>
        <p:spPr>
          <a:xfrm>
            <a:off x="1447800" y="35052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t>
            </a:r>
            <a:endParaRPr lang="en-US" sz="2400" dirty="0">
              <a:solidFill>
                <a:schemeClr val="tx1"/>
              </a:solidFill>
            </a:endParaRPr>
          </a:p>
        </p:txBody>
      </p:sp>
      <p:sp>
        <p:nvSpPr>
          <p:cNvPr id="26" name="Rectangle 25"/>
          <p:cNvSpPr/>
          <p:nvPr/>
        </p:nvSpPr>
        <p:spPr>
          <a:xfrm>
            <a:off x="1900092" y="32766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 !</a:t>
            </a:r>
            <a:endParaRPr lang="en-US" dirty="0">
              <a:solidFill>
                <a:schemeClr val="tx1"/>
              </a:solidFill>
            </a:endParaRPr>
          </a:p>
        </p:txBody>
      </p:sp>
      <p:sp>
        <p:nvSpPr>
          <p:cNvPr id="27" name="Rectangle 26"/>
          <p:cNvSpPr/>
          <p:nvPr/>
        </p:nvSpPr>
        <p:spPr>
          <a:xfrm>
            <a:off x="1651824" y="3657600"/>
            <a:ext cx="1295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 (N – x ) !</a:t>
            </a:r>
            <a:endParaRPr lang="en-US" dirty="0">
              <a:solidFill>
                <a:schemeClr val="tx1"/>
              </a:solidFill>
            </a:endParaRPr>
          </a:p>
        </p:txBody>
      </p:sp>
      <p:cxnSp>
        <p:nvCxnSpPr>
          <p:cNvPr id="29" name="Straight Connector 28"/>
          <p:cNvCxnSpPr/>
          <p:nvPr/>
        </p:nvCxnSpPr>
        <p:spPr>
          <a:xfrm>
            <a:off x="1762440" y="3657600"/>
            <a:ext cx="990600" cy="1588"/>
          </a:xfrm>
          <a:prstGeom prst="line">
            <a:avLst/>
          </a:prstGeom>
        </p:spPr>
        <p:style>
          <a:lnRef idx="1">
            <a:schemeClr val="dk1"/>
          </a:lnRef>
          <a:fillRef idx="0">
            <a:schemeClr val="dk1"/>
          </a:fillRef>
          <a:effectRef idx="0">
            <a:schemeClr val="dk1"/>
          </a:effectRef>
          <a:fontRef idx="minor">
            <a:schemeClr val="tx1"/>
          </a:fontRef>
        </p:style>
      </p:cxnSp>
      <p:sp>
        <p:nvSpPr>
          <p:cNvPr id="31" name="Rectangle 30"/>
          <p:cNvSpPr/>
          <p:nvPr/>
        </p:nvSpPr>
        <p:spPr>
          <a:xfrm>
            <a:off x="533400" y="4038600"/>
            <a:ext cx="800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X = 0, 1, 2, .  .  .  ,  N,  0 &lt;  </a:t>
            </a:r>
            <a:r>
              <a:rPr lang="el-GR" dirty="0" smtClean="0">
                <a:solidFill>
                  <a:schemeClr val="tx1"/>
                </a:solidFill>
              </a:rPr>
              <a:t>π</a:t>
            </a:r>
            <a:r>
              <a:rPr lang="en-US" dirty="0" smtClean="0">
                <a:solidFill>
                  <a:schemeClr val="tx1"/>
                </a:solidFill>
              </a:rPr>
              <a:t>  &lt;  1</a:t>
            </a:r>
          </a:p>
          <a:p>
            <a:pPr algn="just"/>
            <a:r>
              <a:rPr lang="en-US" dirty="0" smtClean="0">
                <a:solidFill>
                  <a:schemeClr val="tx1"/>
                </a:solidFill>
              </a:rPr>
              <a:t>N! = 1x2x3x .  .  .  x(N-1) x N;  0! = 1! = 1</a:t>
            </a:r>
            <a:endParaRPr lang="en-US" dirty="0">
              <a:solidFill>
                <a:schemeClr val="tx1"/>
              </a:solidFill>
            </a:endParaRPr>
          </a:p>
        </p:txBody>
      </p:sp>
      <p:sp>
        <p:nvSpPr>
          <p:cNvPr id="32" name="Rectangle 31"/>
          <p:cNvSpPr/>
          <p:nvPr/>
        </p:nvSpPr>
        <p:spPr>
          <a:xfrm>
            <a:off x="3733800" y="3048000"/>
            <a:ext cx="4648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a:t>
            </a:r>
            <a:r>
              <a:rPr lang="el-GR" sz="3600" dirty="0" smtClean="0">
                <a:solidFill>
                  <a:schemeClr val="tx1"/>
                </a:solidFill>
              </a:rPr>
              <a:t>μ</a:t>
            </a:r>
            <a:r>
              <a:rPr lang="en-US" dirty="0" smtClean="0">
                <a:solidFill>
                  <a:schemeClr val="tx1"/>
                </a:solidFill>
              </a:rPr>
              <a:t> =  N</a:t>
            </a:r>
            <a:r>
              <a:rPr lang="el-GR" dirty="0" smtClean="0">
                <a:solidFill>
                  <a:schemeClr val="tx1"/>
                </a:solidFill>
              </a:rPr>
              <a:t>π</a:t>
            </a:r>
            <a:r>
              <a:rPr lang="en-US" dirty="0" smtClean="0">
                <a:solidFill>
                  <a:schemeClr val="tx1"/>
                </a:solidFill>
              </a:rPr>
              <a:t>;   </a:t>
            </a:r>
            <a:r>
              <a:rPr lang="el-GR" sz="3600" dirty="0" smtClean="0">
                <a:solidFill>
                  <a:schemeClr val="tx1"/>
                </a:solidFill>
              </a:rPr>
              <a:t>σ</a:t>
            </a:r>
            <a:r>
              <a:rPr lang="en-US" dirty="0" smtClean="0">
                <a:solidFill>
                  <a:schemeClr val="tx1"/>
                </a:solidFill>
              </a:rPr>
              <a:t>=  </a:t>
            </a:r>
            <a:endParaRPr lang="en-US" dirty="0">
              <a:solidFill>
                <a:schemeClr val="tx1"/>
              </a:solidFill>
            </a:endParaRPr>
          </a:p>
        </p:txBody>
      </p:sp>
      <p:cxnSp>
        <p:nvCxnSpPr>
          <p:cNvPr id="34" name="Straight Connector 33"/>
          <p:cNvCxnSpPr/>
          <p:nvPr/>
        </p:nvCxnSpPr>
        <p:spPr>
          <a:xfrm rot="16200000" flipH="1">
            <a:off x="5105400" y="3429000"/>
            <a:ext cx="457200" cy="15240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rot="5400000">
            <a:off x="5260260" y="3446208"/>
            <a:ext cx="457200" cy="15240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5562600" y="3308556"/>
            <a:ext cx="1219200" cy="1588"/>
          </a:xfrm>
          <a:prstGeom prst="line">
            <a:avLst/>
          </a:prstGeom>
        </p:spPr>
        <p:style>
          <a:lnRef idx="1">
            <a:schemeClr val="dk1"/>
          </a:lnRef>
          <a:fillRef idx="0">
            <a:schemeClr val="dk1"/>
          </a:fillRef>
          <a:effectRef idx="0">
            <a:schemeClr val="dk1"/>
          </a:effectRef>
          <a:fontRef idx="minor">
            <a:schemeClr val="tx1"/>
          </a:fontRef>
        </p:style>
      </p:cxnSp>
      <p:sp>
        <p:nvSpPr>
          <p:cNvPr id="41" name="Rectangle 40"/>
          <p:cNvSpPr/>
          <p:nvPr/>
        </p:nvSpPr>
        <p:spPr>
          <a:xfrm>
            <a:off x="5385624" y="3308556"/>
            <a:ext cx="1447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r>
              <a:rPr lang="el-GR" dirty="0" smtClean="0">
                <a:solidFill>
                  <a:schemeClr val="tx1"/>
                </a:solidFill>
              </a:rPr>
              <a:t>π</a:t>
            </a:r>
            <a:r>
              <a:rPr lang="en-US" dirty="0" smtClean="0">
                <a:solidFill>
                  <a:schemeClr val="tx1"/>
                </a:solidFill>
              </a:rPr>
              <a:t> (1 – </a:t>
            </a:r>
            <a:r>
              <a:rPr lang="el-GR" dirty="0" smtClean="0">
                <a:solidFill>
                  <a:schemeClr val="tx1"/>
                </a:solidFill>
              </a:rPr>
              <a:t>π</a:t>
            </a:r>
            <a:r>
              <a:rPr lang="en-US" dirty="0" smtClean="0">
                <a:solidFill>
                  <a:schemeClr val="tx1"/>
                </a:solidFill>
              </a:rPr>
              <a:t> )</a:t>
            </a:r>
            <a:endParaRPr lang="en-US" dirty="0">
              <a:solidFill>
                <a:schemeClr val="tx1"/>
              </a:solidFill>
            </a:endParaRPr>
          </a:p>
        </p:txBody>
      </p:sp>
      <p:sp>
        <p:nvSpPr>
          <p:cNvPr id="42" name="Rectangle 41"/>
          <p:cNvSpPr/>
          <p:nvPr/>
        </p:nvSpPr>
        <p:spPr>
          <a:xfrm>
            <a:off x="535860" y="5029200"/>
            <a:ext cx="7924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CONTOH : UNDIAN DG UANG LOGAM SEBANYAK 10 KALI, BERAPA PELUANG MENDAPAT MUKA G SEBANYAK 6 KALI?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3657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5.  DISTRIBUSI POISSON</a:t>
            </a:r>
            <a:endParaRPr lang="en-US" sz="2400" dirty="0">
              <a:solidFill>
                <a:schemeClr val="tx1"/>
              </a:solidFill>
            </a:endParaRPr>
          </a:p>
        </p:txBody>
      </p:sp>
      <p:sp>
        <p:nvSpPr>
          <p:cNvPr id="3" name="Rectangle 2"/>
          <p:cNvSpPr/>
          <p:nvPr/>
        </p:nvSpPr>
        <p:spPr>
          <a:xfrm>
            <a:off x="609600" y="1066800"/>
            <a:ext cx="7924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8463" algn="just"/>
            <a:r>
              <a:rPr lang="en-US" dirty="0" smtClean="0">
                <a:solidFill>
                  <a:schemeClr val="tx1"/>
                </a:solidFill>
              </a:rPr>
              <a:t>SERING DIGUNAKAN  UNTUK MENENTUKAN  PELUANG  PERISTIWA YG  SANGAT JARANG TERJADI</a:t>
            </a:r>
            <a:endParaRPr lang="en-US" dirty="0">
              <a:solidFill>
                <a:schemeClr val="tx1"/>
              </a:solidFill>
            </a:endParaRPr>
          </a:p>
        </p:txBody>
      </p:sp>
      <p:sp>
        <p:nvSpPr>
          <p:cNvPr id="4" name="Rectangle 3"/>
          <p:cNvSpPr/>
          <p:nvPr/>
        </p:nvSpPr>
        <p:spPr>
          <a:xfrm>
            <a:off x="609600" y="1600200"/>
            <a:ext cx="3429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P(x) = P(X=x) = </a:t>
            </a:r>
            <a:endParaRPr lang="en-US" dirty="0">
              <a:solidFill>
                <a:schemeClr val="tx1"/>
              </a:solidFill>
            </a:endParaRPr>
          </a:p>
        </p:txBody>
      </p:sp>
      <p:sp>
        <p:nvSpPr>
          <p:cNvPr id="5" name="Rectangle 4"/>
          <p:cNvSpPr/>
          <p:nvPr/>
        </p:nvSpPr>
        <p:spPr>
          <a:xfrm>
            <a:off x="2133600" y="1632156"/>
            <a:ext cx="1219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a:t>
            </a:r>
            <a:r>
              <a:rPr lang="en-US" sz="2400" baseline="30000" dirty="0" smtClean="0">
                <a:solidFill>
                  <a:schemeClr val="tx1"/>
                </a:solidFill>
              </a:rPr>
              <a:t>-</a:t>
            </a:r>
            <a:r>
              <a:rPr lang="el-GR" sz="2400" baseline="30000" dirty="0" smtClean="0">
                <a:solidFill>
                  <a:schemeClr val="tx1"/>
                </a:solidFill>
              </a:rPr>
              <a:t>λ</a:t>
            </a:r>
            <a:r>
              <a:rPr lang="en-US" sz="2400" dirty="0" smtClean="0">
                <a:solidFill>
                  <a:schemeClr val="tx1"/>
                </a:solidFill>
              </a:rPr>
              <a:t>  </a:t>
            </a:r>
            <a:r>
              <a:rPr lang="en-US" dirty="0" smtClean="0">
                <a:solidFill>
                  <a:schemeClr val="tx1"/>
                </a:solidFill>
              </a:rPr>
              <a:t>. </a:t>
            </a:r>
            <a:r>
              <a:rPr lang="el-GR" dirty="0" smtClean="0">
                <a:solidFill>
                  <a:schemeClr val="tx1"/>
                </a:solidFill>
              </a:rPr>
              <a:t>λ</a:t>
            </a:r>
            <a:r>
              <a:rPr lang="en-US" sz="2400" baseline="30000" dirty="0" smtClean="0">
                <a:solidFill>
                  <a:schemeClr val="tx1"/>
                </a:solidFill>
              </a:rPr>
              <a:t>x</a:t>
            </a:r>
            <a:r>
              <a:rPr lang="en-US" dirty="0" smtClean="0">
                <a:solidFill>
                  <a:schemeClr val="tx1"/>
                </a:solidFill>
              </a:rPr>
              <a:t> </a:t>
            </a:r>
            <a:endParaRPr lang="en-US" dirty="0">
              <a:solidFill>
                <a:schemeClr val="tx1"/>
              </a:solidFill>
            </a:endParaRPr>
          </a:p>
        </p:txBody>
      </p:sp>
      <p:sp>
        <p:nvSpPr>
          <p:cNvPr id="6" name="Rectangle 5"/>
          <p:cNvSpPr/>
          <p:nvPr/>
        </p:nvSpPr>
        <p:spPr>
          <a:xfrm>
            <a:off x="2485104" y="1998408"/>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X!</a:t>
            </a:r>
            <a:endParaRPr lang="en-US" sz="1600" dirty="0">
              <a:solidFill>
                <a:schemeClr val="tx1"/>
              </a:solidFill>
            </a:endParaRPr>
          </a:p>
        </p:txBody>
      </p:sp>
      <p:cxnSp>
        <p:nvCxnSpPr>
          <p:cNvPr id="8" name="Straight Connector 7"/>
          <p:cNvCxnSpPr/>
          <p:nvPr/>
        </p:nvCxnSpPr>
        <p:spPr>
          <a:xfrm>
            <a:off x="2209800" y="2013156"/>
            <a:ext cx="1219200" cy="1588"/>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4038600" y="1600200"/>
            <a:ext cx="3429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3600" dirty="0" smtClean="0">
                <a:solidFill>
                  <a:schemeClr val="tx1"/>
                </a:solidFill>
              </a:rPr>
              <a:t>μ</a:t>
            </a:r>
            <a:r>
              <a:rPr lang="en-US" sz="3600" dirty="0" smtClean="0">
                <a:solidFill>
                  <a:schemeClr val="tx1"/>
                </a:solidFill>
              </a:rPr>
              <a:t> = </a:t>
            </a:r>
            <a:r>
              <a:rPr lang="el-GR" sz="3600" dirty="0" smtClean="0">
                <a:solidFill>
                  <a:schemeClr val="tx1"/>
                </a:solidFill>
              </a:rPr>
              <a:t>λ</a:t>
            </a:r>
            <a:r>
              <a:rPr lang="en-US" sz="3600" dirty="0" smtClean="0">
                <a:solidFill>
                  <a:schemeClr val="tx1"/>
                </a:solidFill>
              </a:rPr>
              <a:t> ;   </a:t>
            </a:r>
            <a:r>
              <a:rPr lang="el-GR" sz="3600" dirty="0" smtClean="0">
                <a:solidFill>
                  <a:schemeClr val="tx1"/>
                </a:solidFill>
              </a:rPr>
              <a:t>σ</a:t>
            </a:r>
            <a:r>
              <a:rPr lang="en-US" sz="3600" dirty="0" smtClean="0">
                <a:solidFill>
                  <a:schemeClr val="tx1"/>
                </a:solidFill>
              </a:rPr>
              <a:t> = </a:t>
            </a:r>
            <a:r>
              <a:rPr lang="en-US" sz="3600" dirty="0" smtClean="0">
                <a:solidFill>
                  <a:schemeClr val="tx1"/>
                </a:solidFill>
                <a:latin typeface="Times New Roman"/>
                <a:cs typeface="Times New Roman"/>
              </a:rPr>
              <a:t>√</a:t>
            </a:r>
            <a:r>
              <a:rPr lang="el-GR" sz="3600" dirty="0" smtClean="0">
                <a:solidFill>
                  <a:schemeClr val="tx1"/>
                </a:solidFill>
                <a:latin typeface="Times New Roman"/>
                <a:cs typeface="Times New Roman"/>
              </a:rPr>
              <a:t>λ</a:t>
            </a:r>
            <a:endParaRPr lang="en-US" sz="3600" dirty="0">
              <a:solidFill>
                <a:schemeClr val="tx1"/>
              </a:solidFill>
            </a:endParaRPr>
          </a:p>
        </p:txBody>
      </p:sp>
      <p:sp>
        <p:nvSpPr>
          <p:cNvPr id="10" name="Rectangle 9"/>
          <p:cNvSpPr/>
          <p:nvPr/>
        </p:nvSpPr>
        <p:spPr>
          <a:xfrm>
            <a:off x="612060" y="2438400"/>
            <a:ext cx="799854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50938" indent="-1150938" algn="just"/>
            <a:r>
              <a:rPr lang="en-US" dirty="0" smtClean="0">
                <a:solidFill>
                  <a:schemeClr val="tx1"/>
                </a:solidFill>
              </a:rPr>
              <a:t>CONTOH :  RATA-RATA ADA 1,4 ORANG BUTA HURUF UNTUK SETIAP 100 ORANG. SAMPEL UKURAN 200 TELAH DIAMBIL. BERAPA PELUANG TDK TERDAPAT BUTA HURUF?</a:t>
            </a:r>
            <a:endParaRPr lang="en-US" dirty="0">
              <a:solidFill>
                <a:schemeClr val="tx1"/>
              </a:solidFill>
            </a:endParaRPr>
          </a:p>
        </p:txBody>
      </p:sp>
      <p:sp>
        <p:nvSpPr>
          <p:cNvPr id="11" name="Rectangle 10"/>
          <p:cNvSpPr/>
          <p:nvPr/>
        </p:nvSpPr>
        <p:spPr>
          <a:xfrm>
            <a:off x="609600" y="3308556"/>
            <a:ext cx="8001000" cy="577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DISTRIBUSI BINOM DPT DIDEKATI OLEH DISTRIBUSI POISSON BILA N </a:t>
            </a:r>
            <a:r>
              <a:rPr lang="en-US" dirty="0" smtClean="0">
                <a:solidFill>
                  <a:schemeClr val="tx1"/>
                </a:solidFill>
                <a:latin typeface="Times New Roman"/>
                <a:cs typeface="Times New Roman"/>
              </a:rPr>
              <a:t>≥ 50 </a:t>
            </a:r>
            <a:r>
              <a:rPr lang="en-US" dirty="0" smtClean="0">
                <a:solidFill>
                  <a:schemeClr val="tx1"/>
                </a:solidFill>
                <a:latin typeface="Calibri" pitchFamily="34" charset="0"/>
                <a:cs typeface="Times New Roman"/>
              </a:rPr>
              <a:t>SEDANGKAN</a:t>
            </a:r>
            <a:r>
              <a:rPr lang="en-US" dirty="0" smtClean="0">
                <a:solidFill>
                  <a:schemeClr val="tx1"/>
                </a:solidFill>
                <a:latin typeface="Times New Roman"/>
                <a:cs typeface="Times New Roman"/>
              </a:rPr>
              <a:t> </a:t>
            </a:r>
            <a:r>
              <a:rPr lang="en-US" dirty="0" err="1" smtClean="0">
                <a:solidFill>
                  <a:schemeClr val="tx1"/>
                </a:solidFill>
                <a:latin typeface="Times New Roman"/>
                <a:cs typeface="Times New Roman"/>
              </a:rPr>
              <a:t>Np</a:t>
            </a:r>
            <a:r>
              <a:rPr lang="en-US" dirty="0" smtClean="0">
                <a:solidFill>
                  <a:schemeClr val="tx1"/>
                </a:solidFill>
                <a:latin typeface="Times New Roman"/>
                <a:cs typeface="Times New Roman"/>
              </a:rPr>
              <a:t>  &lt; 5</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5791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6. DISTRIBUSI NORMAL/DISTRIBUSI GAUSS</a:t>
            </a:r>
            <a:endParaRPr lang="en-US" sz="2400" dirty="0">
              <a:solidFill>
                <a:schemeClr val="tx1"/>
              </a:solidFill>
            </a:endParaRPr>
          </a:p>
        </p:txBody>
      </p:sp>
      <p:sp>
        <p:nvSpPr>
          <p:cNvPr id="3" name="Text Box 5"/>
          <p:cNvSpPr txBox="1">
            <a:spLocks noChangeArrowheads="1"/>
          </p:cNvSpPr>
          <p:nvPr/>
        </p:nvSpPr>
        <p:spPr bwMode="auto">
          <a:xfrm>
            <a:off x="533400" y="1143000"/>
            <a:ext cx="7772400" cy="646331"/>
          </a:xfrm>
          <a:prstGeom prst="rect">
            <a:avLst/>
          </a:prstGeom>
          <a:noFill/>
          <a:ln w="9525">
            <a:noFill/>
            <a:miter lim="800000"/>
            <a:headEnd/>
            <a:tailEnd/>
          </a:ln>
        </p:spPr>
        <p:txBody>
          <a:bodyPr>
            <a:spAutoFit/>
          </a:bodyPr>
          <a:lstStyle/>
          <a:p>
            <a:r>
              <a:rPr lang="en-US" b="1" dirty="0" smtClean="0"/>
              <a:t>DISTRIBUSI NORMAL</a:t>
            </a:r>
            <a:r>
              <a:rPr lang="en-US" dirty="0" smtClean="0"/>
              <a:t> : KURVA BERBENTUK BEL, SIMETRIS, SIMETRIS TERHADAP SUMBU YANG MELALUI NILAI RATA-RATA</a:t>
            </a:r>
            <a:endParaRPr lang="en-US" dirty="0"/>
          </a:p>
        </p:txBody>
      </p:sp>
      <p:sp>
        <p:nvSpPr>
          <p:cNvPr id="4" name="Freeform 23"/>
          <p:cNvSpPr>
            <a:spLocks/>
          </p:cNvSpPr>
          <p:nvPr/>
        </p:nvSpPr>
        <p:spPr bwMode="auto">
          <a:xfrm>
            <a:off x="2438400" y="2286000"/>
            <a:ext cx="3581400" cy="15240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 name="Text Box 51"/>
          <p:cNvSpPr txBox="1">
            <a:spLocks noChangeArrowheads="1"/>
          </p:cNvSpPr>
          <p:nvPr/>
        </p:nvSpPr>
        <p:spPr bwMode="auto">
          <a:xfrm>
            <a:off x="914400" y="2133600"/>
            <a:ext cx="2299091" cy="369332"/>
          </a:xfrm>
          <a:prstGeom prst="rect">
            <a:avLst/>
          </a:prstGeom>
          <a:noFill/>
          <a:ln w="9525">
            <a:noFill/>
            <a:miter lim="800000"/>
            <a:headEnd/>
            <a:tailEnd/>
          </a:ln>
        </p:spPr>
        <p:txBody>
          <a:bodyPr wrap="none">
            <a:spAutoFit/>
          </a:bodyPr>
          <a:lstStyle/>
          <a:p>
            <a:r>
              <a:rPr lang="en-US" dirty="0"/>
              <a:t>Kurtosis = </a:t>
            </a:r>
            <a:r>
              <a:rPr lang="en-US" dirty="0" err="1"/>
              <a:t>keruncingan</a:t>
            </a:r>
            <a:endParaRPr lang="en-US" dirty="0"/>
          </a:p>
        </p:txBody>
      </p:sp>
      <p:sp>
        <p:nvSpPr>
          <p:cNvPr id="6" name="Line 52"/>
          <p:cNvSpPr>
            <a:spLocks noChangeShapeType="1"/>
          </p:cNvSpPr>
          <p:nvPr/>
        </p:nvSpPr>
        <p:spPr bwMode="auto">
          <a:xfrm>
            <a:off x="3352800" y="2362200"/>
            <a:ext cx="60960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7" name="Text Box 50"/>
          <p:cNvSpPr txBox="1">
            <a:spLocks noChangeArrowheads="1"/>
          </p:cNvSpPr>
          <p:nvPr/>
        </p:nvSpPr>
        <p:spPr bwMode="auto">
          <a:xfrm>
            <a:off x="5867400" y="2743200"/>
            <a:ext cx="2346027" cy="369332"/>
          </a:xfrm>
          <a:prstGeom prst="rect">
            <a:avLst/>
          </a:prstGeom>
          <a:noFill/>
          <a:ln w="9525">
            <a:noFill/>
            <a:miter lim="800000"/>
            <a:headEnd/>
            <a:tailEnd/>
          </a:ln>
        </p:spPr>
        <p:txBody>
          <a:bodyPr wrap="none">
            <a:spAutoFit/>
          </a:bodyPr>
          <a:lstStyle/>
          <a:p>
            <a:r>
              <a:rPr lang="en-US" dirty="0" err="1"/>
              <a:t>Skewness</a:t>
            </a:r>
            <a:r>
              <a:rPr lang="en-US" dirty="0"/>
              <a:t> = </a:t>
            </a:r>
            <a:r>
              <a:rPr lang="en-US" dirty="0" err="1"/>
              <a:t>kemiringan</a:t>
            </a:r>
            <a:endParaRPr lang="en-US" dirty="0"/>
          </a:p>
        </p:txBody>
      </p:sp>
      <p:sp>
        <p:nvSpPr>
          <p:cNvPr id="8" name="Line 53"/>
          <p:cNvSpPr>
            <a:spLocks noChangeShapeType="1"/>
          </p:cNvSpPr>
          <p:nvPr/>
        </p:nvSpPr>
        <p:spPr bwMode="auto">
          <a:xfrm flipH="1">
            <a:off x="5410200" y="2971800"/>
            <a:ext cx="53340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9" name="Line 7"/>
          <p:cNvSpPr>
            <a:spLocks noChangeShapeType="1"/>
          </p:cNvSpPr>
          <p:nvPr/>
        </p:nvSpPr>
        <p:spPr bwMode="auto">
          <a:xfrm flipV="1">
            <a:off x="4267200" y="2362200"/>
            <a:ext cx="0" cy="15240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0" name="Line 19"/>
          <p:cNvSpPr>
            <a:spLocks noChangeShapeType="1"/>
          </p:cNvSpPr>
          <p:nvPr/>
        </p:nvSpPr>
        <p:spPr bwMode="auto">
          <a:xfrm flipV="1">
            <a:off x="4724400" y="2667000"/>
            <a:ext cx="0" cy="12192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1" name="Line 20"/>
          <p:cNvSpPr>
            <a:spLocks noChangeShapeType="1"/>
          </p:cNvSpPr>
          <p:nvPr/>
        </p:nvSpPr>
        <p:spPr bwMode="auto">
          <a:xfrm flipV="1">
            <a:off x="5181600" y="3200400"/>
            <a:ext cx="0" cy="6858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2" name="Line 16"/>
          <p:cNvSpPr>
            <a:spLocks noChangeShapeType="1"/>
          </p:cNvSpPr>
          <p:nvPr/>
        </p:nvSpPr>
        <p:spPr bwMode="auto">
          <a:xfrm flipV="1">
            <a:off x="5599476" y="3674808"/>
            <a:ext cx="0" cy="2286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3" name="Line 6"/>
          <p:cNvSpPr>
            <a:spLocks noChangeShapeType="1"/>
          </p:cNvSpPr>
          <p:nvPr/>
        </p:nvSpPr>
        <p:spPr bwMode="auto">
          <a:xfrm>
            <a:off x="2362212" y="3915684"/>
            <a:ext cx="3810000" cy="0"/>
          </a:xfrm>
          <a:prstGeom prst="line">
            <a:avLst/>
          </a:prstGeom>
          <a:noFill/>
          <a:ln w="12700">
            <a:solidFill>
              <a:srgbClr val="990000"/>
            </a:solidFill>
            <a:round/>
            <a:headEnd/>
            <a:tailEnd/>
          </a:ln>
        </p:spPr>
        <p:txBody>
          <a:bodyPr/>
          <a:lstStyle/>
          <a:p>
            <a:endParaRPr lang="en-US"/>
          </a:p>
        </p:txBody>
      </p:sp>
      <p:sp>
        <p:nvSpPr>
          <p:cNvPr id="15" name="Line 13"/>
          <p:cNvSpPr>
            <a:spLocks noChangeShapeType="1"/>
          </p:cNvSpPr>
          <p:nvPr/>
        </p:nvSpPr>
        <p:spPr bwMode="auto">
          <a:xfrm flipV="1">
            <a:off x="3751020" y="2696484"/>
            <a:ext cx="0" cy="12192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6" name="Line 11"/>
          <p:cNvSpPr>
            <a:spLocks noChangeShapeType="1"/>
          </p:cNvSpPr>
          <p:nvPr/>
        </p:nvSpPr>
        <p:spPr bwMode="auto">
          <a:xfrm flipV="1">
            <a:off x="3293820" y="3229884"/>
            <a:ext cx="0" cy="6858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7" name="Line 12"/>
          <p:cNvSpPr>
            <a:spLocks noChangeShapeType="1"/>
          </p:cNvSpPr>
          <p:nvPr/>
        </p:nvSpPr>
        <p:spPr bwMode="auto">
          <a:xfrm flipV="1">
            <a:off x="2821872" y="3672336"/>
            <a:ext cx="0" cy="2286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8" name="Text Box 31"/>
          <p:cNvSpPr txBox="1">
            <a:spLocks noChangeArrowheads="1"/>
          </p:cNvSpPr>
          <p:nvPr/>
        </p:nvSpPr>
        <p:spPr bwMode="auto">
          <a:xfrm>
            <a:off x="2514600" y="3962400"/>
            <a:ext cx="476412" cy="276999"/>
          </a:xfrm>
          <a:prstGeom prst="rect">
            <a:avLst/>
          </a:prstGeom>
          <a:noFill/>
          <a:ln w="9525">
            <a:noFill/>
            <a:miter lim="800000"/>
            <a:headEnd/>
            <a:tailEnd/>
          </a:ln>
        </p:spPr>
        <p:txBody>
          <a:bodyPr wrap="none">
            <a:spAutoFit/>
          </a:bodyPr>
          <a:lstStyle/>
          <a:p>
            <a:r>
              <a:rPr lang="el-GR" sz="1200" dirty="0">
                <a:latin typeface="Calibri"/>
                <a:sym typeface="Symbol" pitchFamily="18" charset="2"/>
              </a:rPr>
              <a:t>μ</a:t>
            </a:r>
            <a:r>
              <a:rPr lang="en-US" sz="1200" dirty="0" smtClean="0">
                <a:latin typeface="Calibri"/>
                <a:sym typeface="WP MathB"/>
              </a:rPr>
              <a:t>-</a:t>
            </a:r>
            <a:r>
              <a:rPr lang="en-US" sz="1200" dirty="0" smtClean="0">
                <a:sym typeface="WP MathB"/>
              </a:rPr>
              <a:t>3</a:t>
            </a:r>
            <a:r>
              <a:rPr lang="el-GR" sz="1200" dirty="0" smtClean="0">
                <a:sym typeface="WP MathB"/>
              </a:rPr>
              <a:t>σ</a:t>
            </a:r>
            <a:endParaRPr lang="en-US" sz="1200" dirty="0">
              <a:sym typeface="WP MathB"/>
            </a:endParaRPr>
          </a:p>
        </p:txBody>
      </p:sp>
      <p:sp>
        <p:nvSpPr>
          <p:cNvPr id="19" name="Text Box 30"/>
          <p:cNvSpPr txBox="1">
            <a:spLocks noChangeArrowheads="1"/>
          </p:cNvSpPr>
          <p:nvPr/>
        </p:nvSpPr>
        <p:spPr bwMode="auto">
          <a:xfrm>
            <a:off x="3048000" y="3950112"/>
            <a:ext cx="476412" cy="276999"/>
          </a:xfrm>
          <a:prstGeom prst="rect">
            <a:avLst/>
          </a:prstGeom>
          <a:noFill/>
          <a:ln w="9525">
            <a:noFill/>
            <a:miter lim="800000"/>
            <a:headEnd/>
            <a:tailEnd/>
          </a:ln>
        </p:spPr>
        <p:txBody>
          <a:bodyPr wrap="none">
            <a:spAutoFit/>
          </a:bodyPr>
          <a:lstStyle/>
          <a:p>
            <a:r>
              <a:rPr lang="el-GR" sz="1200" dirty="0">
                <a:sym typeface="Symbol" pitchFamily="18" charset="2"/>
              </a:rPr>
              <a:t>μ</a:t>
            </a:r>
            <a:r>
              <a:rPr lang="en-US" sz="1200" dirty="0" smtClean="0">
                <a:sym typeface="WP MathB"/>
              </a:rPr>
              <a:t>-</a:t>
            </a:r>
            <a:r>
              <a:rPr lang="en-US" sz="1200" dirty="0">
                <a:sym typeface="WP MathB"/>
              </a:rPr>
              <a:t>2</a:t>
            </a:r>
            <a:r>
              <a:rPr lang="el-GR" sz="1200" dirty="0" smtClean="0">
                <a:sym typeface="WP MathB"/>
              </a:rPr>
              <a:t>σ</a:t>
            </a:r>
            <a:endParaRPr lang="en-US" sz="1200" dirty="0">
              <a:sym typeface="WP MathB"/>
            </a:endParaRPr>
          </a:p>
        </p:txBody>
      </p:sp>
      <p:sp>
        <p:nvSpPr>
          <p:cNvPr id="20" name="Text Box 29"/>
          <p:cNvSpPr txBox="1">
            <a:spLocks noChangeArrowheads="1"/>
          </p:cNvSpPr>
          <p:nvPr/>
        </p:nvSpPr>
        <p:spPr bwMode="auto">
          <a:xfrm>
            <a:off x="3505200" y="3962400"/>
            <a:ext cx="476412" cy="276999"/>
          </a:xfrm>
          <a:prstGeom prst="rect">
            <a:avLst/>
          </a:prstGeom>
          <a:noFill/>
          <a:ln w="9525">
            <a:noFill/>
            <a:miter lim="800000"/>
            <a:headEnd/>
            <a:tailEnd/>
          </a:ln>
        </p:spPr>
        <p:txBody>
          <a:bodyPr wrap="none">
            <a:spAutoFit/>
          </a:bodyPr>
          <a:lstStyle/>
          <a:p>
            <a:r>
              <a:rPr lang="el-GR" sz="1200" dirty="0">
                <a:sym typeface="Symbol" pitchFamily="18" charset="2"/>
              </a:rPr>
              <a:t>μ</a:t>
            </a:r>
            <a:r>
              <a:rPr lang="en-US" sz="1200" dirty="0" smtClean="0">
                <a:sym typeface="WP MathB"/>
              </a:rPr>
              <a:t>-</a:t>
            </a:r>
            <a:r>
              <a:rPr lang="en-US" sz="1200" dirty="0">
                <a:sym typeface="WP MathB"/>
              </a:rPr>
              <a:t>1</a:t>
            </a:r>
            <a:r>
              <a:rPr lang="el-GR" sz="1200" dirty="0" smtClean="0">
                <a:sym typeface="WP MathB"/>
              </a:rPr>
              <a:t>σ</a:t>
            </a:r>
            <a:endParaRPr lang="en-US" sz="1200" dirty="0">
              <a:sym typeface="WP MathB"/>
            </a:endParaRPr>
          </a:p>
        </p:txBody>
      </p:sp>
      <p:sp>
        <p:nvSpPr>
          <p:cNvPr id="21" name="Text Box 24"/>
          <p:cNvSpPr txBox="1">
            <a:spLocks noChangeArrowheads="1"/>
          </p:cNvSpPr>
          <p:nvPr/>
        </p:nvSpPr>
        <p:spPr bwMode="auto">
          <a:xfrm>
            <a:off x="4114800" y="3918156"/>
            <a:ext cx="244475" cy="457200"/>
          </a:xfrm>
          <a:prstGeom prst="rect">
            <a:avLst/>
          </a:prstGeom>
          <a:noFill/>
          <a:ln w="9525">
            <a:noFill/>
            <a:miter lim="800000"/>
            <a:headEnd/>
            <a:tailEnd/>
          </a:ln>
        </p:spPr>
        <p:txBody>
          <a:bodyPr>
            <a:spAutoFit/>
          </a:bodyPr>
          <a:lstStyle/>
          <a:p>
            <a:r>
              <a:rPr lang="el-GR" sz="1200" dirty="0" smtClean="0">
                <a:latin typeface="Calibri"/>
                <a:sym typeface="Symbol" pitchFamily="18" charset="2"/>
              </a:rPr>
              <a:t>μ</a:t>
            </a:r>
            <a:r>
              <a:rPr lang="en-US" sz="1200" dirty="0" smtClean="0">
                <a:sym typeface="WP MathB"/>
              </a:rPr>
              <a:t> </a:t>
            </a:r>
            <a:endParaRPr lang="en-US" sz="1200" dirty="0">
              <a:sym typeface="WP MathB"/>
            </a:endParaRPr>
          </a:p>
        </p:txBody>
      </p:sp>
      <p:sp>
        <p:nvSpPr>
          <p:cNvPr id="22" name="Text Box 26"/>
          <p:cNvSpPr txBox="1">
            <a:spLocks noChangeArrowheads="1"/>
          </p:cNvSpPr>
          <p:nvPr/>
        </p:nvSpPr>
        <p:spPr bwMode="auto">
          <a:xfrm>
            <a:off x="4495800" y="3962400"/>
            <a:ext cx="506870" cy="276999"/>
          </a:xfrm>
          <a:prstGeom prst="rect">
            <a:avLst/>
          </a:prstGeom>
          <a:noFill/>
          <a:ln w="9525">
            <a:noFill/>
            <a:miter lim="800000"/>
            <a:headEnd/>
            <a:tailEnd/>
          </a:ln>
        </p:spPr>
        <p:txBody>
          <a:bodyPr wrap="none">
            <a:spAutoFit/>
          </a:bodyPr>
          <a:lstStyle/>
          <a:p>
            <a:r>
              <a:rPr lang="el-GR" sz="1200" dirty="0" smtClean="0">
                <a:latin typeface="Calibri"/>
                <a:sym typeface="Symbol" pitchFamily="18" charset="2"/>
              </a:rPr>
              <a:t>μ</a:t>
            </a:r>
            <a:r>
              <a:rPr lang="en-US" sz="1200" dirty="0" smtClean="0">
                <a:latin typeface="Calibri"/>
                <a:sym typeface="Symbol" pitchFamily="18" charset="2"/>
              </a:rPr>
              <a:t>+1</a:t>
            </a:r>
            <a:r>
              <a:rPr lang="el-GR" sz="1200" dirty="0" smtClean="0">
                <a:latin typeface="Calibri"/>
                <a:sym typeface="Symbol" pitchFamily="18" charset="2"/>
              </a:rPr>
              <a:t>σ</a:t>
            </a:r>
            <a:endParaRPr lang="en-US" sz="1200" dirty="0">
              <a:sym typeface="WP MathB"/>
            </a:endParaRPr>
          </a:p>
        </p:txBody>
      </p:sp>
      <p:sp>
        <p:nvSpPr>
          <p:cNvPr id="23" name="Text Box 27"/>
          <p:cNvSpPr txBox="1">
            <a:spLocks noChangeArrowheads="1"/>
          </p:cNvSpPr>
          <p:nvPr/>
        </p:nvSpPr>
        <p:spPr bwMode="auto">
          <a:xfrm>
            <a:off x="4953000" y="3962400"/>
            <a:ext cx="506870" cy="276999"/>
          </a:xfrm>
          <a:prstGeom prst="rect">
            <a:avLst/>
          </a:prstGeom>
          <a:noFill/>
          <a:ln w="9525">
            <a:noFill/>
            <a:miter lim="800000"/>
            <a:headEnd/>
            <a:tailEnd/>
          </a:ln>
        </p:spPr>
        <p:txBody>
          <a:bodyPr wrap="none">
            <a:spAutoFit/>
          </a:bodyPr>
          <a:lstStyle/>
          <a:p>
            <a:r>
              <a:rPr lang="el-GR" sz="1200" dirty="0">
                <a:sym typeface="Symbol" pitchFamily="18" charset="2"/>
              </a:rPr>
              <a:t>μ</a:t>
            </a:r>
            <a:r>
              <a:rPr lang="en-US" sz="1200" dirty="0" smtClean="0">
                <a:sym typeface="Symbol" pitchFamily="18" charset="2"/>
              </a:rPr>
              <a:t>+2</a:t>
            </a:r>
            <a:r>
              <a:rPr lang="el-GR" sz="1200" dirty="0" smtClean="0">
                <a:sym typeface="Symbol" pitchFamily="18" charset="2"/>
              </a:rPr>
              <a:t>σ</a:t>
            </a:r>
            <a:endParaRPr lang="en-US" sz="1200" dirty="0">
              <a:sym typeface="WP MathB"/>
            </a:endParaRPr>
          </a:p>
        </p:txBody>
      </p:sp>
      <p:sp>
        <p:nvSpPr>
          <p:cNvPr id="24" name="Text Box 28"/>
          <p:cNvSpPr txBox="1">
            <a:spLocks noChangeArrowheads="1"/>
          </p:cNvSpPr>
          <p:nvPr/>
        </p:nvSpPr>
        <p:spPr bwMode="auto">
          <a:xfrm>
            <a:off x="5410200" y="3962400"/>
            <a:ext cx="506870" cy="276999"/>
          </a:xfrm>
          <a:prstGeom prst="rect">
            <a:avLst/>
          </a:prstGeom>
          <a:noFill/>
          <a:ln w="9525">
            <a:noFill/>
            <a:miter lim="800000"/>
            <a:headEnd/>
            <a:tailEnd/>
          </a:ln>
        </p:spPr>
        <p:txBody>
          <a:bodyPr wrap="none">
            <a:spAutoFit/>
          </a:bodyPr>
          <a:lstStyle/>
          <a:p>
            <a:r>
              <a:rPr lang="el-GR" sz="1200" dirty="0">
                <a:sym typeface="Symbol" pitchFamily="18" charset="2"/>
              </a:rPr>
              <a:t>μ</a:t>
            </a:r>
            <a:r>
              <a:rPr lang="en-US" sz="1200" dirty="0" smtClean="0">
                <a:sym typeface="Symbol" pitchFamily="18" charset="2"/>
              </a:rPr>
              <a:t>+3</a:t>
            </a:r>
            <a:r>
              <a:rPr lang="el-GR" sz="1200" dirty="0" smtClean="0">
                <a:sym typeface="Symbol" pitchFamily="18" charset="2"/>
              </a:rPr>
              <a:t>σ</a:t>
            </a:r>
            <a:endParaRPr lang="en-US" sz="1200" dirty="0">
              <a:sym typeface="WP MathB"/>
            </a:endParaRPr>
          </a:p>
        </p:txBody>
      </p:sp>
      <p:sp>
        <p:nvSpPr>
          <p:cNvPr id="25" name="Line 32"/>
          <p:cNvSpPr>
            <a:spLocks noChangeShapeType="1"/>
          </p:cNvSpPr>
          <p:nvPr/>
        </p:nvSpPr>
        <p:spPr bwMode="auto">
          <a:xfrm>
            <a:off x="3751020" y="4218024"/>
            <a:ext cx="0" cy="152400"/>
          </a:xfrm>
          <a:prstGeom prst="line">
            <a:avLst/>
          </a:prstGeom>
          <a:noFill/>
          <a:ln w="9525">
            <a:solidFill>
              <a:schemeClr val="tx1"/>
            </a:solidFill>
            <a:round/>
            <a:headEnd/>
            <a:tailEnd/>
          </a:ln>
        </p:spPr>
        <p:txBody>
          <a:bodyPr/>
          <a:lstStyle/>
          <a:p>
            <a:endParaRPr lang="en-US"/>
          </a:p>
        </p:txBody>
      </p:sp>
      <p:sp>
        <p:nvSpPr>
          <p:cNvPr id="26" name="Line 33"/>
          <p:cNvSpPr>
            <a:spLocks noChangeShapeType="1"/>
          </p:cNvSpPr>
          <p:nvPr/>
        </p:nvSpPr>
        <p:spPr bwMode="auto">
          <a:xfrm>
            <a:off x="3778044" y="4343400"/>
            <a:ext cx="914400" cy="0"/>
          </a:xfrm>
          <a:prstGeom prst="line">
            <a:avLst/>
          </a:prstGeom>
          <a:noFill/>
          <a:ln w="9525">
            <a:solidFill>
              <a:schemeClr val="tx1"/>
            </a:solidFill>
            <a:round/>
            <a:headEnd/>
            <a:tailEnd/>
          </a:ln>
        </p:spPr>
        <p:txBody>
          <a:bodyPr/>
          <a:lstStyle/>
          <a:p>
            <a:endParaRPr lang="en-US"/>
          </a:p>
        </p:txBody>
      </p:sp>
      <p:sp>
        <p:nvSpPr>
          <p:cNvPr id="27" name="Text Box 41"/>
          <p:cNvSpPr txBox="1">
            <a:spLocks noChangeArrowheads="1"/>
          </p:cNvSpPr>
          <p:nvPr/>
        </p:nvSpPr>
        <p:spPr bwMode="auto">
          <a:xfrm>
            <a:off x="3962400" y="4225416"/>
            <a:ext cx="550862" cy="304800"/>
          </a:xfrm>
          <a:prstGeom prst="rect">
            <a:avLst/>
          </a:prstGeom>
          <a:solidFill>
            <a:schemeClr val="bg1"/>
          </a:solidFill>
          <a:ln w="9525">
            <a:noFill/>
            <a:miter lim="800000"/>
            <a:headEnd/>
            <a:tailEnd/>
          </a:ln>
        </p:spPr>
        <p:txBody>
          <a:bodyPr wrap="none">
            <a:spAutoFit/>
          </a:bodyPr>
          <a:lstStyle/>
          <a:p>
            <a:r>
              <a:rPr lang="en-US" sz="1400" dirty="0"/>
              <a:t>68%</a:t>
            </a:r>
          </a:p>
        </p:txBody>
      </p:sp>
      <p:sp>
        <p:nvSpPr>
          <p:cNvPr id="28" name="Line 34"/>
          <p:cNvSpPr>
            <a:spLocks noChangeShapeType="1"/>
          </p:cNvSpPr>
          <p:nvPr/>
        </p:nvSpPr>
        <p:spPr bwMode="auto">
          <a:xfrm>
            <a:off x="4726860" y="4188540"/>
            <a:ext cx="0" cy="152400"/>
          </a:xfrm>
          <a:prstGeom prst="line">
            <a:avLst/>
          </a:prstGeom>
          <a:noFill/>
          <a:ln w="9525">
            <a:solidFill>
              <a:schemeClr val="tx1"/>
            </a:solidFill>
            <a:round/>
            <a:headEnd/>
            <a:tailEnd/>
          </a:ln>
        </p:spPr>
        <p:txBody>
          <a:bodyPr/>
          <a:lstStyle/>
          <a:p>
            <a:endParaRPr lang="en-US"/>
          </a:p>
        </p:txBody>
      </p:sp>
      <p:sp>
        <p:nvSpPr>
          <p:cNvPr id="29" name="Line 35"/>
          <p:cNvSpPr>
            <a:spLocks noChangeShapeType="1"/>
          </p:cNvSpPr>
          <p:nvPr/>
        </p:nvSpPr>
        <p:spPr bwMode="auto">
          <a:xfrm>
            <a:off x="5181600" y="4267200"/>
            <a:ext cx="0" cy="381000"/>
          </a:xfrm>
          <a:prstGeom prst="line">
            <a:avLst/>
          </a:prstGeom>
          <a:noFill/>
          <a:ln w="9525">
            <a:solidFill>
              <a:schemeClr val="tx1"/>
            </a:solidFill>
            <a:round/>
            <a:headEnd/>
            <a:tailEnd/>
          </a:ln>
        </p:spPr>
        <p:txBody>
          <a:bodyPr/>
          <a:lstStyle/>
          <a:p>
            <a:endParaRPr lang="en-US"/>
          </a:p>
        </p:txBody>
      </p:sp>
      <p:sp>
        <p:nvSpPr>
          <p:cNvPr id="30" name="Line 35"/>
          <p:cNvSpPr>
            <a:spLocks noChangeShapeType="1"/>
          </p:cNvSpPr>
          <p:nvPr/>
        </p:nvSpPr>
        <p:spPr bwMode="auto">
          <a:xfrm>
            <a:off x="3276600" y="4191000"/>
            <a:ext cx="0" cy="381000"/>
          </a:xfrm>
          <a:prstGeom prst="line">
            <a:avLst/>
          </a:prstGeom>
          <a:noFill/>
          <a:ln w="9525">
            <a:solidFill>
              <a:schemeClr val="tx1"/>
            </a:solidFill>
            <a:round/>
            <a:headEnd/>
            <a:tailEnd/>
          </a:ln>
        </p:spPr>
        <p:txBody>
          <a:bodyPr/>
          <a:lstStyle/>
          <a:p>
            <a:endParaRPr lang="en-US"/>
          </a:p>
        </p:txBody>
      </p:sp>
      <p:sp>
        <p:nvSpPr>
          <p:cNvPr id="31" name="Line 39"/>
          <p:cNvSpPr>
            <a:spLocks noChangeShapeType="1"/>
          </p:cNvSpPr>
          <p:nvPr/>
        </p:nvSpPr>
        <p:spPr bwMode="auto">
          <a:xfrm>
            <a:off x="3306096" y="4633452"/>
            <a:ext cx="1828800" cy="0"/>
          </a:xfrm>
          <a:prstGeom prst="line">
            <a:avLst/>
          </a:prstGeom>
          <a:noFill/>
          <a:ln w="9525">
            <a:solidFill>
              <a:schemeClr val="tx1"/>
            </a:solidFill>
            <a:round/>
            <a:headEnd/>
            <a:tailEnd/>
          </a:ln>
        </p:spPr>
        <p:txBody>
          <a:bodyPr/>
          <a:lstStyle/>
          <a:p>
            <a:endParaRPr lang="en-US"/>
          </a:p>
        </p:txBody>
      </p:sp>
      <p:sp>
        <p:nvSpPr>
          <p:cNvPr id="32" name="Text Box 42"/>
          <p:cNvSpPr txBox="1">
            <a:spLocks noChangeArrowheads="1"/>
          </p:cNvSpPr>
          <p:nvPr/>
        </p:nvSpPr>
        <p:spPr bwMode="auto">
          <a:xfrm>
            <a:off x="3991654" y="4446624"/>
            <a:ext cx="550862" cy="304800"/>
          </a:xfrm>
          <a:prstGeom prst="rect">
            <a:avLst/>
          </a:prstGeom>
          <a:solidFill>
            <a:schemeClr val="bg1"/>
          </a:solidFill>
          <a:ln w="9525">
            <a:noFill/>
            <a:miter lim="800000"/>
            <a:headEnd/>
            <a:tailEnd/>
          </a:ln>
        </p:spPr>
        <p:txBody>
          <a:bodyPr wrap="none">
            <a:spAutoFit/>
          </a:bodyPr>
          <a:lstStyle/>
          <a:p>
            <a:r>
              <a:rPr lang="en-US" sz="1400" dirty="0"/>
              <a:t>95%</a:t>
            </a:r>
          </a:p>
        </p:txBody>
      </p:sp>
      <p:sp>
        <p:nvSpPr>
          <p:cNvPr id="33" name="Line 37"/>
          <p:cNvSpPr>
            <a:spLocks noChangeShapeType="1"/>
          </p:cNvSpPr>
          <p:nvPr/>
        </p:nvSpPr>
        <p:spPr bwMode="auto">
          <a:xfrm>
            <a:off x="2819400" y="4343400"/>
            <a:ext cx="0" cy="609600"/>
          </a:xfrm>
          <a:prstGeom prst="line">
            <a:avLst/>
          </a:prstGeom>
          <a:noFill/>
          <a:ln w="9525">
            <a:solidFill>
              <a:schemeClr val="tx1"/>
            </a:solidFill>
            <a:round/>
            <a:headEnd/>
            <a:tailEnd/>
          </a:ln>
        </p:spPr>
        <p:txBody>
          <a:bodyPr/>
          <a:lstStyle/>
          <a:p>
            <a:endParaRPr lang="en-US"/>
          </a:p>
        </p:txBody>
      </p:sp>
      <p:sp>
        <p:nvSpPr>
          <p:cNvPr id="34" name="Line 37"/>
          <p:cNvSpPr>
            <a:spLocks noChangeShapeType="1"/>
          </p:cNvSpPr>
          <p:nvPr/>
        </p:nvSpPr>
        <p:spPr bwMode="auto">
          <a:xfrm>
            <a:off x="5638800" y="4343400"/>
            <a:ext cx="0" cy="609600"/>
          </a:xfrm>
          <a:prstGeom prst="line">
            <a:avLst/>
          </a:prstGeom>
          <a:noFill/>
          <a:ln w="9525">
            <a:solidFill>
              <a:schemeClr val="tx1"/>
            </a:solidFill>
            <a:round/>
            <a:headEnd/>
            <a:tailEnd/>
          </a:ln>
        </p:spPr>
        <p:txBody>
          <a:bodyPr/>
          <a:lstStyle/>
          <a:p>
            <a:endParaRPr lang="en-US"/>
          </a:p>
        </p:txBody>
      </p:sp>
      <p:sp>
        <p:nvSpPr>
          <p:cNvPr id="35" name="Line 40"/>
          <p:cNvSpPr>
            <a:spLocks noChangeShapeType="1"/>
          </p:cNvSpPr>
          <p:nvPr/>
        </p:nvSpPr>
        <p:spPr bwMode="auto">
          <a:xfrm>
            <a:off x="2895600" y="4953000"/>
            <a:ext cx="2743200" cy="0"/>
          </a:xfrm>
          <a:prstGeom prst="line">
            <a:avLst/>
          </a:prstGeom>
          <a:noFill/>
          <a:ln w="9525">
            <a:solidFill>
              <a:schemeClr val="tx1"/>
            </a:solidFill>
            <a:round/>
            <a:headEnd/>
            <a:tailEnd/>
          </a:ln>
        </p:spPr>
        <p:txBody>
          <a:bodyPr/>
          <a:lstStyle/>
          <a:p>
            <a:endParaRPr lang="en-US"/>
          </a:p>
        </p:txBody>
      </p:sp>
      <p:sp>
        <p:nvSpPr>
          <p:cNvPr id="36" name="Text Box 43"/>
          <p:cNvSpPr txBox="1">
            <a:spLocks noChangeArrowheads="1"/>
          </p:cNvSpPr>
          <p:nvPr/>
        </p:nvSpPr>
        <p:spPr bwMode="auto">
          <a:xfrm>
            <a:off x="4021392" y="4788312"/>
            <a:ext cx="550862" cy="304800"/>
          </a:xfrm>
          <a:prstGeom prst="rect">
            <a:avLst/>
          </a:prstGeom>
          <a:solidFill>
            <a:schemeClr val="bg1"/>
          </a:solidFill>
          <a:ln w="9525">
            <a:noFill/>
            <a:miter lim="800000"/>
            <a:headEnd/>
            <a:tailEnd/>
          </a:ln>
        </p:spPr>
        <p:txBody>
          <a:bodyPr wrap="none">
            <a:spAutoFit/>
          </a:bodyPr>
          <a:lstStyle/>
          <a:p>
            <a:r>
              <a:rPr lang="en-US" sz="1400" dirty="0"/>
              <a:t>99%</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5181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SIFAT-SIFAT DISTRIBUSI NORMAL</a:t>
            </a:r>
            <a:endParaRPr lang="en-US" sz="2400" dirty="0">
              <a:solidFill>
                <a:schemeClr val="tx1"/>
              </a:solidFill>
            </a:endParaRPr>
          </a:p>
        </p:txBody>
      </p:sp>
      <p:sp>
        <p:nvSpPr>
          <p:cNvPr id="3" name="Rectangle 2"/>
          <p:cNvSpPr/>
          <p:nvPr/>
        </p:nvSpPr>
        <p:spPr>
          <a:xfrm>
            <a:off x="685800" y="1371600"/>
            <a:ext cx="70104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dirty="0" smtClean="0">
                <a:solidFill>
                  <a:schemeClr val="tx1"/>
                </a:solidFill>
              </a:rPr>
              <a:t>GRAFIKNYA SELALU ADA DI ATAS SUMBU DATAR X</a:t>
            </a:r>
          </a:p>
          <a:p>
            <a:pPr marL="342900" indent="-342900" algn="just">
              <a:buAutoNum type="arabicPeriod"/>
            </a:pPr>
            <a:r>
              <a:rPr lang="en-US" dirty="0" smtClean="0">
                <a:solidFill>
                  <a:schemeClr val="tx1"/>
                </a:solidFill>
              </a:rPr>
              <a:t>BENTUKNYA SIMETRIK TERHADAP X = </a:t>
            </a:r>
            <a:r>
              <a:rPr lang="el-GR" dirty="0" smtClean="0">
                <a:solidFill>
                  <a:schemeClr val="tx1"/>
                </a:solidFill>
              </a:rPr>
              <a:t>μ</a:t>
            </a:r>
            <a:endParaRPr lang="en-US" dirty="0" smtClean="0">
              <a:solidFill>
                <a:schemeClr val="tx1"/>
              </a:solidFill>
            </a:endParaRPr>
          </a:p>
          <a:p>
            <a:pPr marL="342900" indent="-342900" algn="just">
              <a:buAutoNum type="arabicPeriod"/>
            </a:pPr>
            <a:r>
              <a:rPr lang="en-US" dirty="0" smtClean="0">
                <a:solidFill>
                  <a:schemeClr val="tx1"/>
                </a:solidFill>
              </a:rPr>
              <a:t>MEMPUNYAI SATU MODUS</a:t>
            </a:r>
          </a:p>
          <a:p>
            <a:pPr marL="342900" indent="-342900" algn="just">
              <a:buAutoNum type="arabicPeriod"/>
            </a:pPr>
            <a:r>
              <a:rPr lang="en-US" dirty="0" smtClean="0">
                <a:solidFill>
                  <a:schemeClr val="tx1"/>
                </a:solidFill>
              </a:rPr>
              <a:t>GRAFIKNYA MENDEKATI SUMBU DATAR X DIMULAI DARI X = </a:t>
            </a:r>
            <a:r>
              <a:rPr lang="el-GR" dirty="0" smtClean="0">
                <a:solidFill>
                  <a:schemeClr val="tx1"/>
                </a:solidFill>
              </a:rPr>
              <a:t>μ</a:t>
            </a:r>
            <a:r>
              <a:rPr lang="en-US" dirty="0" smtClean="0">
                <a:solidFill>
                  <a:schemeClr val="tx1"/>
                </a:solidFill>
              </a:rPr>
              <a:t> + 3</a:t>
            </a:r>
            <a:r>
              <a:rPr lang="el-GR" dirty="0" smtClean="0">
                <a:solidFill>
                  <a:schemeClr val="tx1"/>
                </a:solidFill>
              </a:rPr>
              <a:t>σ</a:t>
            </a:r>
            <a:r>
              <a:rPr lang="en-US" dirty="0" smtClean="0">
                <a:solidFill>
                  <a:schemeClr val="tx1"/>
                </a:solidFill>
              </a:rPr>
              <a:t> KE KANAN DAN X = </a:t>
            </a:r>
            <a:r>
              <a:rPr lang="el-GR" dirty="0" smtClean="0">
                <a:solidFill>
                  <a:schemeClr val="tx1"/>
                </a:solidFill>
              </a:rPr>
              <a:t>μ</a:t>
            </a:r>
            <a:r>
              <a:rPr lang="en-US" dirty="0" smtClean="0">
                <a:solidFill>
                  <a:schemeClr val="tx1"/>
                </a:solidFill>
              </a:rPr>
              <a:t> – 3</a:t>
            </a:r>
            <a:r>
              <a:rPr lang="el-GR" dirty="0" smtClean="0">
                <a:solidFill>
                  <a:schemeClr val="tx1"/>
                </a:solidFill>
              </a:rPr>
              <a:t>σ</a:t>
            </a:r>
            <a:r>
              <a:rPr lang="en-US" dirty="0" smtClean="0">
                <a:solidFill>
                  <a:schemeClr val="tx1"/>
                </a:solidFill>
              </a:rPr>
              <a:t> KE KIRI</a:t>
            </a:r>
          </a:p>
          <a:p>
            <a:pPr marL="342900" indent="-342900" algn="just">
              <a:buAutoNum type="arabicPeriod"/>
            </a:pPr>
            <a:r>
              <a:rPr lang="en-US" dirty="0" smtClean="0">
                <a:solidFill>
                  <a:schemeClr val="tx1"/>
                </a:solidFill>
              </a:rPr>
              <a:t>LUAS DAERAH GRAFIK SELALU SAMA DENGAN SATU UNIT PERSEGI</a:t>
            </a:r>
            <a:endParaRPr lang="en-US" dirty="0">
              <a:solidFill>
                <a:schemeClr val="tx1"/>
              </a:solidFill>
            </a:endParaRPr>
          </a:p>
        </p:txBody>
      </p:sp>
      <p:sp>
        <p:nvSpPr>
          <p:cNvPr id="4" name="Rectangle 3"/>
          <p:cNvSpPr/>
          <p:nvPr/>
        </p:nvSpPr>
        <p:spPr>
          <a:xfrm>
            <a:off x="685800" y="3581400"/>
            <a:ext cx="7010400" cy="30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r>
              <a:rPr lang="en-US" dirty="0" smtClean="0">
                <a:solidFill>
                  <a:schemeClr val="tx1"/>
                </a:solidFill>
              </a:rPr>
              <a:t>CARA MENGGUNAKAN DAFTAR DISTRIBUSI NORNAL :</a:t>
            </a:r>
          </a:p>
          <a:p>
            <a:pPr marL="342900" indent="-342900" algn="just">
              <a:buAutoNum type="arabicPeriod"/>
            </a:pPr>
            <a:r>
              <a:rPr lang="en-US" dirty="0" smtClean="0">
                <a:solidFill>
                  <a:schemeClr val="tx1"/>
                </a:solidFill>
              </a:rPr>
              <a:t>HITUNG Z HINGGA DUA DESIMAL</a:t>
            </a:r>
          </a:p>
          <a:p>
            <a:pPr marL="342900" indent="-342900" algn="just">
              <a:buAutoNum type="arabicPeriod"/>
            </a:pPr>
            <a:r>
              <a:rPr lang="en-US" dirty="0" smtClean="0">
                <a:solidFill>
                  <a:schemeClr val="tx1"/>
                </a:solidFill>
              </a:rPr>
              <a:t>GAMBARKAN KURVANYA</a:t>
            </a:r>
          </a:p>
          <a:p>
            <a:pPr marL="342900" indent="-342900" algn="just">
              <a:buAutoNum type="arabicPeriod"/>
            </a:pPr>
            <a:r>
              <a:rPr lang="en-US" dirty="0" smtClean="0">
                <a:solidFill>
                  <a:schemeClr val="tx1"/>
                </a:solidFill>
              </a:rPr>
              <a:t>LETAKKAN HARGA Z PD SUMBU DATAR, LALU TARIK GRS VERTIKAL HINGGA MEMOTONG KURVA</a:t>
            </a:r>
          </a:p>
          <a:p>
            <a:pPr marL="342900" indent="-342900" algn="just">
              <a:buAutoNum type="arabicPeriod"/>
            </a:pPr>
            <a:r>
              <a:rPr lang="en-US" dirty="0" smtClean="0">
                <a:solidFill>
                  <a:schemeClr val="tx1"/>
                </a:solidFill>
              </a:rPr>
              <a:t>LUAS YG TERTERA DLM DAFTAR ADALAH LUAS DAERAH ANTARA GRS INI DG GRS TEGAK  DI TITIK NOL</a:t>
            </a:r>
          </a:p>
          <a:p>
            <a:pPr marL="342900" indent="-342900" algn="just">
              <a:buAutoNum type="arabicPeriod"/>
            </a:pPr>
            <a:r>
              <a:rPr lang="en-US" dirty="0" smtClean="0">
                <a:solidFill>
                  <a:schemeClr val="tx1"/>
                </a:solidFill>
              </a:rPr>
              <a:t>CARI TEMPAT HARGA Z PD KOLOM PALING KIRI HANYA HINGGA SATU DESIMAL DAN DESIMAL KEDUANYA DICARI PD BARIS PALING ATAS</a:t>
            </a:r>
          </a:p>
          <a:p>
            <a:pPr marL="342900" indent="-342900" algn="just">
              <a:buAutoNum type="arabicPeriod"/>
            </a:pPr>
            <a:r>
              <a:rPr lang="en-US" dirty="0" smtClean="0">
                <a:solidFill>
                  <a:schemeClr val="tx1"/>
                </a:solidFill>
              </a:rPr>
              <a:t>DAARI Z DI KOLOM KIRI MAJU KE KANAN &amp; DARI Z DI BARIS ATAS TURUN KE BAWAH.</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6477000" cy="419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just"/>
            <a:r>
              <a:rPr lang="en-US" sz="3200" dirty="0" smtClean="0">
                <a:solidFill>
                  <a:schemeClr val="tx1"/>
                </a:solidFill>
              </a:rPr>
              <a:t>CONTOH : CARILAH LUAS DAERAH </a:t>
            </a:r>
          </a:p>
          <a:p>
            <a:pPr marL="342900" indent="-342900" algn="just">
              <a:buAutoNum type="arabicPeriod"/>
            </a:pPr>
            <a:r>
              <a:rPr lang="en-US" sz="3200" dirty="0" smtClean="0">
                <a:solidFill>
                  <a:schemeClr val="tx1"/>
                </a:solidFill>
              </a:rPr>
              <a:t>ANTARA Z = 0 DAN Z = 2,15</a:t>
            </a:r>
          </a:p>
          <a:p>
            <a:pPr marL="342900" indent="-342900" algn="just">
              <a:buFontTx/>
              <a:buAutoNum type="arabicPeriod"/>
            </a:pPr>
            <a:r>
              <a:rPr lang="en-US" sz="3200" dirty="0" smtClean="0">
                <a:solidFill>
                  <a:schemeClr val="tx1"/>
                </a:solidFill>
              </a:rPr>
              <a:t>ANTARA Z = 0 DAN Z = - 1,86</a:t>
            </a:r>
          </a:p>
          <a:p>
            <a:pPr marL="342900" indent="-342900" algn="just">
              <a:buFontTx/>
              <a:buAutoNum type="arabicPeriod"/>
            </a:pPr>
            <a:r>
              <a:rPr lang="en-US" sz="3200" dirty="0" smtClean="0">
                <a:solidFill>
                  <a:schemeClr val="tx1"/>
                </a:solidFill>
              </a:rPr>
              <a:t>ANTARA Z = - 1,50  DAN Z = 1,82</a:t>
            </a:r>
          </a:p>
          <a:p>
            <a:pPr marL="342900" indent="-342900" algn="just">
              <a:buFontTx/>
              <a:buAutoNum type="arabicPeriod"/>
            </a:pPr>
            <a:r>
              <a:rPr lang="en-US" sz="3200" dirty="0" smtClean="0">
                <a:solidFill>
                  <a:schemeClr val="tx1"/>
                </a:solidFill>
              </a:rPr>
              <a:t>ANTARA Z = 1,40 DAN Z = 2,65</a:t>
            </a:r>
          </a:p>
          <a:p>
            <a:pPr marL="342900" indent="-342900" algn="just">
              <a:buFontTx/>
              <a:buAutoNum type="arabicPeriod"/>
            </a:pPr>
            <a:r>
              <a:rPr lang="en-US" sz="3200" dirty="0" smtClean="0">
                <a:solidFill>
                  <a:schemeClr val="tx1"/>
                </a:solidFill>
              </a:rPr>
              <a:t>DARI  Z = 1,96 KE KIRI</a:t>
            </a:r>
          </a:p>
          <a:p>
            <a:pPr marL="342900" indent="-342900" algn="just">
              <a:buFontTx/>
              <a:buAutoNum type="arabicPeriod"/>
            </a:pPr>
            <a:r>
              <a:rPr lang="en-US" sz="3200" dirty="0" smtClean="0">
                <a:solidFill>
                  <a:schemeClr val="tx1"/>
                </a:solidFill>
              </a:rPr>
              <a:t>DARI  Z = 1,96 KE KANAN</a:t>
            </a:r>
          </a:p>
          <a:p>
            <a:pPr marL="342900" indent="-342900" algn="ctr">
              <a:buFontTx/>
              <a:buAutoNum type="arabicPeriod"/>
            </a:pPr>
            <a:endParaRPr lang="en-US" dirty="0" smtClean="0"/>
          </a:p>
          <a:p>
            <a:pPr marL="342900" indent="-342900" algn="ctr">
              <a:buFontTx/>
              <a:buAutoNum type="arabicPeriod"/>
            </a:pPr>
            <a:endParaRPr lang="en-US" dirty="0" smtClean="0"/>
          </a:p>
          <a:p>
            <a:pPr marL="342900" indent="-342900" algn="ctr">
              <a:buFontTx/>
              <a:buAutoNum type="arabicPeriod"/>
            </a:pPr>
            <a:endParaRPr lang="en-US" dirty="0" smtClean="0"/>
          </a:p>
          <a:p>
            <a:pPr marL="342900" indent="-342900" algn="ctr">
              <a:buFontTx/>
              <a:buAutoNum type="arabicPeriod"/>
            </a:pPr>
            <a:endParaRPr lang="en-US" dirty="0" smtClean="0"/>
          </a:p>
          <a:p>
            <a:pPr marL="342900" indent="-342900" algn="ctr">
              <a:buFontTx/>
              <a:buAutoNum type="arabicPeriod"/>
            </a:pPr>
            <a:endParaRPr lang="en-US" dirty="0" smtClean="0"/>
          </a:p>
          <a:p>
            <a:pPr marL="342900" indent="-342900" algn="ctr">
              <a:buAutoNum type="arabicPeriod"/>
            </a:pPr>
            <a:endParaRPr lang="en-US" dirty="0" smtClean="0"/>
          </a:p>
          <a:p>
            <a:pPr marL="342900" indent="-342900" algn="ctr">
              <a:buAutoNum type="arabicPeriod"/>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3"/>
          <p:cNvSpPr>
            <a:spLocks/>
          </p:cNvSpPr>
          <p:nvPr/>
        </p:nvSpPr>
        <p:spPr bwMode="auto">
          <a:xfrm>
            <a:off x="838200" y="2286000"/>
            <a:ext cx="3581400" cy="15240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3" name="Freeform 23"/>
          <p:cNvSpPr>
            <a:spLocks/>
          </p:cNvSpPr>
          <p:nvPr/>
        </p:nvSpPr>
        <p:spPr bwMode="auto">
          <a:xfrm>
            <a:off x="5562600" y="1295400"/>
            <a:ext cx="2590800" cy="25908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4" name="Line 6"/>
          <p:cNvSpPr>
            <a:spLocks noChangeShapeType="1"/>
          </p:cNvSpPr>
          <p:nvPr/>
        </p:nvSpPr>
        <p:spPr bwMode="auto">
          <a:xfrm>
            <a:off x="744792" y="3886200"/>
            <a:ext cx="3810000" cy="0"/>
          </a:xfrm>
          <a:prstGeom prst="line">
            <a:avLst/>
          </a:prstGeom>
          <a:noFill/>
          <a:ln w="12700">
            <a:solidFill>
              <a:srgbClr val="990000"/>
            </a:solidFill>
            <a:round/>
            <a:headEnd/>
            <a:tailEnd/>
          </a:ln>
        </p:spPr>
        <p:txBody>
          <a:bodyPr/>
          <a:lstStyle/>
          <a:p>
            <a:endParaRPr lang="en-US"/>
          </a:p>
        </p:txBody>
      </p:sp>
      <p:cxnSp>
        <p:nvCxnSpPr>
          <p:cNvPr id="7" name="Straight Connector 6"/>
          <p:cNvCxnSpPr/>
          <p:nvPr/>
        </p:nvCxnSpPr>
        <p:spPr>
          <a:xfrm>
            <a:off x="5562600" y="3930444"/>
            <a:ext cx="2514600" cy="158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a:off x="5530644" y="2622756"/>
            <a:ext cx="2667000" cy="12288"/>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a:off x="1866900" y="3086100"/>
            <a:ext cx="1600200" cy="1588"/>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13" name="Text Box 31"/>
          <p:cNvSpPr txBox="1">
            <a:spLocks noChangeArrowheads="1"/>
          </p:cNvSpPr>
          <p:nvPr/>
        </p:nvSpPr>
        <p:spPr bwMode="auto">
          <a:xfrm>
            <a:off x="1477296" y="3886200"/>
            <a:ext cx="476412" cy="276999"/>
          </a:xfrm>
          <a:prstGeom prst="rect">
            <a:avLst/>
          </a:prstGeom>
          <a:noFill/>
          <a:ln w="9525">
            <a:noFill/>
            <a:miter lim="800000"/>
            <a:headEnd/>
            <a:tailEnd/>
          </a:ln>
        </p:spPr>
        <p:txBody>
          <a:bodyPr wrap="none">
            <a:spAutoFit/>
          </a:bodyPr>
          <a:lstStyle/>
          <a:p>
            <a:r>
              <a:rPr lang="el-GR" sz="1200" dirty="0" smtClean="0">
                <a:latin typeface="Calibri"/>
                <a:sym typeface="Symbol" pitchFamily="18" charset="2"/>
              </a:rPr>
              <a:t>μ</a:t>
            </a:r>
            <a:r>
              <a:rPr lang="en-US" sz="1200" dirty="0" smtClean="0">
                <a:latin typeface="Calibri"/>
                <a:sym typeface="WP MathB"/>
              </a:rPr>
              <a:t>-2</a:t>
            </a:r>
            <a:r>
              <a:rPr lang="el-GR" sz="1200" dirty="0" smtClean="0">
                <a:sym typeface="WP MathB"/>
              </a:rPr>
              <a:t>σ</a:t>
            </a:r>
            <a:endParaRPr lang="en-US" sz="1200" dirty="0">
              <a:sym typeface="WP MathB"/>
            </a:endParaRPr>
          </a:p>
        </p:txBody>
      </p:sp>
      <p:sp>
        <p:nvSpPr>
          <p:cNvPr id="14" name="Text Box 31"/>
          <p:cNvSpPr txBox="1">
            <a:spLocks noChangeArrowheads="1"/>
          </p:cNvSpPr>
          <p:nvPr/>
        </p:nvSpPr>
        <p:spPr bwMode="auto">
          <a:xfrm>
            <a:off x="990600" y="3886200"/>
            <a:ext cx="476412" cy="276999"/>
          </a:xfrm>
          <a:prstGeom prst="rect">
            <a:avLst/>
          </a:prstGeom>
          <a:noFill/>
          <a:ln w="9525">
            <a:noFill/>
            <a:miter lim="800000"/>
            <a:headEnd/>
            <a:tailEnd/>
          </a:ln>
        </p:spPr>
        <p:txBody>
          <a:bodyPr wrap="none">
            <a:spAutoFit/>
          </a:bodyPr>
          <a:lstStyle/>
          <a:p>
            <a:r>
              <a:rPr lang="el-GR" sz="1200" dirty="0">
                <a:latin typeface="Calibri"/>
                <a:sym typeface="Symbol" pitchFamily="18" charset="2"/>
              </a:rPr>
              <a:t>μ</a:t>
            </a:r>
            <a:r>
              <a:rPr lang="en-US" sz="1200" dirty="0" smtClean="0">
                <a:latin typeface="Calibri"/>
                <a:sym typeface="WP MathB"/>
              </a:rPr>
              <a:t>-</a:t>
            </a:r>
            <a:r>
              <a:rPr lang="en-US" sz="1200" dirty="0" smtClean="0">
                <a:sym typeface="WP MathB"/>
              </a:rPr>
              <a:t>3</a:t>
            </a:r>
            <a:r>
              <a:rPr lang="el-GR" sz="1200" dirty="0" smtClean="0">
                <a:sym typeface="WP MathB"/>
              </a:rPr>
              <a:t>σ</a:t>
            </a:r>
            <a:endParaRPr lang="en-US" sz="1200" dirty="0">
              <a:sym typeface="WP MathB"/>
            </a:endParaRPr>
          </a:p>
        </p:txBody>
      </p:sp>
      <p:sp>
        <p:nvSpPr>
          <p:cNvPr id="15" name="Text Box 31"/>
          <p:cNvSpPr txBox="1">
            <a:spLocks noChangeArrowheads="1"/>
          </p:cNvSpPr>
          <p:nvPr/>
        </p:nvSpPr>
        <p:spPr bwMode="auto">
          <a:xfrm>
            <a:off x="1946784" y="3886200"/>
            <a:ext cx="476412" cy="276999"/>
          </a:xfrm>
          <a:prstGeom prst="rect">
            <a:avLst/>
          </a:prstGeom>
          <a:noFill/>
          <a:ln w="9525">
            <a:noFill/>
            <a:miter lim="800000"/>
            <a:headEnd/>
            <a:tailEnd/>
          </a:ln>
        </p:spPr>
        <p:txBody>
          <a:bodyPr wrap="none">
            <a:spAutoFit/>
          </a:bodyPr>
          <a:lstStyle/>
          <a:p>
            <a:r>
              <a:rPr lang="el-GR" sz="1200" dirty="0">
                <a:latin typeface="Calibri"/>
                <a:sym typeface="Symbol" pitchFamily="18" charset="2"/>
              </a:rPr>
              <a:t>μ</a:t>
            </a:r>
            <a:r>
              <a:rPr lang="en-US" sz="1200" dirty="0" smtClean="0">
                <a:latin typeface="Calibri"/>
                <a:sym typeface="WP MathB"/>
              </a:rPr>
              <a:t>-1</a:t>
            </a:r>
            <a:r>
              <a:rPr lang="el-GR" sz="1200" dirty="0" smtClean="0">
                <a:sym typeface="WP MathB"/>
              </a:rPr>
              <a:t>σ</a:t>
            </a:r>
            <a:endParaRPr lang="en-US" sz="1200" dirty="0">
              <a:sym typeface="WP MathB"/>
            </a:endParaRPr>
          </a:p>
        </p:txBody>
      </p:sp>
      <p:sp>
        <p:nvSpPr>
          <p:cNvPr id="16" name="Text Box 26"/>
          <p:cNvSpPr txBox="1">
            <a:spLocks noChangeArrowheads="1"/>
          </p:cNvSpPr>
          <p:nvPr/>
        </p:nvSpPr>
        <p:spPr bwMode="auto">
          <a:xfrm>
            <a:off x="2819400" y="3886200"/>
            <a:ext cx="506870" cy="276999"/>
          </a:xfrm>
          <a:prstGeom prst="rect">
            <a:avLst/>
          </a:prstGeom>
          <a:noFill/>
          <a:ln w="9525">
            <a:noFill/>
            <a:miter lim="800000"/>
            <a:headEnd/>
            <a:tailEnd/>
          </a:ln>
        </p:spPr>
        <p:txBody>
          <a:bodyPr wrap="none">
            <a:spAutoFit/>
          </a:bodyPr>
          <a:lstStyle/>
          <a:p>
            <a:r>
              <a:rPr lang="el-GR" sz="1200" dirty="0" smtClean="0">
                <a:latin typeface="Calibri"/>
                <a:sym typeface="Symbol" pitchFamily="18" charset="2"/>
              </a:rPr>
              <a:t>μ</a:t>
            </a:r>
            <a:r>
              <a:rPr lang="en-US" sz="1200" dirty="0" smtClean="0">
                <a:latin typeface="Calibri"/>
                <a:sym typeface="Symbol" pitchFamily="18" charset="2"/>
              </a:rPr>
              <a:t>+1</a:t>
            </a:r>
            <a:r>
              <a:rPr lang="el-GR" sz="1200" dirty="0" smtClean="0">
                <a:latin typeface="Calibri"/>
                <a:sym typeface="Symbol" pitchFamily="18" charset="2"/>
              </a:rPr>
              <a:t>σ</a:t>
            </a:r>
            <a:endParaRPr lang="en-US" sz="1200" dirty="0">
              <a:sym typeface="WP MathB"/>
            </a:endParaRPr>
          </a:p>
        </p:txBody>
      </p:sp>
      <p:sp>
        <p:nvSpPr>
          <p:cNvPr id="17" name="Text Box 26"/>
          <p:cNvSpPr txBox="1">
            <a:spLocks noChangeArrowheads="1"/>
          </p:cNvSpPr>
          <p:nvPr/>
        </p:nvSpPr>
        <p:spPr bwMode="auto">
          <a:xfrm>
            <a:off x="2526888" y="3871452"/>
            <a:ext cx="269626" cy="276999"/>
          </a:xfrm>
          <a:prstGeom prst="rect">
            <a:avLst/>
          </a:prstGeom>
          <a:noFill/>
          <a:ln w="9525">
            <a:noFill/>
            <a:miter lim="800000"/>
            <a:headEnd/>
            <a:tailEnd/>
          </a:ln>
        </p:spPr>
        <p:txBody>
          <a:bodyPr wrap="none">
            <a:spAutoFit/>
          </a:bodyPr>
          <a:lstStyle/>
          <a:p>
            <a:r>
              <a:rPr lang="el-GR" sz="1200" dirty="0" smtClean="0">
                <a:latin typeface="Calibri"/>
                <a:sym typeface="Symbol" pitchFamily="18" charset="2"/>
              </a:rPr>
              <a:t>μ</a:t>
            </a:r>
            <a:endParaRPr lang="en-US" sz="1200" dirty="0">
              <a:sym typeface="WP MathB"/>
            </a:endParaRPr>
          </a:p>
        </p:txBody>
      </p:sp>
      <p:sp>
        <p:nvSpPr>
          <p:cNvPr id="18" name="Text Box 26"/>
          <p:cNvSpPr txBox="1">
            <a:spLocks noChangeArrowheads="1"/>
          </p:cNvSpPr>
          <p:nvPr/>
        </p:nvSpPr>
        <p:spPr bwMode="auto">
          <a:xfrm>
            <a:off x="3276600" y="3886200"/>
            <a:ext cx="506870" cy="276999"/>
          </a:xfrm>
          <a:prstGeom prst="rect">
            <a:avLst/>
          </a:prstGeom>
          <a:noFill/>
          <a:ln w="9525">
            <a:noFill/>
            <a:miter lim="800000"/>
            <a:headEnd/>
            <a:tailEnd/>
          </a:ln>
        </p:spPr>
        <p:txBody>
          <a:bodyPr wrap="none">
            <a:spAutoFit/>
          </a:bodyPr>
          <a:lstStyle/>
          <a:p>
            <a:r>
              <a:rPr lang="el-GR" sz="1200" dirty="0" smtClean="0">
                <a:latin typeface="Calibri"/>
                <a:sym typeface="Symbol" pitchFamily="18" charset="2"/>
              </a:rPr>
              <a:t>μ</a:t>
            </a:r>
            <a:r>
              <a:rPr lang="en-US" sz="1200" dirty="0" smtClean="0">
                <a:latin typeface="Calibri"/>
                <a:sym typeface="Symbol" pitchFamily="18" charset="2"/>
              </a:rPr>
              <a:t>+2</a:t>
            </a:r>
            <a:r>
              <a:rPr lang="el-GR" sz="1200" dirty="0" smtClean="0">
                <a:latin typeface="Calibri"/>
                <a:sym typeface="Symbol" pitchFamily="18" charset="2"/>
              </a:rPr>
              <a:t>σ</a:t>
            </a:r>
            <a:endParaRPr lang="en-US" sz="1200" dirty="0">
              <a:sym typeface="WP MathB"/>
            </a:endParaRPr>
          </a:p>
        </p:txBody>
      </p:sp>
      <p:sp>
        <p:nvSpPr>
          <p:cNvPr id="19" name="Text Box 26"/>
          <p:cNvSpPr txBox="1">
            <a:spLocks noChangeArrowheads="1"/>
          </p:cNvSpPr>
          <p:nvPr/>
        </p:nvSpPr>
        <p:spPr bwMode="auto">
          <a:xfrm>
            <a:off x="3810000" y="3886200"/>
            <a:ext cx="506870" cy="276999"/>
          </a:xfrm>
          <a:prstGeom prst="rect">
            <a:avLst/>
          </a:prstGeom>
          <a:noFill/>
          <a:ln w="9525">
            <a:noFill/>
            <a:miter lim="800000"/>
            <a:headEnd/>
            <a:tailEnd/>
          </a:ln>
        </p:spPr>
        <p:txBody>
          <a:bodyPr wrap="none">
            <a:spAutoFit/>
          </a:bodyPr>
          <a:lstStyle/>
          <a:p>
            <a:r>
              <a:rPr lang="el-GR" sz="1200" dirty="0" smtClean="0">
                <a:latin typeface="Calibri"/>
                <a:sym typeface="Symbol" pitchFamily="18" charset="2"/>
              </a:rPr>
              <a:t>μ</a:t>
            </a:r>
            <a:r>
              <a:rPr lang="en-US" sz="1200" dirty="0" smtClean="0">
                <a:latin typeface="Calibri"/>
                <a:sym typeface="Symbol" pitchFamily="18" charset="2"/>
              </a:rPr>
              <a:t>+3</a:t>
            </a:r>
            <a:r>
              <a:rPr lang="el-GR" sz="1200" dirty="0" smtClean="0">
                <a:latin typeface="Calibri"/>
                <a:sym typeface="Symbol" pitchFamily="18" charset="2"/>
              </a:rPr>
              <a:t>σ</a:t>
            </a:r>
            <a:endParaRPr lang="en-US" sz="1200" dirty="0">
              <a:sym typeface="WP MathB"/>
            </a:endParaRPr>
          </a:p>
        </p:txBody>
      </p:sp>
      <p:sp>
        <p:nvSpPr>
          <p:cNvPr id="21" name="Rectangle 20"/>
          <p:cNvSpPr/>
          <p:nvPr/>
        </p:nvSpPr>
        <p:spPr>
          <a:xfrm>
            <a:off x="7865808"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22" name="Rectangle 21"/>
          <p:cNvSpPr/>
          <p:nvPr/>
        </p:nvSpPr>
        <p:spPr>
          <a:xfrm>
            <a:off x="7467600"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23" name="Rectangle 22"/>
          <p:cNvSpPr/>
          <p:nvPr/>
        </p:nvSpPr>
        <p:spPr>
          <a:xfrm>
            <a:off x="7086600"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24" name="Rectangle 23"/>
          <p:cNvSpPr/>
          <p:nvPr/>
        </p:nvSpPr>
        <p:spPr>
          <a:xfrm>
            <a:off x="6705600"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25" name="Rectangle 24"/>
          <p:cNvSpPr/>
          <p:nvPr/>
        </p:nvSpPr>
        <p:spPr>
          <a:xfrm>
            <a:off x="6324600"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26" name="Rectangle 25"/>
          <p:cNvSpPr/>
          <p:nvPr/>
        </p:nvSpPr>
        <p:spPr>
          <a:xfrm>
            <a:off x="5943600"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27" name="Rectangle 26"/>
          <p:cNvSpPr/>
          <p:nvPr/>
        </p:nvSpPr>
        <p:spPr>
          <a:xfrm>
            <a:off x="5562600" y="3962400"/>
            <a:ext cx="381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28" name="Rectangle 27"/>
          <p:cNvSpPr/>
          <p:nvPr/>
        </p:nvSpPr>
        <p:spPr>
          <a:xfrm>
            <a:off x="1066800" y="49530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RATA-RATA </a:t>
            </a:r>
            <a:r>
              <a:rPr lang="en-US" sz="2400" dirty="0" smtClean="0">
                <a:solidFill>
                  <a:schemeClr val="tx1"/>
                </a:solidFill>
              </a:rPr>
              <a:t>= </a:t>
            </a:r>
            <a:r>
              <a:rPr lang="el-GR" sz="2400" dirty="0" smtClean="0">
                <a:solidFill>
                  <a:schemeClr val="tx1"/>
                </a:solidFill>
              </a:rPr>
              <a:t>μ</a:t>
            </a:r>
            <a:r>
              <a:rPr lang="en-US" sz="2400" dirty="0" smtClean="0">
                <a:solidFill>
                  <a:schemeClr val="tx1"/>
                </a:solidFill>
              </a:rPr>
              <a:t> ≠  0</a:t>
            </a:r>
            <a:endParaRPr lang="en-US" sz="2400" dirty="0">
              <a:solidFill>
                <a:schemeClr val="tx1"/>
              </a:solidFill>
            </a:endParaRPr>
          </a:p>
        </p:txBody>
      </p:sp>
      <p:sp>
        <p:nvSpPr>
          <p:cNvPr id="29" name="Rectangle 28"/>
          <p:cNvSpPr/>
          <p:nvPr/>
        </p:nvSpPr>
        <p:spPr>
          <a:xfrm>
            <a:off x="1066800" y="54102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a:t>
            </a:r>
            <a:r>
              <a:rPr lang="en-US" dirty="0" smtClean="0">
                <a:solidFill>
                  <a:schemeClr val="tx1"/>
                </a:solidFill>
              </a:rPr>
              <a:t> </a:t>
            </a:r>
            <a:r>
              <a:rPr lang="en-US" dirty="0" smtClean="0">
                <a:solidFill>
                  <a:schemeClr val="tx1"/>
                </a:solidFill>
                <a:latin typeface="Calibri"/>
              </a:rPr>
              <a:t>≠ 1</a:t>
            </a:r>
            <a:endParaRPr lang="en-US" dirty="0">
              <a:solidFill>
                <a:schemeClr val="tx1"/>
              </a:solidFill>
            </a:endParaRPr>
          </a:p>
        </p:txBody>
      </p:sp>
      <p:sp>
        <p:nvSpPr>
          <p:cNvPr id="32" name="Rectangle 31"/>
          <p:cNvSpPr/>
          <p:nvPr/>
        </p:nvSpPr>
        <p:spPr>
          <a:xfrm>
            <a:off x="5410200" y="49530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RATA-RATA  =</a:t>
            </a:r>
            <a:r>
              <a:rPr lang="en-US" sz="2400" dirty="0" smtClean="0">
                <a:solidFill>
                  <a:schemeClr val="tx1"/>
                </a:solidFill>
              </a:rPr>
              <a:t>  0</a:t>
            </a:r>
            <a:endParaRPr lang="en-US" sz="2400" dirty="0">
              <a:solidFill>
                <a:schemeClr val="tx1"/>
              </a:solidFill>
            </a:endParaRPr>
          </a:p>
        </p:txBody>
      </p:sp>
      <p:sp>
        <p:nvSpPr>
          <p:cNvPr id="33" name="Rectangle 32"/>
          <p:cNvSpPr/>
          <p:nvPr/>
        </p:nvSpPr>
        <p:spPr>
          <a:xfrm>
            <a:off x="5410200" y="54102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a:t>
            </a:r>
            <a:r>
              <a:rPr lang="en-US" dirty="0" smtClean="0">
                <a:solidFill>
                  <a:schemeClr val="tx1"/>
                </a:solidFill>
              </a:rPr>
              <a:t> </a:t>
            </a:r>
            <a:r>
              <a:rPr lang="en-US" dirty="0" smtClean="0">
                <a:solidFill>
                  <a:schemeClr val="tx1"/>
                </a:solidFill>
                <a:latin typeface="Calibri"/>
              </a:rPr>
              <a:t>= 1</a:t>
            </a:r>
            <a:endParaRPr lang="en-US" dirty="0">
              <a:solidFill>
                <a:schemeClr val="tx1"/>
              </a:solidFill>
            </a:endParaRPr>
          </a:p>
        </p:txBody>
      </p:sp>
      <p:sp>
        <p:nvSpPr>
          <p:cNvPr id="34" name="Rectangle 33"/>
          <p:cNvSpPr/>
          <p:nvPr/>
        </p:nvSpPr>
        <p:spPr>
          <a:xfrm>
            <a:off x="1066800" y="44958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NORMAL UMUM</a:t>
            </a:r>
            <a:endParaRPr lang="en-US" dirty="0">
              <a:solidFill>
                <a:schemeClr val="tx1"/>
              </a:solidFill>
            </a:endParaRPr>
          </a:p>
        </p:txBody>
      </p:sp>
      <p:sp>
        <p:nvSpPr>
          <p:cNvPr id="35" name="Rectangle 34"/>
          <p:cNvSpPr/>
          <p:nvPr/>
        </p:nvSpPr>
        <p:spPr>
          <a:xfrm>
            <a:off x="5410200" y="44958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NORMAL STNDAR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086600" cy="434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10. PENGECEKAN DISTRIBUSI NORMAL</a:t>
            </a:r>
          </a:p>
          <a:p>
            <a:pPr marL="855663" indent="-339725" algn="just">
              <a:buFont typeface="Wingdings" pitchFamily="2" charset="2"/>
              <a:buChar char="Ø"/>
            </a:pPr>
            <a:r>
              <a:rPr lang="en-US" sz="2800" dirty="0" smtClean="0">
                <a:solidFill>
                  <a:schemeClr val="tx1"/>
                </a:solidFill>
              </a:rPr>
              <a:t>GUNAKAN  DISTRIBUSI FREKUENSI KUMULATIF RELATIF KURANG DARI</a:t>
            </a:r>
          </a:p>
          <a:p>
            <a:pPr marL="855663" indent="-339725" algn="just">
              <a:buFont typeface="Wingdings" pitchFamily="2" charset="2"/>
              <a:buChar char="Ø"/>
            </a:pPr>
            <a:r>
              <a:rPr lang="en-US" sz="2800" dirty="0" smtClean="0">
                <a:solidFill>
                  <a:schemeClr val="tx1"/>
                </a:solidFill>
              </a:rPr>
              <a:t>PINDAHKAN FREKUENSI KUMULATIF RELATIF KURANG DARI KE KERTAS PELUANG NORMAL</a:t>
            </a:r>
          </a:p>
          <a:p>
            <a:pPr marL="855663" indent="-339725" algn="just">
              <a:buFont typeface="Wingdings" pitchFamily="2" charset="2"/>
              <a:buChar char="Ø"/>
            </a:pPr>
            <a:r>
              <a:rPr lang="en-US" sz="2800" dirty="0" smtClean="0">
                <a:solidFill>
                  <a:schemeClr val="tx1"/>
                </a:solidFill>
              </a:rPr>
              <a:t>JIKA DATA TERSEBUT MEMBENTUK GARIS LURUS, MAKA DIKATAKAN DATA BERDISTRIBUSI NORMAL</a:t>
            </a:r>
            <a:endParaRPr lang="en-US" sz="2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772400" cy="536575"/>
          </a:xfrm>
        </p:spPr>
        <p:txBody>
          <a:bodyPr>
            <a:normAutofit fontScale="90000"/>
          </a:bodyPr>
          <a:lstStyle/>
          <a:p>
            <a:r>
              <a:rPr lang="en-US" dirty="0" smtClean="0"/>
              <a:t>II.  DATA</a:t>
            </a:r>
            <a:endParaRPr lang="en-US" dirty="0"/>
          </a:p>
        </p:txBody>
      </p:sp>
      <p:sp>
        <p:nvSpPr>
          <p:cNvPr id="3" name="Subtitle 2"/>
          <p:cNvSpPr>
            <a:spLocks noGrp="1"/>
          </p:cNvSpPr>
          <p:nvPr>
            <p:ph type="subTitle" idx="1"/>
          </p:nvPr>
        </p:nvSpPr>
        <p:spPr>
          <a:xfrm>
            <a:off x="685800" y="1295400"/>
            <a:ext cx="7772400" cy="5105400"/>
          </a:xfrm>
        </p:spPr>
        <p:txBody>
          <a:bodyPr>
            <a:noAutofit/>
          </a:bodyPr>
          <a:lstStyle/>
          <a:p>
            <a:pPr marL="346075" indent="-346075" algn="just">
              <a:buFont typeface="Wingdings" pitchFamily="2" charset="2"/>
              <a:buChar char="Ø"/>
            </a:pPr>
            <a:r>
              <a:rPr lang="en-US" dirty="0" smtClean="0">
                <a:solidFill>
                  <a:schemeClr val="tx1"/>
                </a:solidFill>
              </a:rPr>
              <a:t>Data </a:t>
            </a:r>
            <a:r>
              <a:rPr lang="en-US" dirty="0" err="1" smtClean="0">
                <a:solidFill>
                  <a:schemeClr val="tx1"/>
                </a:solidFill>
              </a:rPr>
              <a:t>adalah</a:t>
            </a:r>
            <a:r>
              <a:rPr lang="en-US" dirty="0" smtClean="0">
                <a:solidFill>
                  <a:schemeClr val="tx1"/>
                </a:solidFill>
              </a:rPr>
              <a:t> </a:t>
            </a:r>
            <a:r>
              <a:rPr lang="en-US" dirty="0" err="1" smtClean="0">
                <a:solidFill>
                  <a:schemeClr val="tx1"/>
                </a:solidFill>
              </a:rPr>
              <a:t>sesuatu</a:t>
            </a:r>
            <a:r>
              <a:rPr lang="en-US" dirty="0" smtClean="0">
                <a:solidFill>
                  <a:schemeClr val="tx1"/>
                </a:solidFill>
              </a:rPr>
              <a:t> yang </a:t>
            </a:r>
            <a:r>
              <a:rPr lang="en-US" dirty="0" err="1" smtClean="0">
                <a:solidFill>
                  <a:schemeClr val="tx1"/>
                </a:solidFill>
              </a:rPr>
              <a:t>belum</a:t>
            </a:r>
            <a:r>
              <a:rPr lang="en-US" dirty="0" smtClean="0">
                <a:solidFill>
                  <a:schemeClr val="tx1"/>
                </a:solidFill>
              </a:rPr>
              <a:t> </a:t>
            </a:r>
            <a:r>
              <a:rPr lang="en-US" dirty="0" err="1" smtClean="0">
                <a:solidFill>
                  <a:schemeClr val="tx1"/>
                </a:solidFill>
              </a:rPr>
              <a:t>mempunyai</a:t>
            </a:r>
            <a:r>
              <a:rPr lang="en-US" dirty="0" smtClean="0">
                <a:solidFill>
                  <a:schemeClr val="tx1"/>
                </a:solidFill>
              </a:rPr>
              <a:t> </a:t>
            </a:r>
            <a:r>
              <a:rPr lang="en-US" dirty="0" err="1" smtClean="0">
                <a:solidFill>
                  <a:schemeClr val="tx1"/>
                </a:solidFill>
              </a:rPr>
              <a:t>arti</a:t>
            </a:r>
            <a:r>
              <a:rPr lang="en-US" dirty="0" smtClean="0">
                <a:solidFill>
                  <a:schemeClr val="tx1"/>
                </a:solidFill>
              </a:rPr>
              <a:t> </a:t>
            </a:r>
            <a:r>
              <a:rPr lang="en-US" dirty="0" err="1" smtClean="0">
                <a:solidFill>
                  <a:schemeClr val="tx1"/>
                </a:solidFill>
              </a:rPr>
              <a:t>bagi</a:t>
            </a:r>
            <a:r>
              <a:rPr lang="en-US" dirty="0" smtClean="0">
                <a:solidFill>
                  <a:schemeClr val="tx1"/>
                </a:solidFill>
              </a:rPr>
              <a:t> </a:t>
            </a:r>
            <a:r>
              <a:rPr lang="en-US" dirty="0" err="1" smtClean="0">
                <a:solidFill>
                  <a:schemeClr val="tx1"/>
                </a:solidFill>
              </a:rPr>
              <a:t>penerimanya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masih</a:t>
            </a:r>
            <a:r>
              <a:rPr lang="en-US" dirty="0" smtClean="0">
                <a:solidFill>
                  <a:schemeClr val="tx1"/>
                </a:solidFill>
              </a:rPr>
              <a:t> </a:t>
            </a:r>
            <a:r>
              <a:rPr lang="en-US" dirty="0" err="1" smtClean="0">
                <a:solidFill>
                  <a:schemeClr val="tx1"/>
                </a:solidFill>
              </a:rPr>
              <a:t>memerlukan</a:t>
            </a:r>
            <a:r>
              <a:rPr lang="en-US" dirty="0" smtClean="0">
                <a:solidFill>
                  <a:schemeClr val="tx1"/>
                </a:solidFill>
              </a:rPr>
              <a:t> </a:t>
            </a:r>
            <a:r>
              <a:rPr lang="en-US" dirty="0" err="1" smtClean="0">
                <a:solidFill>
                  <a:schemeClr val="tx1"/>
                </a:solidFill>
              </a:rPr>
              <a:t>adanya</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pengolahan</a:t>
            </a:r>
            <a:r>
              <a:rPr lang="en-US" dirty="0" smtClean="0">
                <a:solidFill>
                  <a:schemeClr val="tx1"/>
                </a:solidFill>
              </a:rPr>
              <a:t>. </a:t>
            </a:r>
          </a:p>
          <a:p>
            <a:pPr marL="346075" indent="-346075" algn="just">
              <a:buFont typeface="Wingdings" pitchFamily="2" charset="2"/>
              <a:buChar char="Ø"/>
            </a:pPr>
            <a:r>
              <a:rPr lang="en-US" dirty="0" smtClean="0">
                <a:solidFill>
                  <a:schemeClr val="tx1"/>
                </a:solidFill>
              </a:rPr>
              <a:t>Data </a:t>
            </a:r>
            <a:r>
              <a:rPr lang="en-US" dirty="0" err="1" smtClean="0">
                <a:solidFill>
                  <a:schemeClr val="tx1"/>
                </a:solidFill>
              </a:rPr>
              <a:t>bisa</a:t>
            </a:r>
            <a:r>
              <a:rPr lang="en-US" dirty="0" smtClean="0">
                <a:solidFill>
                  <a:schemeClr val="tx1"/>
                </a:solidFill>
              </a:rPr>
              <a:t> </a:t>
            </a:r>
            <a:r>
              <a:rPr lang="en-US" dirty="0" err="1" smtClean="0">
                <a:solidFill>
                  <a:schemeClr val="tx1"/>
                </a:solidFill>
              </a:rPr>
              <a:t>berwujud</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keadaan</a:t>
            </a:r>
            <a:r>
              <a:rPr lang="en-US" dirty="0" smtClean="0">
                <a:solidFill>
                  <a:schemeClr val="tx1"/>
                </a:solidFill>
              </a:rPr>
              <a:t>, </a:t>
            </a:r>
            <a:r>
              <a:rPr lang="en-US" dirty="0" err="1" smtClean="0">
                <a:solidFill>
                  <a:schemeClr val="tx1"/>
                </a:solidFill>
              </a:rPr>
              <a:t>gambar</a:t>
            </a:r>
            <a:r>
              <a:rPr lang="en-US" dirty="0" smtClean="0">
                <a:solidFill>
                  <a:schemeClr val="tx1"/>
                </a:solidFill>
              </a:rPr>
              <a:t>, </a:t>
            </a:r>
            <a:r>
              <a:rPr lang="en-US" dirty="0" err="1" smtClean="0">
                <a:solidFill>
                  <a:schemeClr val="tx1"/>
                </a:solidFill>
              </a:rPr>
              <a:t>suara</a:t>
            </a:r>
            <a:r>
              <a:rPr lang="en-US" dirty="0" smtClean="0">
                <a:solidFill>
                  <a:schemeClr val="tx1"/>
                </a:solidFill>
              </a:rPr>
              <a:t>, </a:t>
            </a:r>
            <a:r>
              <a:rPr lang="en-US" dirty="0" err="1" smtClean="0">
                <a:solidFill>
                  <a:schemeClr val="tx1"/>
                </a:solidFill>
              </a:rPr>
              <a:t>huruf</a:t>
            </a:r>
            <a:r>
              <a:rPr lang="en-US" dirty="0" smtClean="0">
                <a:solidFill>
                  <a:schemeClr val="tx1"/>
                </a:solidFill>
              </a:rPr>
              <a:t>, </a:t>
            </a:r>
            <a:r>
              <a:rPr lang="en-US" dirty="0" err="1" smtClean="0">
                <a:solidFill>
                  <a:schemeClr val="tx1"/>
                </a:solidFill>
              </a:rPr>
              <a:t>angka</a:t>
            </a:r>
            <a:r>
              <a:rPr lang="en-US" dirty="0" smtClean="0">
                <a:solidFill>
                  <a:schemeClr val="tx1"/>
                </a:solidFill>
              </a:rPr>
              <a:t>, </a:t>
            </a:r>
            <a:r>
              <a:rPr lang="en-US" dirty="0" err="1" smtClean="0">
                <a:solidFill>
                  <a:schemeClr val="tx1"/>
                </a:solidFill>
              </a:rPr>
              <a:t>matematika</a:t>
            </a:r>
            <a:r>
              <a:rPr lang="en-US" dirty="0" smtClean="0">
                <a:solidFill>
                  <a:schemeClr val="tx1"/>
                </a:solidFill>
              </a:rPr>
              <a:t>, </a:t>
            </a:r>
            <a:r>
              <a:rPr lang="en-US" dirty="0" err="1" smtClean="0">
                <a:solidFill>
                  <a:schemeClr val="tx1"/>
                </a:solidFill>
              </a:rPr>
              <a:t>bahasa</a:t>
            </a:r>
            <a:r>
              <a:rPr lang="en-US" dirty="0" smtClean="0">
                <a:solidFill>
                  <a:schemeClr val="tx1"/>
                </a:solidFill>
              </a:rPr>
              <a:t> </a:t>
            </a:r>
            <a:r>
              <a:rPr lang="en-US" dirty="0" err="1" smtClean="0">
                <a:solidFill>
                  <a:schemeClr val="tx1"/>
                </a:solidFill>
              </a:rPr>
              <a:t>ataupun</a:t>
            </a:r>
            <a:r>
              <a:rPr lang="en-US" dirty="0" smtClean="0">
                <a:solidFill>
                  <a:schemeClr val="tx1"/>
                </a:solidFill>
              </a:rPr>
              <a:t> </a:t>
            </a:r>
            <a:r>
              <a:rPr lang="en-US" dirty="0" err="1" smtClean="0">
                <a:solidFill>
                  <a:schemeClr val="tx1"/>
                </a:solidFill>
              </a:rPr>
              <a:t>simbol-simbol</a:t>
            </a:r>
            <a:r>
              <a:rPr lang="en-US" dirty="0" smtClean="0">
                <a:solidFill>
                  <a:schemeClr val="tx1"/>
                </a:solidFill>
              </a:rPr>
              <a:t> </a:t>
            </a:r>
            <a:r>
              <a:rPr lang="en-US" dirty="0" err="1" smtClean="0">
                <a:solidFill>
                  <a:schemeClr val="tx1"/>
                </a:solidFill>
              </a:rPr>
              <a:t>lainnya</a:t>
            </a:r>
            <a:r>
              <a:rPr lang="en-US" dirty="0" smtClean="0">
                <a:solidFill>
                  <a:schemeClr val="tx1"/>
                </a:solidFill>
              </a:rPr>
              <a:t> yang </a:t>
            </a:r>
            <a:r>
              <a:rPr lang="en-US" dirty="0" err="1" smtClean="0">
                <a:solidFill>
                  <a:schemeClr val="tx1"/>
                </a:solidFill>
              </a:rPr>
              <a:t>bisa</a:t>
            </a:r>
            <a:r>
              <a:rPr lang="en-US" dirty="0" smtClean="0">
                <a:solidFill>
                  <a:schemeClr val="tx1"/>
                </a:solidFill>
              </a:rPr>
              <a:t> </a:t>
            </a:r>
            <a:r>
              <a:rPr lang="en-US" dirty="0" err="1" smtClean="0">
                <a:solidFill>
                  <a:schemeClr val="tx1"/>
                </a:solidFill>
              </a:rPr>
              <a:t>kita</a:t>
            </a:r>
            <a:r>
              <a:rPr lang="en-US" dirty="0" smtClean="0">
                <a:solidFill>
                  <a:schemeClr val="tx1"/>
                </a:solidFill>
              </a:rPr>
              <a:t> </a:t>
            </a:r>
            <a:r>
              <a:rPr lang="en-US" dirty="0" err="1" smtClean="0">
                <a:solidFill>
                  <a:schemeClr val="tx1"/>
                </a:solidFill>
              </a:rPr>
              <a:t>gunakan</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melihat</a:t>
            </a:r>
            <a:r>
              <a:rPr lang="en-US" dirty="0" smtClean="0">
                <a:solidFill>
                  <a:schemeClr val="tx1"/>
                </a:solidFill>
              </a:rPr>
              <a:t> </a:t>
            </a:r>
            <a:r>
              <a:rPr lang="en-US" dirty="0" err="1" smtClean="0">
                <a:solidFill>
                  <a:schemeClr val="tx1"/>
                </a:solidFill>
              </a:rPr>
              <a:t>lingkungan</a:t>
            </a:r>
            <a:r>
              <a:rPr lang="en-US" dirty="0" smtClean="0">
                <a:solidFill>
                  <a:schemeClr val="tx1"/>
                </a:solidFill>
              </a:rPr>
              <a:t>, </a:t>
            </a:r>
            <a:r>
              <a:rPr lang="en-US" dirty="0" err="1" smtClean="0">
                <a:solidFill>
                  <a:schemeClr val="tx1"/>
                </a:solidFill>
              </a:rPr>
              <a:t>obyek</a:t>
            </a:r>
            <a:r>
              <a:rPr lang="en-US" dirty="0" smtClean="0">
                <a:solidFill>
                  <a:schemeClr val="tx1"/>
                </a:solidFill>
              </a:rPr>
              <a:t>, </a:t>
            </a:r>
            <a:r>
              <a:rPr lang="en-US" dirty="0" err="1" smtClean="0">
                <a:solidFill>
                  <a:schemeClr val="tx1"/>
                </a:solidFill>
              </a:rPr>
              <a:t>kejadian</a:t>
            </a:r>
            <a:r>
              <a:rPr lang="en-US" dirty="0" smtClean="0">
                <a:solidFill>
                  <a:schemeClr val="tx1"/>
                </a:solidFill>
              </a:rPr>
              <a:t> </a:t>
            </a:r>
            <a:r>
              <a:rPr lang="en-US" dirty="0" err="1" smtClean="0">
                <a:solidFill>
                  <a:schemeClr val="tx1"/>
                </a:solidFill>
              </a:rPr>
              <a:t>ataupun</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konsep</a:t>
            </a:r>
            <a:r>
              <a:rPr lang="en-US" dirty="0" smtClean="0">
                <a:solidFill>
                  <a:schemeClr val="tx1"/>
                </a:solidFill>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10600" cy="6400800"/>
          </a:xfrm>
        </p:spPr>
        <p:txBody>
          <a:bodyPr>
            <a:normAutofit lnSpcReduction="10000"/>
          </a:bodyPr>
          <a:lstStyle/>
          <a:p>
            <a:pPr algn="just"/>
            <a:r>
              <a:rPr lang="en-US" dirty="0" smtClean="0">
                <a:solidFill>
                  <a:schemeClr val="tx1"/>
                </a:solidFill>
              </a:rPr>
              <a:t>BERAT BAYI YG BARU LAHIR RATA-RATA 3.750 GR  DG SIMPANGAN BAKU 325 GR. JIKA BERAT BAYI BERDISTRIBUSI NORMAL, MAKA TENTUKAN ADA :</a:t>
            </a:r>
          </a:p>
          <a:p>
            <a:pPr marL="514350" indent="-514350" algn="just">
              <a:buFont typeface="+mj-lt"/>
              <a:buAutoNum type="alphaLcPeriod"/>
            </a:pPr>
            <a:r>
              <a:rPr lang="en-US" dirty="0" smtClean="0">
                <a:solidFill>
                  <a:schemeClr val="tx1"/>
                </a:solidFill>
              </a:rPr>
              <a:t>BERAPA PERSEN BAYI YG BERATNYA LEBIH DARI 4.500 GR</a:t>
            </a:r>
          </a:p>
          <a:p>
            <a:pPr marL="514350" indent="-514350" algn="just">
              <a:buFont typeface="+mj-lt"/>
              <a:buAutoNum type="alphaLcPeriod"/>
            </a:pPr>
            <a:r>
              <a:rPr lang="en-US" dirty="0" smtClean="0">
                <a:solidFill>
                  <a:schemeClr val="tx1"/>
                </a:solidFill>
              </a:rPr>
              <a:t>BERAPA BAYI YG BERATNYA </a:t>
            </a:r>
            <a:r>
              <a:rPr lang="en-US" smtClean="0">
                <a:solidFill>
                  <a:schemeClr val="tx1"/>
                </a:solidFill>
              </a:rPr>
              <a:t>ANTARA 3.500 </a:t>
            </a:r>
            <a:r>
              <a:rPr lang="en-US" dirty="0" smtClean="0">
                <a:solidFill>
                  <a:schemeClr val="tx1"/>
                </a:solidFill>
              </a:rPr>
              <a:t>GR </a:t>
            </a:r>
            <a:r>
              <a:rPr lang="en-US" smtClean="0">
                <a:solidFill>
                  <a:schemeClr val="tx1"/>
                </a:solidFill>
              </a:rPr>
              <a:t>DAN 4.500 </a:t>
            </a:r>
            <a:r>
              <a:rPr lang="en-US" dirty="0" smtClean="0">
                <a:solidFill>
                  <a:schemeClr val="tx1"/>
                </a:solidFill>
              </a:rPr>
              <a:t>GR JIKA SEMUANYA ADA 10.000 BAYI</a:t>
            </a:r>
          </a:p>
          <a:p>
            <a:pPr marL="514350" indent="-514350" algn="just">
              <a:buFont typeface="+mj-lt"/>
              <a:buAutoNum type="alphaLcPeriod"/>
            </a:pPr>
            <a:r>
              <a:rPr lang="en-US" dirty="0" smtClean="0">
                <a:solidFill>
                  <a:schemeClr val="tx1"/>
                </a:solidFill>
              </a:rPr>
              <a:t>BERAPA BAYI YG BERATYA KURANG DARI ATAU SAMA DG 4.000 GR JKA SEMUANYA ADA 10.000 BAYI</a:t>
            </a:r>
          </a:p>
          <a:p>
            <a:pPr marL="514350" indent="-514350" algn="just">
              <a:buFont typeface="+mj-lt"/>
              <a:buAutoNum type="alphaLcPeriod"/>
            </a:pPr>
            <a:r>
              <a:rPr lang="en-US" dirty="0" smtClean="0">
                <a:solidFill>
                  <a:schemeClr val="tx1"/>
                </a:solidFill>
              </a:rPr>
              <a:t>BERAPA BAYI YG BERATNYA 4.250 GR JKAN SEMUANYA ADA 5.000 BAYI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304801"/>
            <a:ext cx="3276600" cy="685800"/>
          </a:xfrm>
        </p:spPr>
        <p:txBody>
          <a:bodyPr>
            <a:normAutofit fontScale="90000"/>
          </a:bodyPr>
          <a:lstStyle/>
          <a:p>
            <a:r>
              <a:rPr lang="en-US" dirty="0" smtClean="0"/>
              <a:t>VIII. HIPOTESIS</a:t>
            </a:r>
            <a:endParaRPr lang="en-US" dirty="0"/>
          </a:p>
        </p:txBody>
      </p:sp>
      <p:sp>
        <p:nvSpPr>
          <p:cNvPr id="3" name="Subtitle 2"/>
          <p:cNvSpPr>
            <a:spLocks noGrp="1"/>
          </p:cNvSpPr>
          <p:nvPr>
            <p:ph type="subTitle" idx="1"/>
          </p:nvPr>
        </p:nvSpPr>
        <p:spPr>
          <a:xfrm>
            <a:off x="1371600" y="1219200"/>
            <a:ext cx="6400800" cy="4953000"/>
          </a:xfrm>
        </p:spPr>
        <p:txBody>
          <a:bodyPr>
            <a:noAutofit/>
          </a:bodyPr>
          <a:lstStyle/>
          <a:p>
            <a:pPr marL="236538" lvl="0" indent="-236538" algn="just">
              <a:spcBef>
                <a:spcPts val="0"/>
              </a:spcBef>
              <a:buFont typeface="Wingdings" pitchFamily="2" charset="2"/>
              <a:buChar char="Ø"/>
            </a:pPr>
            <a:r>
              <a:rPr lang="en-US" sz="2400" dirty="0" smtClean="0">
                <a:solidFill>
                  <a:schemeClr val="tx1"/>
                </a:solidFill>
              </a:rPr>
              <a:t>MERUPAKAN ASUMSI ATAU DUGAAN MENGENAI SESUATU HAL.</a:t>
            </a:r>
          </a:p>
          <a:p>
            <a:pPr marL="236538" lvl="0" indent="-236538" algn="just">
              <a:spcBef>
                <a:spcPts val="0"/>
              </a:spcBef>
            </a:pPr>
            <a:endParaRPr lang="en-US" sz="2400" dirty="0" smtClean="0">
              <a:solidFill>
                <a:schemeClr val="tx1"/>
              </a:solidFill>
            </a:endParaRPr>
          </a:p>
          <a:p>
            <a:pPr marL="236538" lvl="0" indent="-236538" algn="just">
              <a:spcBef>
                <a:spcPts val="0"/>
              </a:spcBef>
              <a:buFont typeface="Wingdings" pitchFamily="2" charset="2"/>
              <a:buChar char="Ø"/>
            </a:pPr>
            <a:r>
              <a:rPr lang="en-US" sz="2400" dirty="0" smtClean="0">
                <a:solidFill>
                  <a:schemeClr val="tx1"/>
                </a:solidFill>
              </a:rPr>
              <a:t>DINYATAKAN DENGAN H ATAU H</a:t>
            </a:r>
            <a:r>
              <a:rPr lang="en-US" sz="2400" baseline="-25000" dirty="0" smtClean="0">
                <a:solidFill>
                  <a:schemeClr val="tx1"/>
                </a:solidFill>
              </a:rPr>
              <a:t>O</a:t>
            </a:r>
            <a:r>
              <a:rPr lang="en-US" sz="2400" dirty="0" smtClean="0">
                <a:solidFill>
                  <a:schemeClr val="tx1"/>
                </a:solidFill>
              </a:rPr>
              <a:t>, DIRUMUSKAN DG. SINGKAT DAN JELAS</a:t>
            </a:r>
          </a:p>
          <a:p>
            <a:pPr marL="236538" lvl="0" indent="-236538" algn="just">
              <a:spcBef>
                <a:spcPts val="0"/>
              </a:spcBef>
            </a:pPr>
            <a:endParaRPr lang="en-US" sz="2400" dirty="0" smtClean="0">
              <a:solidFill>
                <a:schemeClr val="tx1"/>
              </a:solidFill>
            </a:endParaRPr>
          </a:p>
          <a:p>
            <a:pPr marL="280988" lvl="0" indent="-280988" algn="just">
              <a:spcBef>
                <a:spcPts val="0"/>
              </a:spcBef>
              <a:buFont typeface="Wingdings" pitchFamily="2" charset="2"/>
              <a:buChar char="Ø"/>
            </a:pPr>
            <a:r>
              <a:rPr lang="en-US" sz="2400" dirty="0" smtClean="0">
                <a:solidFill>
                  <a:schemeClr val="tx1"/>
                </a:solidFill>
              </a:rPr>
              <a:t>HIPOTESIS H</a:t>
            </a:r>
            <a:r>
              <a:rPr lang="en-US" sz="2400" baseline="-25000" dirty="0" smtClean="0">
                <a:solidFill>
                  <a:schemeClr val="tx1"/>
                </a:solidFill>
              </a:rPr>
              <a:t>O</a:t>
            </a:r>
            <a:r>
              <a:rPr lang="en-US" sz="2400" dirty="0" smtClean="0">
                <a:solidFill>
                  <a:schemeClr val="tx1"/>
                </a:solidFill>
              </a:rPr>
              <a:t> DIDAMPINGI OLEH HIPOTESIS A (ALTERNATIF) ATAU H</a:t>
            </a:r>
            <a:r>
              <a:rPr lang="en-US" sz="2400" baseline="-25000" dirty="0" smtClean="0">
                <a:solidFill>
                  <a:schemeClr val="tx1"/>
                </a:solidFill>
              </a:rPr>
              <a:t>1</a:t>
            </a:r>
            <a:r>
              <a:rPr lang="en-US" sz="2400" dirty="0" smtClean="0">
                <a:solidFill>
                  <a:schemeClr val="tx1"/>
                </a:solidFill>
              </a:rPr>
              <a:t> YG. PERNYATAANNYA BERLAWANAN DG H</a:t>
            </a:r>
            <a:r>
              <a:rPr lang="en-US" sz="2400" baseline="-25000" dirty="0" smtClean="0">
                <a:solidFill>
                  <a:schemeClr val="tx1"/>
                </a:solidFill>
              </a:rPr>
              <a:t>0</a:t>
            </a:r>
            <a:r>
              <a:rPr lang="en-US" sz="2400" dirty="0" smtClean="0">
                <a:solidFill>
                  <a:schemeClr val="tx1"/>
                </a:solidFill>
              </a:rPr>
              <a:t>, MENGANDUNG PENGERTIAN TIDAK SAMA, LEBIH BESAR ATAU LEBIH KECIL.</a:t>
            </a:r>
          </a:p>
          <a:p>
            <a:endParaRPr lang="en-US" sz="16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457200"/>
            <a:ext cx="85344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Ø"/>
            </a:pPr>
            <a:r>
              <a:rPr lang="en-US" sz="2400" dirty="0" smtClean="0">
                <a:solidFill>
                  <a:schemeClr val="tx1"/>
                </a:solidFill>
              </a:rPr>
              <a:t>BEBERAPA PENGERTIAN HIPOTESIS :</a:t>
            </a:r>
          </a:p>
          <a:p>
            <a:r>
              <a:rPr lang="en-US" sz="2400" dirty="0" smtClean="0">
                <a:solidFill>
                  <a:schemeClr val="tx1"/>
                </a:solidFill>
              </a:rPr>
              <a:t>       </a:t>
            </a:r>
            <a:r>
              <a:rPr lang="en-US" sz="2400" dirty="0" smtClean="0">
                <a:solidFill>
                  <a:schemeClr val="tx1"/>
                </a:solidFill>
                <a:sym typeface="Wingdings 2"/>
              </a:rPr>
              <a:t></a:t>
            </a:r>
            <a:r>
              <a:rPr lang="en-US" sz="2400" dirty="0" smtClean="0">
                <a:solidFill>
                  <a:schemeClr val="tx1"/>
                </a:solidFill>
              </a:rPr>
              <a:t> HIPOTESIS MENGANDUNG PENGERTIAN SAMA</a:t>
            </a:r>
          </a:p>
          <a:p>
            <a:pPr>
              <a:tabLst>
                <a:tab pos="973138" algn="l"/>
                <a:tab pos="2860675" algn="l"/>
                <a:tab pos="6577013" algn="l"/>
              </a:tabLst>
            </a:pPr>
            <a:r>
              <a:rPr lang="en-US" sz="2400" dirty="0" smtClean="0">
                <a:solidFill>
                  <a:schemeClr val="tx1"/>
                </a:solidFill>
              </a:rPr>
              <a:t>               1)  H : </a:t>
            </a:r>
            <a:r>
              <a:rPr lang="en-US" sz="2400" dirty="0" smtClean="0">
                <a:solidFill>
                  <a:schemeClr val="tx1"/>
                </a:solidFill>
                <a:sym typeface="Symbol"/>
              </a:rPr>
              <a:t></a:t>
            </a:r>
            <a:r>
              <a:rPr lang="en-US" sz="2400" dirty="0" smtClean="0">
                <a:solidFill>
                  <a:schemeClr val="tx1"/>
                </a:solidFill>
              </a:rPr>
              <a:t> = </a:t>
            </a:r>
            <a:r>
              <a:rPr lang="en-US" sz="2400" dirty="0" smtClean="0">
                <a:solidFill>
                  <a:schemeClr val="tx1"/>
                </a:solidFill>
                <a:sym typeface="Symbol"/>
              </a:rPr>
              <a:t></a:t>
            </a:r>
            <a:r>
              <a:rPr lang="en-US" sz="2400" baseline="-25000" dirty="0" smtClean="0">
                <a:solidFill>
                  <a:schemeClr val="tx1"/>
                </a:solidFill>
              </a:rPr>
              <a:t>O   	</a:t>
            </a:r>
            <a:r>
              <a:rPr lang="en-US" sz="2400" dirty="0" smtClean="0">
                <a:solidFill>
                  <a:schemeClr val="tx1"/>
                </a:solidFill>
              </a:rPr>
              <a:t> 2)  H : </a:t>
            </a:r>
            <a:r>
              <a:rPr lang="en-US" sz="2400" dirty="0" smtClean="0">
                <a:solidFill>
                  <a:schemeClr val="tx1"/>
                </a:solidFill>
                <a:sym typeface="Symbol"/>
              </a:rPr>
              <a:t></a:t>
            </a:r>
            <a:r>
              <a:rPr lang="en-US" sz="2400" dirty="0" smtClean="0">
                <a:solidFill>
                  <a:schemeClr val="tx1"/>
                </a:solidFill>
              </a:rPr>
              <a:t> = </a:t>
            </a:r>
            <a:r>
              <a:rPr lang="en-US" sz="2400" dirty="0" smtClean="0">
                <a:solidFill>
                  <a:schemeClr val="tx1"/>
                </a:solidFill>
                <a:sym typeface="Symbol"/>
              </a:rPr>
              <a:t></a:t>
            </a:r>
            <a:r>
              <a:rPr lang="en-US" sz="2400" baseline="-25000" dirty="0" smtClean="0">
                <a:solidFill>
                  <a:schemeClr val="tx1"/>
                </a:solidFill>
              </a:rPr>
              <a:t>O</a:t>
            </a:r>
            <a:endParaRPr lang="en-US" sz="2400" dirty="0" smtClean="0">
              <a:solidFill>
                <a:schemeClr val="tx1"/>
              </a:solidFill>
            </a:endParaRPr>
          </a:p>
          <a:p>
            <a:r>
              <a:rPr lang="en-US" sz="2400" dirty="0" smtClean="0">
                <a:solidFill>
                  <a:schemeClr val="tx1"/>
                </a:solidFill>
              </a:rPr>
              <a:t>                     A : </a:t>
            </a:r>
            <a:r>
              <a:rPr lang="en-US" sz="2400" dirty="0" smtClean="0">
                <a:solidFill>
                  <a:schemeClr val="tx1"/>
                </a:solidFill>
                <a:sym typeface="Symbol"/>
              </a:rPr>
              <a:t></a:t>
            </a:r>
            <a:r>
              <a:rPr lang="en-US" sz="2400" dirty="0" smtClean="0">
                <a:solidFill>
                  <a:schemeClr val="tx1"/>
                </a:solidFill>
              </a:rPr>
              <a:t> = </a:t>
            </a:r>
            <a:r>
              <a:rPr lang="en-US" sz="2400" dirty="0" smtClean="0">
                <a:solidFill>
                  <a:schemeClr val="tx1"/>
                </a:solidFill>
                <a:sym typeface="Symbol"/>
              </a:rPr>
              <a:t></a:t>
            </a:r>
            <a:r>
              <a:rPr lang="en-US" sz="2400" baseline="-25000" dirty="0" smtClean="0">
                <a:solidFill>
                  <a:schemeClr val="tx1"/>
                </a:solidFill>
              </a:rPr>
              <a:t>1</a:t>
            </a:r>
            <a:r>
              <a:rPr lang="en-US" sz="2400" dirty="0" smtClean="0">
                <a:solidFill>
                  <a:schemeClr val="tx1"/>
                </a:solidFill>
              </a:rPr>
              <a:t>            A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1</a:t>
            </a:r>
          </a:p>
          <a:p>
            <a:endParaRPr lang="en-US" sz="2400" dirty="0" smtClean="0">
              <a:solidFill>
                <a:schemeClr val="tx1"/>
              </a:solidFill>
            </a:endParaRPr>
          </a:p>
          <a:p>
            <a:pPr lvl="0" indent="457200">
              <a:tabLst>
                <a:tab pos="1031875" algn="l"/>
              </a:tabLst>
            </a:pPr>
            <a:r>
              <a:rPr lang="en-US" sz="2400" dirty="0" smtClean="0">
                <a:solidFill>
                  <a:schemeClr val="tx1"/>
                </a:solidFill>
              </a:rPr>
              <a:t>	3)  H : </a:t>
            </a:r>
            <a:r>
              <a:rPr lang="en-US" sz="2400" baseline="-25000" dirty="0" smtClean="0">
                <a:solidFill>
                  <a:schemeClr val="tx1"/>
                </a:solidFill>
              </a:rPr>
              <a:t> </a:t>
            </a:r>
            <a:r>
              <a:rPr lang="en-US" sz="2400" dirty="0" smtClean="0">
                <a:solidFill>
                  <a:schemeClr val="tx1"/>
                </a:solidFill>
                <a:sym typeface="Symbol"/>
              </a:rPr>
              <a:t></a:t>
            </a:r>
            <a:r>
              <a:rPr lang="en-US" sz="2400" dirty="0" smtClean="0">
                <a:solidFill>
                  <a:schemeClr val="tx1"/>
                </a:solidFill>
              </a:rPr>
              <a:t> = </a:t>
            </a:r>
            <a:r>
              <a:rPr lang="en-US" sz="2400" dirty="0" smtClean="0">
                <a:solidFill>
                  <a:schemeClr val="tx1"/>
                </a:solidFill>
                <a:sym typeface="Symbol"/>
              </a:rPr>
              <a:t></a:t>
            </a:r>
            <a:r>
              <a:rPr lang="en-US" sz="2400" baseline="-25000" dirty="0" smtClean="0">
                <a:solidFill>
                  <a:schemeClr val="tx1"/>
                </a:solidFill>
              </a:rPr>
              <a:t>O      </a:t>
            </a:r>
            <a:r>
              <a:rPr lang="en-US" sz="2400" dirty="0" smtClean="0">
                <a:solidFill>
                  <a:schemeClr val="tx1"/>
                </a:solidFill>
              </a:rPr>
              <a:t>4)  H : </a:t>
            </a:r>
            <a:r>
              <a:rPr lang="en-US" sz="2400" dirty="0" smtClean="0">
                <a:solidFill>
                  <a:schemeClr val="tx1"/>
                </a:solidFill>
                <a:sym typeface="Symbol"/>
              </a:rPr>
              <a:t></a:t>
            </a:r>
            <a:r>
              <a:rPr lang="en-US" sz="2400" dirty="0" smtClean="0">
                <a:solidFill>
                  <a:schemeClr val="tx1"/>
                </a:solidFill>
              </a:rPr>
              <a:t> = </a:t>
            </a:r>
            <a:r>
              <a:rPr lang="en-US" sz="2400" dirty="0" smtClean="0">
                <a:solidFill>
                  <a:schemeClr val="tx1"/>
                </a:solidFill>
                <a:sym typeface="Symbol"/>
              </a:rPr>
              <a:t></a:t>
            </a:r>
            <a:r>
              <a:rPr lang="en-US" sz="2400" baseline="-25000" dirty="0" smtClean="0">
                <a:solidFill>
                  <a:schemeClr val="tx1"/>
                </a:solidFill>
              </a:rPr>
              <a:t>O</a:t>
            </a:r>
            <a:endParaRPr lang="en-US" sz="2400" dirty="0" smtClean="0">
              <a:solidFill>
                <a:schemeClr val="tx1"/>
              </a:solidFill>
              <a:sym typeface="Wingdings 2"/>
            </a:endParaRPr>
          </a:p>
          <a:p>
            <a:pPr lvl="0" indent="457200">
              <a:tabLst>
                <a:tab pos="1031875" algn="l"/>
              </a:tabLst>
            </a:pPr>
            <a:r>
              <a:rPr lang="en-US" sz="2400" dirty="0" smtClean="0">
                <a:solidFill>
                  <a:schemeClr val="tx1"/>
                </a:solidFill>
                <a:sym typeface="Wingdings 2"/>
              </a:rPr>
              <a:t>	     </a:t>
            </a:r>
            <a:r>
              <a:rPr lang="en-US" sz="2400" dirty="0" smtClean="0">
                <a:solidFill>
                  <a:schemeClr val="tx1"/>
                </a:solidFill>
              </a:rPr>
              <a:t> A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O       </a:t>
            </a:r>
            <a:r>
              <a:rPr lang="en-US" sz="2400" dirty="0" smtClean="0">
                <a:solidFill>
                  <a:schemeClr val="tx1"/>
                </a:solidFill>
              </a:rPr>
              <a:t>      A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O </a:t>
            </a:r>
            <a:endParaRPr lang="en-US" sz="2400" dirty="0" smtClean="0">
              <a:solidFill>
                <a:schemeClr val="tx1"/>
              </a:solidFill>
              <a:sym typeface="Wingdings 2"/>
            </a:endParaRPr>
          </a:p>
          <a:p>
            <a:pPr marL="515938" lvl="0" indent="-58738">
              <a:spcBef>
                <a:spcPts val="1200"/>
              </a:spcBef>
              <a:buFont typeface="Wingdings 2" pitchFamily="18" charset="2"/>
              <a:buChar char="á"/>
              <a:tabLst>
                <a:tab pos="796925" algn="l"/>
              </a:tabLst>
            </a:pPr>
            <a:r>
              <a:rPr lang="en-US" sz="2400" dirty="0" smtClean="0">
                <a:solidFill>
                  <a:schemeClr val="tx1"/>
                </a:solidFill>
              </a:rPr>
              <a:t> HIPOTESIS MENGANDUNG PENGERTIAN MAKSIMUM</a:t>
            </a:r>
          </a:p>
          <a:p>
            <a:pPr marL="1371600" indent="-855663">
              <a:tabLst>
                <a:tab pos="1371600" algn="l"/>
              </a:tabLst>
            </a:pPr>
            <a:r>
              <a:rPr lang="en-US" sz="2400" dirty="0" smtClean="0">
                <a:solidFill>
                  <a:schemeClr val="tx1"/>
                </a:solidFill>
              </a:rPr>
              <a:t>    	  H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O       </a:t>
            </a:r>
            <a:r>
              <a:rPr lang="en-US" sz="2400" dirty="0" smtClean="0">
                <a:solidFill>
                  <a:schemeClr val="tx1"/>
                </a:solidFill>
              </a:rPr>
              <a:t>                 </a:t>
            </a:r>
          </a:p>
          <a:p>
            <a:pPr marL="1371600" indent="-855663">
              <a:tabLst>
                <a:tab pos="1371600" algn="l"/>
              </a:tabLst>
            </a:pPr>
            <a:r>
              <a:rPr lang="en-US" sz="2400" dirty="0" smtClean="0">
                <a:solidFill>
                  <a:schemeClr val="tx1"/>
                </a:solidFill>
              </a:rPr>
              <a:t>               A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O      </a:t>
            </a:r>
            <a:r>
              <a:rPr lang="en-US" sz="2400" dirty="0" smtClean="0">
                <a:solidFill>
                  <a:schemeClr val="tx1"/>
                </a:solidFill>
              </a:rPr>
              <a:t>      </a:t>
            </a:r>
          </a:p>
          <a:p>
            <a:pPr marL="1371600" lvl="0" indent="-855663">
              <a:spcBef>
                <a:spcPts val="1200"/>
              </a:spcBef>
              <a:tabLst>
                <a:tab pos="1371600" algn="l"/>
              </a:tabLst>
            </a:pPr>
            <a:r>
              <a:rPr lang="en-US" sz="2400" dirty="0" smtClean="0">
                <a:solidFill>
                  <a:schemeClr val="tx1"/>
                </a:solidFill>
                <a:sym typeface="Wingdings 2"/>
              </a:rPr>
              <a:t> </a:t>
            </a:r>
            <a:r>
              <a:rPr lang="en-US" sz="2400" dirty="0" smtClean="0">
                <a:solidFill>
                  <a:schemeClr val="tx1"/>
                </a:solidFill>
              </a:rPr>
              <a:t>HIPOTESIS MENGANDUNG PENGERTIAN MINIMUM</a:t>
            </a:r>
          </a:p>
          <a:p>
            <a:pPr marL="1371600" indent="-855663">
              <a:tabLst>
                <a:tab pos="1371600" algn="l"/>
              </a:tabLst>
            </a:pPr>
            <a:r>
              <a:rPr lang="en-US" sz="2400" dirty="0" smtClean="0">
                <a:solidFill>
                  <a:schemeClr val="tx1"/>
                </a:solidFill>
              </a:rPr>
              <a:t>    	  H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O       </a:t>
            </a:r>
            <a:r>
              <a:rPr lang="en-US" sz="2400" dirty="0" smtClean="0">
                <a:solidFill>
                  <a:schemeClr val="tx1"/>
                </a:solidFill>
              </a:rPr>
              <a:t>   </a:t>
            </a:r>
          </a:p>
          <a:p>
            <a:pPr marL="1371600" indent="-855663">
              <a:tabLst>
                <a:tab pos="1371600" algn="l"/>
              </a:tabLst>
            </a:pPr>
            <a:r>
              <a:rPr lang="en-US" sz="2400" dirty="0" smtClean="0">
                <a:solidFill>
                  <a:schemeClr val="tx1"/>
                </a:solidFill>
              </a:rPr>
              <a:t>     	  A :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a:t>
            </a:r>
            <a:r>
              <a:rPr lang="en-US" sz="2400" dirty="0" smtClean="0">
                <a:solidFill>
                  <a:schemeClr val="tx1"/>
                </a:solidFill>
                <a:sym typeface="Symbol"/>
              </a:rPr>
              <a:t></a:t>
            </a:r>
            <a:r>
              <a:rPr lang="en-US" sz="2400" baseline="-25000" dirty="0" smtClean="0">
                <a:solidFill>
                  <a:schemeClr val="tx1"/>
                </a:solidFill>
              </a:rPr>
              <a:t>O      </a:t>
            </a:r>
            <a:endParaRPr lang="en-US" sz="2400" dirty="0">
              <a:solidFill>
                <a:schemeClr val="tx1"/>
              </a:solidFill>
            </a:endParaRPr>
          </a:p>
          <a:p>
            <a:pPr indent="457200"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81000"/>
            <a:ext cx="8153400" cy="601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Ø"/>
            </a:pPr>
            <a:endParaRPr lang="en-US" sz="2000" dirty="0" smtClean="0">
              <a:solidFill>
                <a:schemeClr val="tx1"/>
              </a:solidFill>
            </a:endParaRPr>
          </a:p>
          <a:p>
            <a:r>
              <a:rPr lang="en-US" dirty="0" smtClean="0"/>
              <a:t> </a:t>
            </a:r>
          </a:p>
          <a:p>
            <a:r>
              <a:rPr lang="en-US" dirty="0"/>
              <a:t> </a:t>
            </a:r>
          </a:p>
          <a:p>
            <a:pPr lvl="0" algn="ctr"/>
            <a:endParaRPr lang="en-US" dirty="0" smtClean="0">
              <a:solidFill>
                <a:schemeClr val="tx1"/>
              </a:solidFill>
            </a:endParaRPr>
          </a:p>
          <a:p>
            <a:pPr algn="ctr"/>
            <a:endParaRPr lang="en-US" dirty="0"/>
          </a:p>
        </p:txBody>
      </p:sp>
      <p:sp>
        <p:nvSpPr>
          <p:cNvPr id="6" name="Down Arrow Callout 5"/>
          <p:cNvSpPr/>
          <p:nvPr/>
        </p:nvSpPr>
        <p:spPr>
          <a:xfrm>
            <a:off x="914400" y="1752600"/>
            <a:ext cx="7162800" cy="762000"/>
          </a:xfrm>
          <a:prstGeom prst="downArrowCallou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PENGUJIAN HIPOTESIS</a:t>
            </a:r>
          </a:p>
        </p:txBody>
      </p:sp>
      <p:sp>
        <p:nvSpPr>
          <p:cNvPr id="8" name="Rectangle 7"/>
          <p:cNvSpPr/>
          <p:nvPr/>
        </p:nvSpPr>
        <p:spPr>
          <a:xfrm>
            <a:off x="990600" y="2514600"/>
            <a:ext cx="7086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ADA 2 MACAM KEKELIRUAN</a:t>
            </a:r>
            <a:endParaRPr lang="en-US" sz="2000" dirty="0">
              <a:solidFill>
                <a:schemeClr val="tx1"/>
              </a:solidFill>
            </a:endParaRPr>
          </a:p>
        </p:txBody>
      </p:sp>
      <p:sp>
        <p:nvSpPr>
          <p:cNvPr id="9" name="Rectangle 8"/>
          <p:cNvSpPr/>
          <p:nvPr/>
        </p:nvSpPr>
        <p:spPr>
          <a:xfrm>
            <a:off x="990600" y="2971800"/>
            <a:ext cx="7086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K. TIPE I = MENOLAK HIPOTESIS YG. SEHARUSNYA DITERIMA (</a:t>
            </a:r>
            <a:r>
              <a:rPr lang="en-US" dirty="0" smtClean="0">
                <a:solidFill>
                  <a:schemeClr val="tx1"/>
                </a:solidFill>
                <a:sym typeface="Symbol"/>
              </a:rPr>
              <a:t></a:t>
            </a:r>
            <a:r>
              <a:rPr lang="en-US" dirty="0" smtClean="0">
                <a:solidFill>
                  <a:schemeClr val="tx1"/>
                </a:solidFill>
              </a:rPr>
              <a:t>)</a:t>
            </a:r>
            <a:endParaRPr lang="en-US" dirty="0">
              <a:solidFill>
                <a:schemeClr val="tx1"/>
              </a:solidFill>
            </a:endParaRPr>
          </a:p>
        </p:txBody>
      </p:sp>
      <p:sp>
        <p:nvSpPr>
          <p:cNvPr id="10" name="Rectangle 9"/>
          <p:cNvSpPr/>
          <p:nvPr/>
        </p:nvSpPr>
        <p:spPr>
          <a:xfrm>
            <a:off x="990600" y="3429000"/>
            <a:ext cx="7086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K. TIPE II = MENERIMA HIPOTESIS YG. SEHARUSNYA DITOLAK (</a:t>
            </a:r>
            <a:r>
              <a:rPr lang="en-US" dirty="0" smtClean="0">
                <a:solidFill>
                  <a:schemeClr val="tx1"/>
                </a:solidFill>
                <a:sym typeface="Symbol"/>
              </a:rPr>
              <a:t></a:t>
            </a:r>
            <a:r>
              <a:rPr lang="en-US" dirty="0" smtClean="0">
                <a:solidFill>
                  <a:schemeClr val="tx1"/>
                </a:solidFill>
              </a:rPr>
              <a:t>)</a:t>
            </a:r>
            <a:endParaRPr lang="en-US" dirty="0">
              <a:solidFill>
                <a:schemeClr val="tx1"/>
              </a:solidFill>
            </a:endParaRPr>
          </a:p>
        </p:txBody>
      </p:sp>
      <p:sp>
        <p:nvSpPr>
          <p:cNvPr id="11" name="Rectangle 10"/>
          <p:cNvSpPr/>
          <p:nvPr/>
        </p:nvSpPr>
        <p:spPr>
          <a:xfrm>
            <a:off x="914400" y="838200"/>
            <a:ext cx="7162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 SETIAP HIPOTESIS YANG DIBUAT BISA BENAR ATAU TIDAK BENAR</a:t>
            </a:r>
            <a:endParaRPr lang="en-US" dirty="0">
              <a:solidFill>
                <a:schemeClr val="tx1"/>
              </a:solidFill>
            </a:endParaRPr>
          </a:p>
        </p:txBody>
      </p:sp>
      <p:sp>
        <p:nvSpPr>
          <p:cNvPr id="12" name="Rectangle 11"/>
          <p:cNvSpPr/>
          <p:nvPr/>
        </p:nvSpPr>
        <p:spPr>
          <a:xfrm>
            <a:off x="914400" y="1295400"/>
            <a:ext cx="7162800"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n-US" dirty="0" smtClean="0">
              <a:solidFill>
                <a:schemeClr val="tx1"/>
              </a:solidFill>
            </a:endParaRPr>
          </a:p>
          <a:p>
            <a:pPr lvl="0" algn="just"/>
            <a:r>
              <a:rPr lang="en-US" dirty="0">
                <a:solidFill>
                  <a:schemeClr val="tx1"/>
                </a:solidFill>
              </a:rPr>
              <a:t> </a:t>
            </a:r>
            <a:r>
              <a:rPr lang="en-US" dirty="0" smtClean="0">
                <a:solidFill>
                  <a:schemeClr val="tx1"/>
                </a:solidFill>
              </a:rPr>
              <a:t>                      PERLU DIBUKTIKAN/PENELITIAN</a:t>
            </a:r>
          </a:p>
          <a:p>
            <a:pPr algn="just"/>
            <a:endParaRPr lang="en-US" dirty="0">
              <a:solidFill>
                <a:schemeClr val="tx1"/>
              </a:solidFill>
            </a:endParaRPr>
          </a:p>
        </p:txBody>
      </p:sp>
      <p:sp>
        <p:nvSpPr>
          <p:cNvPr id="13" name="Right Arrow 12"/>
          <p:cNvSpPr/>
          <p:nvPr/>
        </p:nvSpPr>
        <p:spPr>
          <a:xfrm>
            <a:off x="1371600" y="1447800"/>
            <a:ext cx="609600" cy="2286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667000" y="1828800"/>
            <a:ext cx="609600" cy="3048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90600" y="3886200"/>
            <a:ext cx="7086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Ø"/>
            </a:pPr>
            <a:r>
              <a:rPr lang="en-US" dirty="0" smtClean="0">
                <a:solidFill>
                  <a:schemeClr val="tx1"/>
                </a:solidFill>
              </a:rPr>
              <a:t>KEKELIRUANNYA DINYATAKAN DALAM PELUANG</a:t>
            </a:r>
            <a:endParaRPr lang="en-US" dirty="0">
              <a:solidFill>
                <a:schemeClr val="tx1"/>
              </a:solidFill>
            </a:endParaRPr>
          </a:p>
        </p:txBody>
      </p:sp>
      <p:sp>
        <p:nvSpPr>
          <p:cNvPr id="17" name="Rectangle 16"/>
          <p:cNvSpPr/>
          <p:nvPr/>
        </p:nvSpPr>
        <p:spPr>
          <a:xfrm>
            <a:off x="990600" y="4343400"/>
            <a:ext cx="7086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Ø"/>
            </a:pPr>
            <a:r>
              <a:rPr lang="en-US" dirty="0" smtClean="0">
                <a:solidFill>
                  <a:schemeClr val="tx1"/>
                </a:solidFill>
                <a:sym typeface="Symbol"/>
              </a:rPr>
              <a:t></a:t>
            </a:r>
            <a:r>
              <a:rPr lang="en-US" dirty="0" smtClean="0">
                <a:solidFill>
                  <a:schemeClr val="tx1"/>
                </a:solidFill>
              </a:rPr>
              <a:t> DISEBUT PULA TARAF SIGNIFIKAN ATAU TARAF NYATA</a:t>
            </a:r>
            <a:endParaRPr lang="en-US" dirty="0">
              <a:solidFill>
                <a:schemeClr val="tx1"/>
              </a:solidFill>
            </a:endParaRPr>
          </a:p>
        </p:txBody>
      </p:sp>
      <p:sp>
        <p:nvSpPr>
          <p:cNvPr id="18" name="Rectangle 17"/>
          <p:cNvSpPr/>
          <p:nvPr/>
        </p:nvSpPr>
        <p:spPr>
          <a:xfrm>
            <a:off x="990600" y="4800600"/>
            <a:ext cx="70866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lgn="just">
              <a:buFont typeface="Wingdings" pitchFamily="2" charset="2"/>
              <a:buChar char="Ø"/>
            </a:pPr>
            <a:r>
              <a:rPr lang="en-US" dirty="0" smtClean="0">
                <a:solidFill>
                  <a:schemeClr val="tx1"/>
                </a:solidFill>
                <a:sym typeface="Symbol"/>
              </a:rPr>
              <a:t></a:t>
            </a:r>
            <a:r>
              <a:rPr lang="en-US" dirty="0" smtClean="0">
                <a:solidFill>
                  <a:schemeClr val="tx1"/>
                </a:solidFill>
              </a:rPr>
              <a:t> YG. BIASA DIGUNAKAN YAITU 0,05 ATAU 0,01.</a:t>
            </a:r>
          </a:p>
          <a:p>
            <a:pPr marL="236538" indent="-236538" algn="just">
              <a:buFont typeface="Wingdings" pitchFamily="2" charset="2"/>
              <a:buChar char="Ø"/>
            </a:pPr>
            <a:r>
              <a:rPr lang="en-US" dirty="0" smtClean="0">
                <a:solidFill>
                  <a:schemeClr val="tx1"/>
                </a:solidFill>
                <a:sym typeface="Symbol"/>
              </a:rPr>
              <a:t></a:t>
            </a:r>
            <a:r>
              <a:rPr lang="en-US" dirty="0" smtClean="0">
                <a:solidFill>
                  <a:schemeClr val="tx1"/>
                </a:solidFill>
              </a:rPr>
              <a:t> = 0,05 MEMILIKI ARTI KIRA-KIRA 5 DARI TIAP 100 KESIMPULAN, KITA AKAN MENOLAK HIPOTESIS YG. SEHARUSNYA DITERIMA. DG. KATA LAIN KIRA-KIRA 95% YAKIN BAHWA KITA TELAH MEMBUAT KESIMPULAN YANG BENAR.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LANGKAH-LANGKAH PENGUJIAN HIPOTESIS</a:t>
            </a:r>
            <a:endParaRPr lang="en-US" sz="2400" dirty="0">
              <a:solidFill>
                <a:schemeClr val="tx1"/>
              </a:solidFill>
            </a:endParaRPr>
          </a:p>
        </p:txBody>
      </p:sp>
      <p:sp>
        <p:nvSpPr>
          <p:cNvPr id="6" name="Rectangle 5"/>
          <p:cNvSpPr/>
          <p:nvPr/>
        </p:nvSpPr>
        <p:spPr>
          <a:xfrm>
            <a:off x="457200" y="1066800"/>
            <a:ext cx="8229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 RUMUSKAN H</a:t>
            </a:r>
            <a:r>
              <a:rPr lang="en-US" baseline="-25000" dirty="0" smtClean="0">
                <a:solidFill>
                  <a:schemeClr val="tx1"/>
                </a:solidFill>
              </a:rPr>
              <a:t>O</a:t>
            </a:r>
            <a:r>
              <a:rPr lang="en-US" dirty="0" smtClean="0">
                <a:solidFill>
                  <a:schemeClr val="tx1"/>
                </a:solidFill>
              </a:rPr>
              <a:t> DAN H</a:t>
            </a:r>
            <a:r>
              <a:rPr lang="en-US" baseline="-25000" dirty="0" smtClean="0">
                <a:solidFill>
                  <a:schemeClr val="tx1"/>
                </a:solidFill>
              </a:rPr>
              <a:t>1</a:t>
            </a:r>
          </a:p>
        </p:txBody>
      </p:sp>
      <p:sp>
        <p:nvSpPr>
          <p:cNvPr id="7" name="Rectangle 6"/>
          <p:cNvSpPr/>
          <p:nvPr/>
        </p:nvSpPr>
        <p:spPr>
          <a:xfrm>
            <a:off x="457200" y="1447800"/>
            <a:ext cx="8229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 TENTUKAN TARAF NYATA </a:t>
            </a:r>
            <a:r>
              <a:rPr lang="en-US" dirty="0" smtClean="0">
                <a:solidFill>
                  <a:schemeClr val="tx1"/>
                </a:solidFill>
                <a:sym typeface="Symbol"/>
              </a:rPr>
              <a:t></a:t>
            </a:r>
            <a:r>
              <a:rPr lang="en-US" dirty="0" smtClean="0">
                <a:solidFill>
                  <a:schemeClr val="tx1"/>
                </a:solidFill>
              </a:rPr>
              <a:t> YG.  DIKEHENDAKI</a:t>
            </a:r>
            <a:endParaRPr lang="en-US" baseline="-25000" dirty="0" smtClean="0">
              <a:solidFill>
                <a:schemeClr val="tx1"/>
              </a:solidFill>
            </a:endParaRPr>
          </a:p>
        </p:txBody>
      </p:sp>
      <p:sp>
        <p:nvSpPr>
          <p:cNvPr id="8" name="Rectangle 7"/>
          <p:cNvSpPr/>
          <p:nvPr/>
        </p:nvSpPr>
        <p:spPr>
          <a:xfrm>
            <a:off x="457200" y="1828800"/>
            <a:ext cx="8229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lgn="just">
              <a:buFont typeface="Wingdings" pitchFamily="2" charset="2"/>
              <a:buChar char="Ø"/>
            </a:pPr>
            <a:r>
              <a:rPr lang="en-US" dirty="0" smtClean="0">
                <a:solidFill>
                  <a:schemeClr val="tx1"/>
                </a:solidFill>
              </a:rPr>
              <a:t>TENTUKAN BENTUK STATISTIK YANG DIGUNAKAN (Z, T, X</a:t>
            </a:r>
            <a:r>
              <a:rPr lang="en-US" baseline="30000" dirty="0" smtClean="0">
                <a:solidFill>
                  <a:schemeClr val="tx1"/>
                </a:solidFill>
              </a:rPr>
              <a:t>2</a:t>
            </a:r>
            <a:r>
              <a:rPr lang="en-US" baseline="-25000" dirty="0" smtClean="0">
                <a:solidFill>
                  <a:schemeClr val="tx1"/>
                </a:solidFill>
              </a:rPr>
              <a:t>, </a:t>
            </a:r>
            <a:r>
              <a:rPr lang="en-US" dirty="0" smtClean="0">
                <a:solidFill>
                  <a:schemeClr val="tx1"/>
                </a:solidFill>
              </a:rPr>
              <a:t>F ATAU LAINNYA), BESARNYA DIHITUNG DARI DATA SAMPLE YG. DIANALISIS</a:t>
            </a:r>
            <a:endParaRPr lang="en-US" baseline="-25000" dirty="0" smtClean="0">
              <a:solidFill>
                <a:schemeClr val="tx1"/>
              </a:solidFill>
            </a:endParaRPr>
          </a:p>
        </p:txBody>
      </p:sp>
      <p:sp>
        <p:nvSpPr>
          <p:cNvPr id="9" name="Rectangle 8"/>
          <p:cNvSpPr/>
          <p:nvPr/>
        </p:nvSpPr>
        <p:spPr>
          <a:xfrm>
            <a:off x="457200" y="2590800"/>
            <a:ext cx="8229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TENTUKAN KRITERIA PENGUJIAN</a:t>
            </a:r>
            <a:endParaRPr lang="en-US" baseline="-25000" dirty="0" smtClean="0">
              <a:solidFill>
                <a:schemeClr val="tx1"/>
              </a:solidFill>
            </a:endParaRPr>
          </a:p>
        </p:txBody>
      </p:sp>
      <p:sp>
        <p:nvSpPr>
          <p:cNvPr id="10" name="Rectangle 9"/>
          <p:cNvSpPr/>
          <p:nvPr/>
        </p:nvSpPr>
        <p:spPr>
          <a:xfrm>
            <a:off x="457200" y="3200400"/>
            <a:ext cx="8229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                                         PERAN H</a:t>
            </a:r>
            <a:r>
              <a:rPr lang="en-US" b="1" baseline="-25000" dirty="0" smtClean="0">
                <a:solidFill>
                  <a:schemeClr val="tx1"/>
                </a:solidFill>
              </a:rPr>
              <a:t>1</a:t>
            </a:r>
            <a:r>
              <a:rPr lang="en-US" b="1" dirty="0" smtClean="0">
                <a:solidFill>
                  <a:schemeClr val="tx1"/>
                </a:solidFill>
              </a:rPr>
              <a:t> DLM. PENENTUAN DAERAH KRITIS :</a:t>
            </a:r>
            <a:endParaRPr lang="en-US" dirty="0">
              <a:solidFill>
                <a:schemeClr val="tx1"/>
              </a:solidFill>
            </a:endParaRPr>
          </a:p>
        </p:txBody>
      </p:sp>
      <p:sp>
        <p:nvSpPr>
          <p:cNvPr id="12" name="Rectangle 11"/>
          <p:cNvSpPr/>
          <p:nvPr/>
        </p:nvSpPr>
        <p:spPr>
          <a:xfrm>
            <a:off x="4343400" y="4572000"/>
            <a:ext cx="434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n-US" dirty="0" smtClean="0">
                <a:solidFill>
                  <a:schemeClr val="tx1"/>
                </a:solidFill>
              </a:rPr>
              <a:t> UJI DUA PIHAK</a:t>
            </a:r>
            <a:endParaRPr lang="en-US" dirty="0">
              <a:solidFill>
                <a:schemeClr val="tx1"/>
              </a:solidFill>
            </a:endParaRPr>
          </a:p>
        </p:txBody>
      </p:sp>
      <p:sp>
        <p:nvSpPr>
          <p:cNvPr id="16" name="Down Arrow Callout 15"/>
          <p:cNvSpPr/>
          <p:nvPr/>
        </p:nvSpPr>
        <p:spPr>
          <a:xfrm>
            <a:off x="4343400" y="3581400"/>
            <a:ext cx="4343400" cy="990600"/>
          </a:xfrm>
          <a:prstGeom prst="downArrowCallout">
            <a:avLst>
              <a:gd name="adj1" fmla="val 4156"/>
              <a:gd name="adj2" fmla="val 16067"/>
              <a:gd name="adj3" fmla="val 25000"/>
              <a:gd name="adj4" fmla="val 649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ADA 2 DAERAH KRITIS @ PD. UJUNG-UJUNG KURVA</a:t>
            </a:r>
            <a:endParaRPr lang="en-US" dirty="0">
              <a:solidFill>
                <a:schemeClr val="tx1"/>
              </a:solidFill>
            </a:endParaRPr>
          </a:p>
        </p:txBody>
      </p:sp>
      <p:sp>
        <p:nvSpPr>
          <p:cNvPr id="17" name="Rectangle 16"/>
          <p:cNvSpPr/>
          <p:nvPr/>
        </p:nvSpPr>
        <p:spPr>
          <a:xfrm>
            <a:off x="4343400" y="4953000"/>
            <a:ext cx="4800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buFont typeface="Wingdings" pitchFamily="2" charset="2"/>
              <a:buChar char="Ø"/>
            </a:pPr>
            <a:r>
              <a:rPr lang="en-US" dirty="0" smtClean="0">
                <a:solidFill>
                  <a:schemeClr val="tx1"/>
                </a:solidFill>
              </a:rPr>
              <a:t> LUAS DAERAH KRITIS PD. TIAP UJUNG = ½ </a:t>
            </a:r>
            <a:r>
              <a:rPr lang="en-US" dirty="0" smtClean="0">
                <a:solidFill>
                  <a:schemeClr val="tx1"/>
                </a:solidFill>
                <a:sym typeface="Symbol"/>
              </a:rPr>
              <a:t></a:t>
            </a:r>
            <a:endParaRPr lang="en-US" dirty="0">
              <a:solidFill>
                <a:schemeClr val="tx1"/>
              </a:solidFill>
            </a:endParaRPr>
          </a:p>
        </p:txBody>
      </p:sp>
      <p:sp>
        <p:nvSpPr>
          <p:cNvPr id="18" name="Rectangle 17"/>
          <p:cNvSpPr/>
          <p:nvPr/>
        </p:nvSpPr>
        <p:spPr>
          <a:xfrm>
            <a:off x="4343400" y="5486400"/>
            <a:ext cx="43434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buFont typeface="Wingdings" pitchFamily="2" charset="2"/>
              <a:buChar char="Ø"/>
            </a:pPr>
            <a:r>
              <a:rPr lang="en-US" dirty="0" smtClean="0">
                <a:solidFill>
                  <a:schemeClr val="tx1"/>
                </a:solidFill>
              </a:rPr>
              <a:t>TERIMA H</a:t>
            </a:r>
            <a:r>
              <a:rPr lang="en-US" baseline="-25000" dirty="0" smtClean="0">
                <a:solidFill>
                  <a:schemeClr val="tx1"/>
                </a:solidFill>
              </a:rPr>
              <a:t>O</a:t>
            </a:r>
            <a:r>
              <a:rPr lang="en-US" dirty="0" smtClean="0">
                <a:solidFill>
                  <a:schemeClr val="tx1"/>
                </a:solidFill>
              </a:rPr>
              <a:t> JK. HARGA STATISTIK YG. DIHITUNG JATUH ANTARA D</a:t>
            </a:r>
            <a:r>
              <a:rPr lang="en-US" baseline="-25000" dirty="0" smtClean="0">
                <a:solidFill>
                  <a:schemeClr val="tx1"/>
                </a:solidFill>
              </a:rPr>
              <a:t>1</a:t>
            </a:r>
            <a:r>
              <a:rPr lang="en-US" dirty="0" smtClean="0">
                <a:solidFill>
                  <a:schemeClr val="tx1"/>
                </a:solidFill>
              </a:rPr>
              <a:t> DAN D</a:t>
            </a:r>
            <a:r>
              <a:rPr lang="en-US" baseline="-25000" dirty="0" smtClean="0">
                <a:solidFill>
                  <a:schemeClr val="tx1"/>
                </a:solidFill>
              </a:rPr>
              <a:t>2</a:t>
            </a:r>
            <a:r>
              <a:rPr lang="en-US" dirty="0" smtClean="0">
                <a:solidFill>
                  <a:schemeClr val="tx1"/>
                </a:solidFill>
              </a:rPr>
              <a:t>, DLM. HAL LAIN H</a:t>
            </a:r>
            <a:r>
              <a:rPr lang="en-US" baseline="-25000" dirty="0" smtClean="0">
                <a:solidFill>
                  <a:schemeClr val="tx1"/>
                </a:solidFill>
              </a:rPr>
              <a:t>O</a:t>
            </a:r>
            <a:r>
              <a:rPr lang="en-US" dirty="0" smtClean="0">
                <a:solidFill>
                  <a:schemeClr val="tx1"/>
                </a:solidFill>
              </a:rPr>
              <a:t> DITOLAK</a:t>
            </a:r>
            <a:endParaRPr lang="en-US" dirty="0">
              <a:solidFill>
                <a:schemeClr val="tx1"/>
              </a:solidFill>
            </a:endParaRPr>
          </a:p>
        </p:txBody>
      </p:sp>
      <p:sp>
        <p:nvSpPr>
          <p:cNvPr id="19" name="Right Arrow Callout 18"/>
          <p:cNvSpPr/>
          <p:nvPr/>
        </p:nvSpPr>
        <p:spPr>
          <a:xfrm>
            <a:off x="457200" y="3581400"/>
            <a:ext cx="3810000" cy="685800"/>
          </a:xfrm>
          <a:prstGeom prst="rightArrowCallout">
            <a:avLst>
              <a:gd name="adj1" fmla="val 21505"/>
              <a:gd name="adj2" fmla="val 22848"/>
              <a:gd name="adj3" fmla="val 102418"/>
              <a:gd name="adj4" fmla="val 7439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0988" indent="-280988"/>
            <a:r>
              <a:rPr lang="en-US" dirty="0" smtClean="0">
                <a:solidFill>
                  <a:schemeClr val="tx1"/>
                </a:solidFill>
              </a:rPr>
              <a:t>1) BILA PERUMUSANNYA </a:t>
            </a:r>
            <a:r>
              <a:rPr lang="en-US" dirty="0" smtClean="0">
                <a:solidFill>
                  <a:schemeClr val="tx1"/>
                </a:solidFill>
                <a:sym typeface="Symbol"/>
              </a:rPr>
              <a:t> </a:t>
            </a:r>
            <a:endParaRPr lang="en-US" dirty="0">
              <a:solidFill>
                <a:schemeClr val="tx1"/>
              </a:solidFill>
            </a:endParaRPr>
          </a:p>
        </p:txBody>
      </p:sp>
      <p:sp>
        <p:nvSpPr>
          <p:cNvPr id="15" name="Freeform 14"/>
          <p:cNvSpPr>
            <a:spLocks/>
          </p:cNvSpPr>
          <p:nvPr/>
        </p:nvSpPr>
        <p:spPr bwMode="auto">
          <a:xfrm>
            <a:off x="685800" y="4572000"/>
            <a:ext cx="2438400" cy="12192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cxnSp>
        <p:nvCxnSpPr>
          <p:cNvPr id="20" name="Straight Connector 19"/>
          <p:cNvCxnSpPr/>
          <p:nvPr/>
        </p:nvCxnSpPr>
        <p:spPr>
          <a:xfrm>
            <a:off x="688260" y="5835444"/>
            <a:ext cx="243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292938" y="556795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029494" y="5585158"/>
            <a:ext cx="533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Callout 1"/>
          <p:cNvSpPr/>
          <p:nvPr/>
        </p:nvSpPr>
        <p:spPr>
          <a:xfrm>
            <a:off x="304800" y="304800"/>
            <a:ext cx="3657600" cy="685800"/>
          </a:xfrm>
          <a:prstGeom prst="rightArrowCallout">
            <a:avLst>
              <a:gd name="adj1" fmla="val 20699"/>
              <a:gd name="adj2" fmla="val 25000"/>
              <a:gd name="adj3" fmla="val 63710"/>
              <a:gd name="adj4" fmla="val 864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2</a:t>
            </a:r>
            <a:r>
              <a:rPr lang="en-US" sz="2000" dirty="0" smtClean="0">
                <a:solidFill>
                  <a:schemeClr val="tx1"/>
                </a:solidFill>
              </a:rPr>
              <a:t>) BILA PERUMUSANNYA  </a:t>
            </a:r>
            <a:r>
              <a:rPr lang="en-US" sz="2000" dirty="0" smtClean="0">
                <a:solidFill>
                  <a:schemeClr val="tx1"/>
                </a:solidFill>
                <a:sym typeface="Symbol"/>
              </a:rPr>
              <a:t></a:t>
            </a:r>
            <a:r>
              <a:rPr lang="en-US" sz="2000" dirty="0" smtClean="0">
                <a:solidFill>
                  <a:schemeClr val="tx1"/>
                </a:solidFill>
              </a:rPr>
              <a:t> </a:t>
            </a:r>
            <a:endParaRPr lang="en-US" sz="2000" dirty="0">
              <a:solidFill>
                <a:schemeClr val="tx1"/>
              </a:solidFill>
            </a:endParaRPr>
          </a:p>
        </p:txBody>
      </p:sp>
      <p:sp>
        <p:nvSpPr>
          <p:cNvPr id="3" name="Down Arrow Callout 2"/>
          <p:cNvSpPr/>
          <p:nvPr/>
        </p:nvSpPr>
        <p:spPr>
          <a:xfrm>
            <a:off x="3962400" y="304800"/>
            <a:ext cx="4495800" cy="1219200"/>
          </a:xfrm>
          <a:prstGeom prst="downArrowCallout">
            <a:avLst>
              <a:gd name="adj1" fmla="val 8064"/>
              <a:gd name="adj2" fmla="val 8065"/>
              <a:gd name="adj3" fmla="val 25000"/>
              <a:gd name="adj4" fmla="val 649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TDPT. 1 DAERAH KRITIS DI UJUNG KANAN KURVA</a:t>
            </a:r>
            <a:endParaRPr lang="en-US" dirty="0">
              <a:solidFill>
                <a:schemeClr val="tx1"/>
              </a:solidFill>
            </a:endParaRPr>
          </a:p>
        </p:txBody>
      </p:sp>
      <p:sp>
        <p:nvSpPr>
          <p:cNvPr id="4" name="Rectangle 3"/>
          <p:cNvSpPr/>
          <p:nvPr/>
        </p:nvSpPr>
        <p:spPr>
          <a:xfrm>
            <a:off x="4038600" y="1555956"/>
            <a:ext cx="449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LUAS DAERAH KRITIS = </a:t>
            </a:r>
            <a:r>
              <a:rPr lang="en-US" dirty="0" smtClean="0">
                <a:solidFill>
                  <a:schemeClr val="tx1"/>
                </a:solidFill>
                <a:sym typeface="Symbol"/>
              </a:rPr>
              <a:t></a:t>
            </a:r>
            <a:r>
              <a:rPr lang="en-US" dirty="0" smtClean="0">
                <a:solidFill>
                  <a:schemeClr val="tx1"/>
                </a:solidFill>
              </a:rPr>
              <a:t>.</a:t>
            </a:r>
            <a:endParaRPr lang="en-US" dirty="0">
              <a:solidFill>
                <a:schemeClr val="tx1"/>
              </a:solidFill>
            </a:endParaRPr>
          </a:p>
        </p:txBody>
      </p:sp>
      <p:sp>
        <p:nvSpPr>
          <p:cNvPr id="5" name="Rectangle 4"/>
          <p:cNvSpPr/>
          <p:nvPr/>
        </p:nvSpPr>
        <p:spPr>
          <a:xfrm>
            <a:off x="4038600" y="1981200"/>
            <a:ext cx="449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UJI SATU PIHAK (PIHAK KANAN)</a:t>
            </a:r>
            <a:endParaRPr lang="en-US" dirty="0">
              <a:solidFill>
                <a:schemeClr val="tx1"/>
              </a:solidFill>
            </a:endParaRPr>
          </a:p>
        </p:txBody>
      </p:sp>
      <p:sp>
        <p:nvSpPr>
          <p:cNvPr id="6" name="Rectangle 5"/>
          <p:cNvSpPr/>
          <p:nvPr/>
        </p:nvSpPr>
        <p:spPr>
          <a:xfrm>
            <a:off x="4038600" y="2362200"/>
            <a:ext cx="4495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lgn="just">
              <a:buFont typeface="Wingdings" pitchFamily="2" charset="2"/>
              <a:buChar char="Ø"/>
            </a:pPr>
            <a:r>
              <a:rPr lang="en-US" dirty="0" smtClean="0">
                <a:solidFill>
                  <a:schemeClr val="tx1"/>
                </a:solidFill>
              </a:rPr>
              <a:t>TOLAK H</a:t>
            </a:r>
            <a:r>
              <a:rPr lang="en-US" baseline="-25000" dirty="0" smtClean="0">
                <a:solidFill>
                  <a:schemeClr val="tx1"/>
                </a:solidFill>
              </a:rPr>
              <a:t>O</a:t>
            </a:r>
            <a:r>
              <a:rPr lang="en-US" dirty="0" smtClean="0">
                <a:solidFill>
                  <a:schemeClr val="tx1"/>
                </a:solidFill>
              </a:rPr>
              <a:t> JK. HARGA STATISTIK YG. DIHITUNG TDK. KURANG DARI D, DLM. HAL LAIN H</a:t>
            </a:r>
            <a:r>
              <a:rPr lang="en-US" baseline="-25000" dirty="0" smtClean="0">
                <a:solidFill>
                  <a:schemeClr val="tx1"/>
                </a:solidFill>
              </a:rPr>
              <a:t>O</a:t>
            </a:r>
            <a:r>
              <a:rPr lang="en-US" dirty="0" smtClean="0">
                <a:solidFill>
                  <a:schemeClr val="tx1"/>
                </a:solidFill>
              </a:rPr>
              <a:t> DITERIMA</a:t>
            </a:r>
            <a:endParaRPr lang="en-US" dirty="0">
              <a:solidFill>
                <a:schemeClr val="tx1"/>
              </a:solidFill>
            </a:endParaRPr>
          </a:p>
        </p:txBody>
      </p:sp>
      <p:sp>
        <p:nvSpPr>
          <p:cNvPr id="11" name="Right Arrow Callout 10"/>
          <p:cNvSpPr/>
          <p:nvPr/>
        </p:nvSpPr>
        <p:spPr>
          <a:xfrm>
            <a:off x="304800" y="3581400"/>
            <a:ext cx="3657600" cy="685800"/>
          </a:xfrm>
          <a:prstGeom prst="rightArrowCallout">
            <a:avLst>
              <a:gd name="adj1" fmla="val 20699"/>
              <a:gd name="adj2" fmla="val 25000"/>
              <a:gd name="adj3" fmla="val 63710"/>
              <a:gd name="adj4" fmla="val 864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0988" indent="-280988"/>
            <a:r>
              <a:rPr lang="en-US" sz="2000" dirty="0" smtClean="0">
                <a:solidFill>
                  <a:schemeClr val="tx1"/>
                </a:solidFill>
              </a:rPr>
              <a:t>3) BILA PERNYATAANNYA LEBIH KECIL ( &lt; )</a:t>
            </a:r>
            <a:endParaRPr lang="en-US" sz="2000" dirty="0">
              <a:solidFill>
                <a:schemeClr val="tx1"/>
              </a:solidFill>
            </a:endParaRPr>
          </a:p>
        </p:txBody>
      </p:sp>
      <p:sp>
        <p:nvSpPr>
          <p:cNvPr id="12" name="Down Arrow Callout 11"/>
          <p:cNvSpPr/>
          <p:nvPr/>
        </p:nvSpPr>
        <p:spPr>
          <a:xfrm>
            <a:off x="4038600" y="3581400"/>
            <a:ext cx="4495800" cy="914400"/>
          </a:xfrm>
          <a:prstGeom prst="downArrowCallout">
            <a:avLst>
              <a:gd name="adj1" fmla="val 8064"/>
              <a:gd name="adj2" fmla="val 6855"/>
              <a:gd name="adj3" fmla="val 25000"/>
              <a:gd name="adj4" fmla="val 649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TDPT. 1 DAERAH KRITIS DI UJUNG KIRI KURVA</a:t>
            </a:r>
            <a:endParaRPr lang="en-US" dirty="0">
              <a:solidFill>
                <a:schemeClr val="tx1"/>
              </a:solidFill>
            </a:endParaRPr>
          </a:p>
        </p:txBody>
      </p:sp>
      <p:sp>
        <p:nvSpPr>
          <p:cNvPr id="13" name="Rectangle 12"/>
          <p:cNvSpPr/>
          <p:nvPr/>
        </p:nvSpPr>
        <p:spPr>
          <a:xfrm>
            <a:off x="4038600" y="4495800"/>
            <a:ext cx="449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LUAS DAERAH KRITIS = </a:t>
            </a:r>
            <a:r>
              <a:rPr lang="en-US" dirty="0" smtClean="0">
                <a:solidFill>
                  <a:schemeClr val="tx1"/>
                </a:solidFill>
                <a:sym typeface="Symbol"/>
              </a:rPr>
              <a:t></a:t>
            </a:r>
            <a:r>
              <a:rPr lang="en-US" dirty="0" smtClean="0">
                <a:solidFill>
                  <a:schemeClr val="tx1"/>
                </a:solidFill>
              </a:rPr>
              <a:t>.</a:t>
            </a:r>
            <a:endParaRPr lang="en-US" dirty="0">
              <a:solidFill>
                <a:schemeClr val="tx1"/>
              </a:solidFill>
            </a:endParaRPr>
          </a:p>
        </p:txBody>
      </p:sp>
      <p:sp>
        <p:nvSpPr>
          <p:cNvPr id="14" name="Rectangle 13"/>
          <p:cNvSpPr/>
          <p:nvPr/>
        </p:nvSpPr>
        <p:spPr>
          <a:xfrm>
            <a:off x="4038600" y="4876800"/>
            <a:ext cx="449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dirty="0" smtClean="0">
                <a:solidFill>
                  <a:schemeClr val="tx1"/>
                </a:solidFill>
              </a:rPr>
              <a:t>UJI SATU PIHAK (PIHAK KIRI)</a:t>
            </a:r>
            <a:endParaRPr lang="en-US" dirty="0">
              <a:solidFill>
                <a:schemeClr val="tx1"/>
              </a:solidFill>
            </a:endParaRPr>
          </a:p>
        </p:txBody>
      </p:sp>
      <p:sp>
        <p:nvSpPr>
          <p:cNvPr id="15" name="Rectangle 14"/>
          <p:cNvSpPr/>
          <p:nvPr/>
        </p:nvSpPr>
        <p:spPr>
          <a:xfrm>
            <a:off x="4038600" y="5257800"/>
            <a:ext cx="4495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lgn="just">
              <a:buFont typeface="Wingdings" pitchFamily="2" charset="2"/>
              <a:buChar char="Ø"/>
            </a:pPr>
            <a:r>
              <a:rPr lang="en-US" dirty="0" smtClean="0">
                <a:solidFill>
                  <a:schemeClr val="tx1"/>
                </a:solidFill>
              </a:rPr>
              <a:t>TERIMA H</a:t>
            </a:r>
            <a:r>
              <a:rPr lang="en-US" baseline="-25000" dirty="0" smtClean="0">
                <a:solidFill>
                  <a:schemeClr val="tx1"/>
                </a:solidFill>
              </a:rPr>
              <a:t>O</a:t>
            </a:r>
            <a:r>
              <a:rPr lang="en-US" dirty="0" smtClean="0">
                <a:solidFill>
                  <a:schemeClr val="tx1"/>
                </a:solidFill>
              </a:rPr>
              <a:t> JK. HARGA STATISTIK YG. DIHITUNG LEBIH BESAR DARI d, DLM. HAL LAIN H</a:t>
            </a:r>
            <a:r>
              <a:rPr lang="en-US" baseline="-25000" dirty="0" smtClean="0">
                <a:solidFill>
                  <a:schemeClr val="tx1"/>
                </a:solidFill>
              </a:rPr>
              <a:t>O</a:t>
            </a:r>
            <a:r>
              <a:rPr lang="en-US" dirty="0" smtClean="0">
                <a:solidFill>
                  <a:schemeClr val="tx1"/>
                </a:solidFill>
              </a:rPr>
              <a:t> DITOLAK</a:t>
            </a:r>
            <a:endParaRPr lang="en-US" dirty="0">
              <a:solidFill>
                <a:schemeClr val="tx1"/>
              </a:solidFill>
            </a:endParaRPr>
          </a:p>
        </p:txBody>
      </p:sp>
      <p:sp>
        <p:nvSpPr>
          <p:cNvPr id="16" name="Freeform 23"/>
          <p:cNvSpPr>
            <a:spLocks/>
          </p:cNvSpPr>
          <p:nvPr/>
        </p:nvSpPr>
        <p:spPr bwMode="auto">
          <a:xfrm>
            <a:off x="838200" y="1447800"/>
            <a:ext cx="2438400" cy="12192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cxnSp>
        <p:nvCxnSpPr>
          <p:cNvPr id="18" name="Straight Connector 17"/>
          <p:cNvCxnSpPr/>
          <p:nvPr/>
        </p:nvCxnSpPr>
        <p:spPr>
          <a:xfrm>
            <a:off x="838200" y="2743200"/>
            <a:ext cx="243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477294" y="2475706"/>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Freeform 23"/>
          <p:cNvSpPr>
            <a:spLocks/>
          </p:cNvSpPr>
          <p:nvPr/>
        </p:nvSpPr>
        <p:spPr bwMode="auto">
          <a:xfrm>
            <a:off x="685800" y="4343400"/>
            <a:ext cx="2438400" cy="12192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cxnSp>
        <p:nvCxnSpPr>
          <p:cNvPr id="25" name="Straight Connector 24"/>
          <p:cNvCxnSpPr/>
          <p:nvPr/>
        </p:nvCxnSpPr>
        <p:spPr>
          <a:xfrm>
            <a:off x="685800" y="5609304"/>
            <a:ext cx="243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073738" y="5341810"/>
            <a:ext cx="533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229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MENGUJI RATA-RATA </a:t>
            </a:r>
            <a:r>
              <a:rPr lang="en-US" sz="2400" dirty="0" smtClean="0">
                <a:solidFill>
                  <a:schemeClr val="tx1"/>
                </a:solidFill>
                <a:sym typeface="Symbol"/>
              </a:rPr>
              <a:t></a:t>
            </a:r>
            <a:r>
              <a:rPr lang="en-US" sz="2400" dirty="0" smtClean="0">
                <a:solidFill>
                  <a:schemeClr val="tx1"/>
                </a:solidFill>
              </a:rPr>
              <a:t> : UJI DUA PIHAK</a:t>
            </a:r>
            <a:endParaRPr lang="en-US" sz="2400" dirty="0">
              <a:solidFill>
                <a:schemeClr val="tx1"/>
              </a:solidFill>
            </a:endParaRPr>
          </a:p>
        </p:txBody>
      </p:sp>
      <p:sp>
        <p:nvSpPr>
          <p:cNvPr id="3" name="Rectangle 2"/>
          <p:cNvSpPr/>
          <p:nvPr/>
        </p:nvSpPr>
        <p:spPr>
          <a:xfrm>
            <a:off x="304800" y="990600"/>
            <a:ext cx="2362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smtClean="0">
              <a:solidFill>
                <a:schemeClr val="tx1"/>
              </a:solidFill>
              <a:sym typeface="Symbol"/>
            </a:endParaRPr>
          </a:p>
          <a:p>
            <a:pPr lvl="0"/>
            <a:r>
              <a:rPr lang="en-US" dirty="0" smtClean="0">
                <a:solidFill>
                  <a:schemeClr val="tx1"/>
                </a:solidFill>
                <a:sym typeface="Symbol"/>
              </a:rPr>
              <a:t>A. </a:t>
            </a:r>
            <a:r>
              <a:rPr lang="en-US" sz="2400" dirty="0" smtClean="0">
                <a:solidFill>
                  <a:schemeClr val="tx1"/>
                </a:solidFill>
                <a:sym typeface="Symbol"/>
              </a:rPr>
              <a:t></a:t>
            </a:r>
            <a:r>
              <a:rPr lang="en-US" sz="2400" dirty="0" smtClean="0">
                <a:solidFill>
                  <a:schemeClr val="tx1"/>
                </a:solidFill>
              </a:rPr>
              <a:t> DIKETAHUI</a:t>
            </a:r>
          </a:p>
          <a:p>
            <a:pPr algn="ctr"/>
            <a:endParaRPr lang="en-US" dirty="0"/>
          </a:p>
        </p:txBody>
      </p:sp>
      <p:sp>
        <p:nvSpPr>
          <p:cNvPr id="6" name="Rectangle 5"/>
          <p:cNvSpPr/>
          <p:nvPr/>
        </p:nvSpPr>
        <p:spPr>
          <a:xfrm>
            <a:off x="3200400" y="990600"/>
            <a:ext cx="1600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H</a:t>
            </a:r>
            <a:r>
              <a:rPr lang="en-US" sz="2400" baseline="-25000" dirty="0">
                <a:solidFill>
                  <a:schemeClr val="tx1"/>
                </a:solidFill>
              </a:rPr>
              <a:t>o</a:t>
            </a:r>
            <a:r>
              <a:rPr lang="en-US" sz="2400" dirty="0">
                <a:solidFill>
                  <a:schemeClr val="tx1"/>
                </a:solidFill>
              </a:rPr>
              <a:t> : </a:t>
            </a:r>
            <a:r>
              <a:rPr lang="en-US" sz="2400" dirty="0">
                <a:solidFill>
                  <a:schemeClr val="tx1"/>
                </a:solidFill>
                <a:sym typeface="Symbol"/>
              </a:rPr>
              <a:t></a:t>
            </a:r>
            <a:r>
              <a:rPr lang="en-US" sz="2400" dirty="0">
                <a:solidFill>
                  <a:schemeClr val="tx1"/>
                </a:solidFill>
              </a:rPr>
              <a:t>  =  </a:t>
            </a:r>
            <a:r>
              <a:rPr lang="en-US" sz="2400" dirty="0">
                <a:solidFill>
                  <a:schemeClr val="tx1"/>
                </a:solidFill>
                <a:sym typeface="Symbol"/>
              </a:rPr>
              <a:t></a:t>
            </a:r>
            <a:r>
              <a:rPr lang="en-US" sz="2400" baseline="-25000" dirty="0">
                <a:solidFill>
                  <a:schemeClr val="tx1"/>
                </a:solidFill>
              </a:rPr>
              <a:t>o</a:t>
            </a:r>
            <a:r>
              <a:rPr lang="en-US" sz="2400" dirty="0">
                <a:solidFill>
                  <a:schemeClr val="tx1"/>
                </a:solidFill>
              </a:rPr>
              <a:t>                    </a:t>
            </a:r>
            <a:endParaRPr lang="en-US" sz="2400" dirty="0" smtClean="0">
              <a:solidFill>
                <a:schemeClr val="tx1"/>
              </a:solidFill>
            </a:endParaRPr>
          </a:p>
          <a:p>
            <a:r>
              <a:rPr lang="en-US" sz="2400" dirty="0" smtClean="0">
                <a:solidFill>
                  <a:schemeClr val="tx1"/>
                </a:solidFill>
              </a:rPr>
              <a:t>H</a:t>
            </a:r>
            <a:r>
              <a:rPr lang="en-US" sz="2400" baseline="-25000" dirty="0" smtClean="0">
                <a:solidFill>
                  <a:schemeClr val="tx1"/>
                </a:solidFill>
              </a:rPr>
              <a:t>1</a:t>
            </a:r>
            <a:r>
              <a:rPr lang="en-US" sz="2400" dirty="0" smtClean="0">
                <a:solidFill>
                  <a:schemeClr val="tx1"/>
                </a:solidFill>
              </a:rPr>
              <a:t> </a:t>
            </a:r>
            <a:r>
              <a:rPr lang="en-US" sz="2400" dirty="0">
                <a:solidFill>
                  <a:schemeClr val="tx1"/>
                </a:solidFill>
              </a:rPr>
              <a:t>: </a:t>
            </a:r>
            <a:r>
              <a:rPr lang="en-US" sz="2400" dirty="0">
                <a:solidFill>
                  <a:schemeClr val="tx1"/>
                </a:solidFill>
                <a:sym typeface="Symbol"/>
              </a:rPr>
              <a:t></a:t>
            </a:r>
            <a:r>
              <a:rPr lang="en-US" sz="2400" dirty="0">
                <a:solidFill>
                  <a:schemeClr val="tx1"/>
                </a:solidFill>
              </a:rPr>
              <a:t>  </a:t>
            </a:r>
            <a:r>
              <a:rPr lang="en-US" sz="2400" dirty="0">
                <a:solidFill>
                  <a:schemeClr val="tx1"/>
                </a:solidFill>
                <a:sym typeface="Symbol"/>
              </a:rPr>
              <a:t></a:t>
            </a:r>
            <a:r>
              <a:rPr lang="en-US" sz="2400" dirty="0">
                <a:solidFill>
                  <a:schemeClr val="tx1"/>
                </a:solidFill>
              </a:rPr>
              <a:t>  </a:t>
            </a:r>
            <a:r>
              <a:rPr lang="en-US" sz="2400" dirty="0">
                <a:solidFill>
                  <a:schemeClr val="tx1"/>
                </a:solidFill>
                <a:sym typeface="Symbol"/>
              </a:rPr>
              <a:t></a:t>
            </a:r>
            <a:r>
              <a:rPr lang="en-US" sz="2400" baseline="-25000" dirty="0">
                <a:solidFill>
                  <a:schemeClr val="tx1"/>
                </a:solidFill>
              </a:rPr>
              <a:t>o </a:t>
            </a:r>
            <a:endParaRPr lang="en-US" sz="2400" dirty="0">
              <a:solidFill>
                <a:schemeClr val="tx1"/>
              </a:solidFill>
            </a:endParaRPr>
          </a:p>
        </p:txBody>
      </p:sp>
      <p:sp>
        <p:nvSpPr>
          <p:cNvPr id="11" name="Rectangle 10"/>
          <p:cNvSpPr/>
          <p:nvPr/>
        </p:nvSpPr>
        <p:spPr>
          <a:xfrm>
            <a:off x="5334000" y="1143000"/>
            <a:ext cx="609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Z =</a:t>
            </a:r>
            <a:endParaRPr lang="en-US" sz="2400" dirty="0">
              <a:solidFill>
                <a:schemeClr val="tx1"/>
              </a:solidFill>
            </a:endParaRPr>
          </a:p>
        </p:txBody>
      </p:sp>
      <p:sp>
        <p:nvSpPr>
          <p:cNvPr id="12" name="Rectangle 11"/>
          <p:cNvSpPr/>
          <p:nvPr/>
        </p:nvSpPr>
        <p:spPr>
          <a:xfrm>
            <a:off x="6019800" y="838200"/>
            <a:ext cx="990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sym typeface="Symbol"/>
              </a:rPr>
              <a:t></a:t>
            </a:r>
            <a:r>
              <a:rPr lang="en-US" sz="2400" dirty="0">
                <a:solidFill>
                  <a:schemeClr val="tx1"/>
                </a:solidFill>
              </a:rPr>
              <a:t> - </a:t>
            </a:r>
            <a:r>
              <a:rPr lang="en-US" sz="2400" dirty="0">
                <a:solidFill>
                  <a:schemeClr val="tx1"/>
                </a:solidFill>
                <a:sym typeface="Symbol"/>
              </a:rPr>
              <a:t></a:t>
            </a:r>
            <a:r>
              <a:rPr lang="en-US" sz="2400" baseline="-25000" dirty="0">
                <a:solidFill>
                  <a:schemeClr val="tx1"/>
                </a:solidFill>
              </a:rPr>
              <a:t>o</a:t>
            </a:r>
            <a:endParaRPr lang="en-US" sz="2400" dirty="0">
              <a:solidFill>
                <a:schemeClr val="tx1"/>
              </a:solidFill>
            </a:endParaRPr>
          </a:p>
        </p:txBody>
      </p:sp>
      <p:sp>
        <p:nvSpPr>
          <p:cNvPr id="13" name="Rectangle 12"/>
          <p:cNvSpPr/>
          <p:nvPr/>
        </p:nvSpPr>
        <p:spPr>
          <a:xfrm>
            <a:off x="6019800" y="1447800"/>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sym typeface="Symbol"/>
              </a:rPr>
              <a:t></a:t>
            </a:r>
            <a:r>
              <a:rPr lang="en-US" sz="2400" dirty="0">
                <a:solidFill>
                  <a:schemeClr val="tx1"/>
                </a:solidFill>
              </a:rPr>
              <a:t>/n</a:t>
            </a:r>
            <a:r>
              <a:rPr lang="en-US" sz="2400" baseline="30000" dirty="0">
                <a:solidFill>
                  <a:schemeClr val="tx1"/>
                </a:solidFill>
              </a:rPr>
              <a:t>1/2</a:t>
            </a:r>
            <a:endParaRPr lang="en-US" sz="2400" dirty="0">
              <a:solidFill>
                <a:schemeClr val="tx1"/>
              </a:solidFill>
            </a:endParaRPr>
          </a:p>
        </p:txBody>
      </p:sp>
      <p:cxnSp>
        <p:nvCxnSpPr>
          <p:cNvPr id="17" name="Straight Connector 16"/>
          <p:cNvCxnSpPr/>
          <p:nvPr/>
        </p:nvCxnSpPr>
        <p:spPr>
          <a:xfrm>
            <a:off x="5931312" y="1371600"/>
            <a:ext cx="1143000" cy="1588"/>
          </a:xfrm>
          <a:prstGeom prst="line">
            <a:avLst/>
          </a:prstGeom>
          <a:ln w="19050"/>
        </p:spPr>
        <p:style>
          <a:lnRef idx="1">
            <a:schemeClr val="dk1"/>
          </a:lnRef>
          <a:fillRef idx="0">
            <a:schemeClr val="dk1"/>
          </a:fillRef>
          <a:effectRef idx="0">
            <a:schemeClr val="dk1"/>
          </a:effectRef>
          <a:fontRef idx="minor">
            <a:schemeClr val="tx1"/>
          </a:fontRef>
        </p:style>
      </p:cxnSp>
      <p:sp>
        <p:nvSpPr>
          <p:cNvPr id="18" name="Rectangle 17"/>
          <p:cNvSpPr/>
          <p:nvPr/>
        </p:nvSpPr>
        <p:spPr>
          <a:xfrm>
            <a:off x="3048000" y="1905000"/>
            <a:ext cx="4953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TERIMA H</a:t>
            </a:r>
            <a:r>
              <a:rPr lang="en-US" sz="2400" baseline="-25000" dirty="0" smtClean="0">
                <a:solidFill>
                  <a:schemeClr val="tx1"/>
                </a:solidFill>
              </a:rPr>
              <a:t>O</a:t>
            </a:r>
            <a:r>
              <a:rPr lang="en-US" sz="2400" dirty="0" smtClean="0">
                <a:solidFill>
                  <a:schemeClr val="tx1"/>
                </a:solidFill>
              </a:rPr>
              <a:t> JK. – Z</a:t>
            </a:r>
            <a:r>
              <a:rPr lang="en-US" sz="2400" baseline="-25000" dirty="0" smtClean="0">
                <a:solidFill>
                  <a:schemeClr val="tx1"/>
                </a:solidFill>
              </a:rPr>
              <a:t>1/2</a:t>
            </a:r>
            <a:r>
              <a:rPr lang="en-US" sz="2400" dirty="0" smtClean="0">
                <a:solidFill>
                  <a:schemeClr val="tx1"/>
                </a:solidFill>
              </a:rPr>
              <a:t> </a:t>
            </a:r>
            <a:r>
              <a:rPr lang="en-US" sz="2400" baseline="-25000" dirty="0" smtClean="0">
                <a:solidFill>
                  <a:schemeClr val="tx1"/>
                </a:solidFill>
              </a:rPr>
              <a:t>(1-</a:t>
            </a:r>
            <a:r>
              <a:rPr lang="en-US" sz="2400" baseline="-25000" dirty="0" smtClean="0">
                <a:solidFill>
                  <a:schemeClr val="tx1"/>
                </a:solidFill>
                <a:sym typeface="Symbol"/>
              </a:rPr>
              <a:t></a:t>
            </a:r>
            <a:r>
              <a:rPr lang="en-US" sz="2400" baseline="-25000" dirty="0" smtClean="0">
                <a:solidFill>
                  <a:schemeClr val="tx1"/>
                </a:solidFill>
              </a:rPr>
              <a:t>)</a:t>
            </a:r>
            <a:r>
              <a:rPr lang="en-US" sz="2400" dirty="0" smtClean="0">
                <a:solidFill>
                  <a:schemeClr val="tx1"/>
                </a:solidFill>
              </a:rPr>
              <a:t> </a:t>
            </a:r>
            <a:r>
              <a:rPr lang="en-US" sz="2400" dirty="0" smtClean="0">
                <a:solidFill>
                  <a:schemeClr val="tx1"/>
                </a:solidFill>
                <a:sym typeface="Symbol"/>
              </a:rPr>
              <a:t></a:t>
            </a:r>
            <a:r>
              <a:rPr lang="en-US" sz="2400" dirty="0" smtClean="0">
                <a:solidFill>
                  <a:schemeClr val="tx1"/>
                </a:solidFill>
              </a:rPr>
              <a:t> Z </a:t>
            </a:r>
            <a:r>
              <a:rPr lang="en-US" sz="2400" dirty="0" smtClean="0">
                <a:solidFill>
                  <a:schemeClr val="tx1"/>
                </a:solidFill>
                <a:sym typeface="Symbol"/>
              </a:rPr>
              <a:t></a:t>
            </a:r>
            <a:r>
              <a:rPr lang="en-US" sz="2400" dirty="0" smtClean="0">
                <a:solidFill>
                  <a:schemeClr val="tx1"/>
                </a:solidFill>
              </a:rPr>
              <a:t> Z</a:t>
            </a:r>
            <a:r>
              <a:rPr lang="en-US" sz="2400" baseline="-25000" dirty="0" smtClean="0">
                <a:solidFill>
                  <a:schemeClr val="tx1"/>
                </a:solidFill>
              </a:rPr>
              <a:t>1/2</a:t>
            </a:r>
            <a:r>
              <a:rPr lang="en-US" sz="2400" dirty="0" smtClean="0">
                <a:solidFill>
                  <a:schemeClr val="tx1"/>
                </a:solidFill>
              </a:rPr>
              <a:t> </a:t>
            </a:r>
            <a:r>
              <a:rPr lang="en-US" sz="2400" baseline="-25000" dirty="0" smtClean="0">
                <a:solidFill>
                  <a:schemeClr val="tx1"/>
                </a:solidFill>
              </a:rPr>
              <a:t>(1-</a:t>
            </a:r>
            <a:r>
              <a:rPr lang="en-US" sz="2400" baseline="-25000" dirty="0" smtClean="0">
                <a:solidFill>
                  <a:schemeClr val="tx1"/>
                </a:solidFill>
                <a:sym typeface="Symbol"/>
              </a:rPr>
              <a:t></a:t>
            </a:r>
            <a:r>
              <a:rPr lang="en-US" sz="2400" baseline="-25000" dirty="0" smtClean="0">
                <a:solidFill>
                  <a:schemeClr val="tx1"/>
                </a:solidFill>
              </a:rPr>
              <a:t>)</a:t>
            </a:r>
            <a:endParaRPr lang="en-US" sz="2400" dirty="0">
              <a:solidFill>
                <a:schemeClr val="tx1"/>
              </a:solidFill>
            </a:endParaRPr>
          </a:p>
        </p:txBody>
      </p:sp>
      <p:sp>
        <p:nvSpPr>
          <p:cNvPr id="19" name="Rectangle 18"/>
          <p:cNvSpPr/>
          <p:nvPr/>
        </p:nvSpPr>
        <p:spPr>
          <a:xfrm>
            <a:off x="609600" y="2590800"/>
            <a:ext cx="8001000" cy="198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r>
              <a:rPr lang="en-US" sz="2400" dirty="0"/>
              <a:t> </a:t>
            </a:r>
            <a:r>
              <a:rPr lang="en-US" dirty="0" smtClean="0">
                <a:solidFill>
                  <a:schemeClr val="tx1"/>
                </a:solidFill>
              </a:rPr>
              <a:t>EX. PENGUSAHA LAMPU PIJAR “A” MENYATAKAN BHW LAMPUNYA BISA TAHAN PAKAI SEKITAR 800 JAM. AKHIR-AKHIR INI TIMBUL DUGAAN BHW MASA PAKAI LAMPU ITU TELAH BERUBAH. UNTUK MEMBUKTIKAN HAL INI, DILAKUKAN PENELITIAN DG JLN  MENGUJI 50 LAMPU. TERNYATA RATA-RATANYA 792 JAM. DARI PENGALAMAN, DIKETAHUI BHW SIMPANGAN BAKU MASA HIDUP LAMPU 60 JAM. SELIDIKILAH DENGAN TARAF NYATA (</a:t>
            </a:r>
            <a:r>
              <a:rPr lang="en-US" dirty="0" smtClean="0">
                <a:solidFill>
                  <a:schemeClr val="tx1"/>
                </a:solidFill>
                <a:sym typeface="Symbol"/>
              </a:rPr>
              <a:t>) </a:t>
            </a:r>
            <a:r>
              <a:rPr lang="en-US" dirty="0" smtClean="0">
                <a:solidFill>
                  <a:schemeClr val="tx1"/>
                </a:solidFill>
              </a:rPr>
              <a:t>0,05 APAKAH KUALITAS LAMPU ITU SUDAH BENAR-BENAR BERUBAH ATAU BELUM.</a:t>
            </a:r>
            <a:endParaRPr lang="en-US" dirty="0">
              <a:solidFill>
                <a:schemeClr val="tx1"/>
              </a:solidFill>
            </a:endParaRPr>
          </a:p>
        </p:txBody>
      </p:sp>
      <p:sp>
        <p:nvSpPr>
          <p:cNvPr id="20" name="Rectangle 19"/>
          <p:cNvSpPr/>
          <p:nvPr/>
        </p:nvSpPr>
        <p:spPr>
          <a:xfrm>
            <a:off x="533400" y="4648200"/>
            <a:ext cx="7924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JAWAB :   HO : </a:t>
            </a:r>
            <a:r>
              <a:rPr lang="en-US" dirty="0" smtClean="0">
                <a:solidFill>
                  <a:schemeClr val="tx1"/>
                </a:solidFill>
                <a:sym typeface="Symbol"/>
              </a:rPr>
              <a:t></a:t>
            </a:r>
            <a:r>
              <a:rPr lang="en-US" dirty="0" smtClean="0">
                <a:solidFill>
                  <a:schemeClr val="tx1"/>
                </a:solidFill>
              </a:rPr>
              <a:t> = 800 JAM</a:t>
            </a:r>
          </a:p>
          <a:p>
            <a:pPr marL="914400" indent="-914400">
              <a:tabLst>
                <a:tab pos="2684463" algn="l"/>
              </a:tabLst>
            </a:pPr>
            <a:r>
              <a:rPr lang="en-US" dirty="0" smtClean="0">
                <a:solidFill>
                  <a:schemeClr val="tx1"/>
                </a:solidFill>
              </a:rPr>
              <a:t>	H1 : </a:t>
            </a:r>
            <a:r>
              <a:rPr lang="en-US" dirty="0" smtClean="0">
                <a:solidFill>
                  <a:schemeClr val="tx1"/>
                </a:solidFill>
                <a:sym typeface="Symbol"/>
              </a:rPr>
              <a:t></a:t>
            </a:r>
            <a:r>
              <a:rPr lang="en-US" dirty="0" smtClean="0">
                <a:solidFill>
                  <a:schemeClr val="tx1"/>
                </a:solidFill>
              </a:rPr>
              <a:t> ≠ 800 JAM, BERARTI KUALITAS LAMPU TELAH BERUBAH   	DAN BUKAN 800 JAM LAGI.</a:t>
            </a:r>
          </a:p>
          <a:p>
            <a:r>
              <a:rPr lang="en-US" dirty="0" smtClean="0">
                <a:solidFill>
                  <a:schemeClr val="tx1"/>
                </a:solidFill>
              </a:rPr>
              <a:t>	</a:t>
            </a:r>
            <a:r>
              <a:rPr lang="en-US" dirty="0" smtClean="0">
                <a:solidFill>
                  <a:schemeClr val="tx1"/>
                </a:solidFill>
                <a:sym typeface="Symbol"/>
              </a:rPr>
              <a:t> </a:t>
            </a:r>
            <a:r>
              <a:rPr lang="en-US" dirty="0" smtClean="0">
                <a:solidFill>
                  <a:schemeClr val="tx1"/>
                </a:solidFill>
              </a:rPr>
              <a:t> = 60 JAM </a:t>
            </a:r>
            <a:endParaRPr lang="en-US" dirty="0">
              <a:solidFill>
                <a:schemeClr val="tx1"/>
              </a:solidFill>
            </a:endParaRPr>
          </a:p>
        </p:txBody>
      </p:sp>
      <p:sp>
        <p:nvSpPr>
          <p:cNvPr id="27" name="Rectangle 26"/>
          <p:cNvSpPr/>
          <p:nvPr/>
        </p:nvSpPr>
        <p:spPr>
          <a:xfrm>
            <a:off x="533400" y="5638800"/>
            <a:ext cx="1752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rPr>
              <a:t>Zhitung</a:t>
            </a:r>
            <a:r>
              <a:rPr lang="en-US" dirty="0" smtClean="0">
                <a:solidFill>
                  <a:schemeClr val="tx1"/>
                </a:solidFill>
              </a:rPr>
              <a:t> = -0,94.  </a:t>
            </a:r>
          </a:p>
          <a:p>
            <a:r>
              <a:rPr lang="en-US" dirty="0" smtClean="0">
                <a:solidFill>
                  <a:schemeClr val="tx1"/>
                </a:solidFill>
              </a:rPr>
              <a:t>Z</a:t>
            </a:r>
            <a:r>
              <a:rPr lang="en-US" baseline="-25000" dirty="0" smtClean="0">
                <a:solidFill>
                  <a:schemeClr val="tx1"/>
                </a:solidFill>
              </a:rPr>
              <a:t>0,475</a:t>
            </a:r>
            <a:r>
              <a:rPr lang="en-US" dirty="0" smtClean="0">
                <a:solidFill>
                  <a:schemeClr val="tx1"/>
                </a:solidFill>
              </a:rPr>
              <a:t> = 1,96. </a:t>
            </a:r>
            <a:endParaRPr lang="en-US" dirty="0">
              <a:solidFill>
                <a:schemeClr val="tx1"/>
              </a:solidFill>
            </a:endParaRPr>
          </a:p>
        </p:txBody>
      </p:sp>
      <p:sp>
        <p:nvSpPr>
          <p:cNvPr id="28" name="Rectangle 27"/>
          <p:cNvSpPr/>
          <p:nvPr/>
        </p:nvSpPr>
        <p:spPr>
          <a:xfrm>
            <a:off x="5105400" y="5638800"/>
            <a:ext cx="3352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JADI Ho DITERIMA</a:t>
            </a:r>
            <a:endParaRPr lang="en-US" dirty="0">
              <a:solidFill>
                <a:schemeClr val="tx1"/>
              </a:solidFill>
            </a:endParaRPr>
          </a:p>
        </p:txBody>
      </p:sp>
      <p:sp>
        <p:nvSpPr>
          <p:cNvPr id="29" name="Rectangle 28"/>
          <p:cNvSpPr/>
          <p:nvPr/>
        </p:nvSpPr>
        <p:spPr>
          <a:xfrm>
            <a:off x="2133600" y="5638800"/>
            <a:ext cx="2895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 1,96 </a:t>
            </a:r>
            <a:r>
              <a:rPr lang="en-US" sz="2400" dirty="0" smtClean="0">
                <a:solidFill>
                  <a:schemeClr val="tx1"/>
                </a:solidFill>
                <a:sym typeface="Symbol"/>
              </a:rPr>
              <a:t></a:t>
            </a:r>
            <a:r>
              <a:rPr lang="en-US" sz="2400" dirty="0" smtClean="0">
                <a:solidFill>
                  <a:schemeClr val="tx1"/>
                </a:solidFill>
              </a:rPr>
              <a:t> -0,94 </a:t>
            </a:r>
            <a:r>
              <a:rPr lang="en-US" sz="2400" dirty="0" smtClean="0">
                <a:solidFill>
                  <a:schemeClr val="tx1"/>
                </a:solidFill>
                <a:sym typeface="Symbol"/>
              </a:rPr>
              <a:t></a:t>
            </a:r>
            <a:r>
              <a:rPr lang="en-US" sz="2400" dirty="0" smtClean="0">
                <a:solidFill>
                  <a:schemeClr val="tx1"/>
                </a:solidFill>
              </a:rPr>
              <a:t> 1,96</a:t>
            </a:r>
            <a:endParaRPr lang="en-US" sz="2400" dirty="0">
              <a:solidFill>
                <a:schemeClr val="tx1"/>
              </a:solidFill>
            </a:endParaRPr>
          </a:p>
        </p:txBody>
      </p:sp>
      <p:sp>
        <p:nvSpPr>
          <p:cNvPr id="30" name="Rectangle 29"/>
          <p:cNvSpPr/>
          <p:nvPr/>
        </p:nvSpPr>
        <p:spPr>
          <a:xfrm>
            <a:off x="6005052" y="715296"/>
            <a:ext cx="381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a:t>
            </a:r>
            <a:endParaRPr lang="en-US" sz="3600" dirty="0">
              <a:solidFill>
                <a:schemeClr val="tx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810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smtClean="0">
              <a:solidFill>
                <a:schemeClr val="tx1"/>
              </a:solidFill>
              <a:sym typeface="Symbol"/>
            </a:endParaRPr>
          </a:p>
          <a:p>
            <a:pPr lvl="0"/>
            <a:r>
              <a:rPr lang="en-US" dirty="0" smtClean="0">
                <a:solidFill>
                  <a:schemeClr val="tx1"/>
                </a:solidFill>
                <a:sym typeface="Symbol"/>
              </a:rPr>
              <a:t>B. </a:t>
            </a:r>
            <a:r>
              <a:rPr lang="en-US" sz="2400" dirty="0" smtClean="0">
                <a:solidFill>
                  <a:schemeClr val="tx1"/>
                </a:solidFill>
                <a:sym typeface="Symbol"/>
              </a:rPr>
              <a:t></a:t>
            </a:r>
            <a:r>
              <a:rPr lang="en-US" sz="2400" dirty="0" smtClean="0">
                <a:solidFill>
                  <a:schemeClr val="tx1"/>
                </a:solidFill>
              </a:rPr>
              <a:t> TDK DIKETAHUI</a:t>
            </a:r>
          </a:p>
          <a:p>
            <a:pPr algn="ctr"/>
            <a:endParaRPr lang="en-US" dirty="0"/>
          </a:p>
        </p:txBody>
      </p:sp>
      <p:sp>
        <p:nvSpPr>
          <p:cNvPr id="6" name="Rectangle 5"/>
          <p:cNvSpPr/>
          <p:nvPr/>
        </p:nvSpPr>
        <p:spPr>
          <a:xfrm>
            <a:off x="3048000" y="304800"/>
            <a:ext cx="1600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H</a:t>
            </a:r>
            <a:r>
              <a:rPr lang="en-US" sz="2400" baseline="-25000" dirty="0">
                <a:solidFill>
                  <a:schemeClr val="tx1"/>
                </a:solidFill>
              </a:rPr>
              <a:t>o</a:t>
            </a:r>
            <a:r>
              <a:rPr lang="en-US" sz="2400" dirty="0">
                <a:solidFill>
                  <a:schemeClr val="tx1"/>
                </a:solidFill>
              </a:rPr>
              <a:t> : </a:t>
            </a:r>
            <a:r>
              <a:rPr lang="en-US" sz="2400" dirty="0">
                <a:solidFill>
                  <a:schemeClr val="tx1"/>
                </a:solidFill>
                <a:sym typeface="Symbol"/>
              </a:rPr>
              <a:t></a:t>
            </a:r>
            <a:r>
              <a:rPr lang="en-US" sz="2400" dirty="0">
                <a:solidFill>
                  <a:schemeClr val="tx1"/>
                </a:solidFill>
              </a:rPr>
              <a:t>  =  </a:t>
            </a:r>
            <a:r>
              <a:rPr lang="en-US" sz="2400" dirty="0">
                <a:solidFill>
                  <a:schemeClr val="tx1"/>
                </a:solidFill>
                <a:sym typeface="Symbol"/>
              </a:rPr>
              <a:t></a:t>
            </a:r>
            <a:r>
              <a:rPr lang="en-US" sz="2400" baseline="-25000" dirty="0">
                <a:solidFill>
                  <a:schemeClr val="tx1"/>
                </a:solidFill>
              </a:rPr>
              <a:t>o</a:t>
            </a:r>
            <a:r>
              <a:rPr lang="en-US" sz="2400" dirty="0">
                <a:solidFill>
                  <a:schemeClr val="tx1"/>
                </a:solidFill>
              </a:rPr>
              <a:t>                    </a:t>
            </a:r>
            <a:endParaRPr lang="en-US" sz="2400" dirty="0" smtClean="0">
              <a:solidFill>
                <a:schemeClr val="tx1"/>
              </a:solidFill>
            </a:endParaRPr>
          </a:p>
          <a:p>
            <a:r>
              <a:rPr lang="en-US" sz="2400" dirty="0" smtClean="0">
                <a:solidFill>
                  <a:schemeClr val="tx1"/>
                </a:solidFill>
              </a:rPr>
              <a:t>H</a:t>
            </a:r>
            <a:r>
              <a:rPr lang="en-US" sz="2400" baseline="-25000" dirty="0" smtClean="0">
                <a:solidFill>
                  <a:schemeClr val="tx1"/>
                </a:solidFill>
              </a:rPr>
              <a:t>1</a:t>
            </a:r>
            <a:r>
              <a:rPr lang="en-US" sz="2400" dirty="0" smtClean="0">
                <a:solidFill>
                  <a:schemeClr val="tx1"/>
                </a:solidFill>
              </a:rPr>
              <a:t> </a:t>
            </a:r>
            <a:r>
              <a:rPr lang="en-US" sz="2400" dirty="0">
                <a:solidFill>
                  <a:schemeClr val="tx1"/>
                </a:solidFill>
              </a:rPr>
              <a:t>: </a:t>
            </a:r>
            <a:r>
              <a:rPr lang="en-US" sz="2400" dirty="0">
                <a:solidFill>
                  <a:schemeClr val="tx1"/>
                </a:solidFill>
                <a:sym typeface="Symbol"/>
              </a:rPr>
              <a:t></a:t>
            </a:r>
            <a:r>
              <a:rPr lang="en-US" sz="2400" dirty="0">
                <a:solidFill>
                  <a:schemeClr val="tx1"/>
                </a:solidFill>
              </a:rPr>
              <a:t>  </a:t>
            </a:r>
            <a:r>
              <a:rPr lang="en-US" sz="2400" dirty="0">
                <a:solidFill>
                  <a:schemeClr val="tx1"/>
                </a:solidFill>
                <a:sym typeface="Symbol"/>
              </a:rPr>
              <a:t></a:t>
            </a:r>
            <a:r>
              <a:rPr lang="en-US" sz="2400" dirty="0">
                <a:solidFill>
                  <a:schemeClr val="tx1"/>
                </a:solidFill>
              </a:rPr>
              <a:t>  </a:t>
            </a:r>
            <a:r>
              <a:rPr lang="en-US" sz="2400" dirty="0">
                <a:solidFill>
                  <a:schemeClr val="tx1"/>
                </a:solidFill>
                <a:sym typeface="Symbol"/>
              </a:rPr>
              <a:t></a:t>
            </a:r>
            <a:r>
              <a:rPr lang="en-US" sz="2400" baseline="-25000" dirty="0">
                <a:solidFill>
                  <a:schemeClr val="tx1"/>
                </a:solidFill>
              </a:rPr>
              <a:t>o </a:t>
            </a:r>
            <a:endParaRPr lang="en-US" sz="2400" dirty="0">
              <a:solidFill>
                <a:schemeClr val="tx1"/>
              </a:solidFill>
            </a:endParaRPr>
          </a:p>
        </p:txBody>
      </p:sp>
      <p:sp>
        <p:nvSpPr>
          <p:cNvPr id="11" name="Rectangle 10"/>
          <p:cNvSpPr/>
          <p:nvPr/>
        </p:nvSpPr>
        <p:spPr>
          <a:xfrm>
            <a:off x="4953000" y="533400"/>
            <a:ext cx="609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 =</a:t>
            </a:r>
            <a:endParaRPr lang="en-US" sz="2400" dirty="0">
              <a:solidFill>
                <a:schemeClr val="tx1"/>
              </a:solidFill>
            </a:endParaRPr>
          </a:p>
        </p:txBody>
      </p:sp>
      <p:sp>
        <p:nvSpPr>
          <p:cNvPr id="12" name="Rectangle 11"/>
          <p:cNvSpPr/>
          <p:nvPr/>
        </p:nvSpPr>
        <p:spPr>
          <a:xfrm>
            <a:off x="5562600" y="304800"/>
            <a:ext cx="990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sym typeface="Symbol"/>
              </a:rPr>
              <a:t></a:t>
            </a:r>
            <a:r>
              <a:rPr lang="en-US" sz="2400" dirty="0">
                <a:solidFill>
                  <a:schemeClr val="tx1"/>
                </a:solidFill>
              </a:rPr>
              <a:t> - </a:t>
            </a:r>
            <a:r>
              <a:rPr lang="en-US" sz="2400" dirty="0">
                <a:solidFill>
                  <a:schemeClr val="tx1"/>
                </a:solidFill>
                <a:sym typeface="Symbol"/>
              </a:rPr>
              <a:t></a:t>
            </a:r>
            <a:r>
              <a:rPr lang="en-US" sz="2400" baseline="-25000" dirty="0">
                <a:solidFill>
                  <a:schemeClr val="tx1"/>
                </a:solidFill>
              </a:rPr>
              <a:t>o</a:t>
            </a:r>
            <a:endParaRPr lang="en-US" sz="2400" dirty="0">
              <a:solidFill>
                <a:schemeClr val="tx1"/>
              </a:solidFill>
            </a:endParaRPr>
          </a:p>
        </p:txBody>
      </p:sp>
      <p:sp>
        <p:nvSpPr>
          <p:cNvPr id="13" name="Rectangle 12"/>
          <p:cNvSpPr/>
          <p:nvPr/>
        </p:nvSpPr>
        <p:spPr>
          <a:xfrm>
            <a:off x="5486400" y="838200"/>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sym typeface="Symbol"/>
              </a:rPr>
              <a:t>S</a:t>
            </a:r>
            <a:r>
              <a:rPr lang="en-US" sz="2400" dirty="0" smtClean="0">
                <a:solidFill>
                  <a:schemeClr val="tx1"/>
                </a:solidFill>
              </a:rPr>
              <a:t>/n</a:t>
            </a:r>
            <a:r>
              <a:rPr lang="en-US" sz="2400" baseline="30000" dirty="0" smtClean="0">
                <a:solidFill>
                  <a:schemeClr val="tx1"/>
                </a:solidFill>
              </a:rPr>
              <a:t>1/2</a:t>
            </a:r>
            <a:endParaRPr lang="en-US" sz="2400" dirty="0">
              <a:solidFill>
                <a:schemeClr val="tx1"/>
              </a:solidFill>
            </a:endParaRPr>
          </a:p>
        </p:txBody>
      </p:sp>
      <p:cxnSp>
        <p:nvCxnSpPr>
          <p:cNvPr id="17" name="Straight Connector 16"/>
          <p:cNvCxnSpPr/>
          <p:nvPr/>
        </p:nvCxnSpPr>
        <p:spPr>
          <a:xfrm>
            <a:off x="5486400" y="762000"/>
            <a:ext cx="1143000" cy="1588"/>
          </a:xfrm>
          <a:prstGeom prst="line">
            <a:avLst/>
          </a:prstGeom>
          <a:ln w="19050"/>
        </p:spPr>
        <p:style>
          <a:lnRef idx="1">
            <a:schemeClr val="dk1"/>
          </a:lnRef>
          <a:fillRef idx="0">
            <a:schemeClr val="dk1"/>
          </a:fillRef>
          <a:effectRef idx="0">
            <a:schemeClr val="dk1"/>
          </a:effectRef>
          <a:fontRef idx="minor">
            <a:schemeClr val="tx1"/>
          </a:fontRef>
        </p:style>
      </p:cxnSp>
      <p:sp>
        <p:nvSpPr>
          <p:cNvPr id="18" name="Rectangle 17"/>
          <p:cNvSpPr/>
          <p:nvPr/>
        </p:nvSpPr>
        <p:spPr>
          <a:xfrm>
            <a:off x="2971800" y="1295400"/>
            <a:ext cx="495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TERIMA H</a:t>
            </a:r>
            <a:r>
              <a:rPr lang="en-US" sz="2400" baseline="-25000" dirty="0" smtClean="0">
                <a:solidFill>
                  <a:schemeClr val="tx1"/>
                </a:solidFill>
              </a:rPr>
              <a:t>O</a:t>
            </a:r>
            <a:r>
              <a:rPr lang="en-US" sz="2400" dirty="0" smtClean="0">
                <a:solidFill>
                  <a:schemeClr val="tx1"/>
                </a:solidFill>
              </a:rPr>
              <a:t> JK. – </a:t>
            </a:r>
            <a:r>
              <a:rPr lang="en-US" sz="2400" dirty="0">
                <a:solidFill>
                  <a:schemeClr val="tx1"/>
                </a:solidFill>
              </a:rPr>
              <a:t>t</a:t>
            </a:r>
            <a:r>
              <a:rPr lang="en-US" sz="2400" baseline="-25000" dirty="0">
                <a:solidFill>
                  <a:schemeClr val="tx1"/>
                </a:solidFill>
              </a:rPr>
              <a:t>1-1/2 </a:t>
            </a:r>
            <a:r>
              <a:rPr lang="en-US" sz="2400" baseline="-25000" dirty="0">
                <a:solidFill>
                  <a:schemeClr val="tx1"/>
                </a:solidFill>
                <a:sym typeface="Symbol"/>
              </a:rPr>
              <a:t></a:t>
            </a:r>
            <a:r>
              <a:rPr lang="en-US" sz="2400" dirty="0">
                <a:solidFill>
                  <a:schemeClr val="tx1"/>
                </a:solidFill>
              </a:rPr>
              <a:t> </a:t>
            </a:r>
            <a:r>
              <a:rPr lang="en-US" sz="2400" dirty="0">
                <a:solidFill>
                  <a:schemeClr val="tx1"/>
                </a:solidFill>
                <a:sym typeface="Symbol"/>
              </a:rPr>
              <a:t></a:t>
            </a:r>
            <a:r>
              <a:rPr lang="en-US" sz="2400" dirty="0">
                <a:solidFill>
                  <a:schemeClr val="tx1"/>
                </a:solidFill>
              </a:rPr>
              <a:t> t </a:t>
            </a:r>
            <a:r>
              <a:rPr lang="en-US" sz="2400" dirty="0">
                <a:solidFill>
                  <a:schemeClr val="tx1"/>
                </a:solidFill>
                <a:sym typeface="Symbol"/>
              </a:rPr>
              <a:t></a:t>
            </a:r>
            <a:r>
              <a:rPr lang="en-US" sz="2400" dirty="0">
                <a:solidFill>
                  <a:schemeClr val="tx1"/>
                </a:solidFill>
              </a:rPr>
              <a:t> t</a:t>
            </a:r>
            <a:r>
              <a:rPr lang="en-US" sz="2400" baseline="-25000" dirty="0">
                <a:solidFill>
                  <a:schemeClr val="tx1"/>
                </a:solidFill>
              </a:rPr>
              <a:t>1-1/2 </a:t>
            </a:r>
            <a:r>
              <a:rPr lang="en-US" sz="2400" baseline="-25000" dirty="0">
                <a:solidFill>
                  <a:schemeClr val="tx1"/>
                </a:solidFill>
                <a:sym typeface="Symbol"/>
              </a:rPr>
              <a:t></a:t>
            </a:r>
            <a:endParaRPr lang="en-US" sz="2400" dirty="0">
              <a:solidFill>
                <a:schemeClr val="tx1"/>
              </a:solidFill>
            </a:endParaRPr>
          </a:p>
        </p:txBody>
      </p:sp>
      <p:sp>
        <p:nvSpPr>
          <p:cNvPr id="19" name="Rectangle 18"/>
          <p:cNvSpPr/>
          <p:nvPr/>
        </p:nvSpPr>
        <p:spPr>
          <a:xfrm>
            <a:off x="685800" y="1905000"/>
            <a:ext cx="8001000" cy="198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r>
              <a:rPr lang="en-US" sz="2400" dirty="0"/>
              <a:t> </a:t>
            </a:r>
            <a:r>
              <a:rPr lang="en-US" dirty="0" smtClean="0">
                <a:solidFill>
                  <a:schemeClr val="tx1"/>
                </a:solidFill>
              </a:rPr>
              <a:t>EX. PENGUSAHA LAMPU PIJAR “A” MENYATAKAN BHW LAMPUNYA BISA TAHAN PAKAI SEKITAR 800 JAM. AKHIR-AKHIR INI TIMBUL DUGAAN BAHWA MASA PAKAI LAMPU ITU TELAH BERUBAH. UNTUK MEMBUKTIKAN HAL INI, DILAKUKAN PENELITIAN DENGAN JALAN  MENGUJI 50 LAMPU. TERNYATA RATA-RATANYA 792 JAM DAN SIMPANGAN BAKU MASA HIDUP LAMPU 55 JAM. SELIDIKILAH DENGAN TARAF NYATA (</a:t>
            </a:r>
            <a:r>
              <a:rPr lang="en-US" dirty="0" smtClean="0">
                <a:solidFill>
                  <a:schemeClr val="tx1"/>
                </a:solidFill>
                <a:sym typeface="Symbol"/>
              </a:rPr>
              <a:t>)</a:t>
            </a:r>
            <a:r>
              <a:rPr lang="en-US" dirty="0" smtClean="0">
                <a:solidFill>
                  <a:schemeClr val="tx1"/>
                </a:solidFill>
              </a:rPr>
              <a:t> 0,05 APAKAH KUALITAS LAMPU ITU SUDAH BENAR-BENAR BERUBAH ATAU BELUM.</a:t>
            </a:r>
            <a:endParaRPr lang="en-US" dirty="0">
              <a:solidFill>
                <a:schemeClr val="tx1"/>
              </a:solidFill>
            </a:endParaRPr>
          </a:p>
        </p:txBody>
      </p:sp>
      <p:sp>
        <p:nvSpPr>
          <p:cNvPr id="20" name="Rectangle 19"/>
          <p:cNvSpPr/>
          <p:nvPr/>
        </p:nvSpPr>
        <p:spPr>
          <a:xfrm>
            <a:off x="609600" y="4038600"/>
            <a:ext cx="7924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JAWAB :   HO : </a:t>
            </a:r>
            <a:r>
              <a:rPr lang="en-US" dirty="0" smtClean="0">
                <a:solidFill>
                  <a:schemeClr val="tx1"/>
                </a:solidFill>
                <a:sym typeface="Symbol"/>
              </a:rPr>
              <a:t></a:t>
            </a:r>
            <a:r>
              <a:rPr lang="en-US" dirty="0" smtClean="0">
                <a:solidFill>
                  <a:schemeClr val="tx1"/>
                </a:solidFill>
              </a:rPr>
              <a:t> = 800 JAM</a:t>
            </a:r>
          </a:p>
          <a:p>
            <a:pPr marL="914400" indent="-914400">
              <a:tabLst>
                <a:tab pos="2684463" algn="l"/>
              </a:tabLst>
            </a:pPr>
            <a:r>
              <a:rPr lang="en-US" dirty="0" smtClean="0">
                <a:solidFill>
                  <a:schemeClr val="tx1"/>
                </a:solidFill>
              </a:rPr>
              <a:t>	H1 : </a:t>
            </a:r>
            <a:r>
              <a:rPr lang="en-US" dirty="0" smtClean="0">
                <a:solidFill>
                  <a:schemeClr val="tx1"/>
                </a:solidFill>
                <a:sym typeface="Symbol"/>
              </a:rPr>
              <a:t></a:t>
            </a:r>
            <a:r>
              <a:rPr lang="en-US" dirty="0" smtClean="0">
                <a:solidFill>
                  <a:schemeClr val="tx1"/>
                </a:solidFill>
              </a:rPr>
              <a:t> ≠ 800 JAM, BERARTI KUALITAS LAMPU TELAH BERUBAH   	DAN BUKAN 800 JAM LAGI.</a:t>
            </a:r>
          </a:p>
          <a:p>
            <a:r>
              <a:rPr lang="en-US" dirty="0" smtClean="0">
                <a:solidFill>
                  <a:schemeClr val="tx1"/>
                </a:solidFill>
              </a:rPr>
              <a:t>	S = 55 JAM </a:t>
            </a:r>
            <a:endParaRPr lang="en-US" dirty="0">
              <a:solidFill>
                <a:schemeClr val="tx1"/>
              </a:solidFill>
            </a:endParaRPr>
          </a:p>
        </p:txBody>
      </p:sp>
      <p:sp>
        <p:nvSpPr>
          <p:cNvPr id="27" name="Rectangle 26"/>
          <p:cNvSpPr/>
          <p:nvPr/>
        </p:nvSpPr>
        <p:spPr>
          <a:xfrm>
            <a:off x="685800" y="5181600"/>
            <a:ext cx="2971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solidFill>
                  <a:schemeClr val="tx1"/>
                </a:solidFill>
              </a:rPr>
              <a:t>t</a:t>
            </a:r>
            <a:r>
              <a:rPr lang="en-US" dirty="0" err="1" smtClean="0">
                <a:solidFill>
                  <a:schemeClr val="tx1"/>
                </a:solidFill>
              </a:rPr>
              <a:t>hitung</a:t>
            </a:r>
            <a:r>
              <a:rPr lang="en-US" dirty="0" smtClean="0">
                <a:solidFill>
                  <a:schemeClr val="tx1"/>
                </a:solidFill>
              </a:rPr>
              <a:t> = -1,029.  </a:t>
            </a:r>
          </a:p>
          <a:p>
            <a:r>
              <a:rPr lang="en-US" sz="2400" dirty="0" smtClean="0">
                <a:solidFill>
                  <a:schemeClr val="tx1"/>
                </a:solidFill>
              </a:rPr>
              <a:t>t</a:t>
            </a:r>
            <a:r>
              <a:rPr lang="en-US" sz="2400" baseline="-25000" dirty="0" smtClean="0">
                <a:solidFill>
                  <a:schemeClr val="tx1"/>
                </a:solidFill>
              </a:rPr>
              <a:t>1-1/2 </a:t>
            </a:r>
            <a:r>
              <a:rPr lang="en-US" sz="2400" baseline="-25000" dirty="0" smtClean="0">
                <a:solidFill>
                  <a:schemeClr val="tx1"/>
                </a:solidFill>
                <a:sym typeface="Symbol"/>
              </a:rPr>
              <a:t>, n-1</a:t>
            </a:r>
            <a:r>
              <a:rPr lang="en-US" dirty="0" smtClean="0">
                <a:solidFill>
                  <a:schemeClr val="tx1"/>
                </a:solidFill>
              </a:rPr>
              <a:t> = 2,01. </a:t>
            </a:r>
            <a:endParaRPr lang="en-US" dirty="0">
              <a:solidFill>
                <a:schemeClr val="tx1"/>
              </a:solidFill>
            </a:endParaRPr>
          </a:p>
        </p:txBody>
      </p:sp>
      <p:sp>
        <p:nvSpPr>
          <p:cNvPr id="28" name="Rectangle 27"/>
          <p:cNvSpPr/>
          <p:nvPr/>
        </p:nvSpPr>
        <p:spPr>
          <a:xfrm>
            <a:off x="6553200" y="5257800"/>
            <a:ext cx="1905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JADI Ho DITERIMA</a:t>
            </a:r>
            <a:endParaRPr lang="en-US" dirty="0">
              <a:solidFill>
                <a:schemeClr val="tx1"/>
              </a:solidFill>
            </a:endParaRPr>
          </a:p>
        </p:txBody>
      </p:sp>
      <p:sp>
        <p:nvSpPr>
          <p:cNvPr id="29" name="Rectangle 28"/>
          <p:cNvSpPr/>
          <p:nvPr/>
        </p:nvSpPr>
        <p:spPr>
          <a:xfrm>
            <a:off x="3124200" y="5257800"/>
            <a:ext cx="342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 2,01 </a:t>
            </a:r>
            <a:r>
              <a:rPr lang="en-US" sz="2400" dirty="0" smtClean="0">
                <a:solidFill>
                  <a:schemeClr val="tx1"/>
                </a:solidFill>
                <a:sym typeface="Symbol"/>
              </a:rPr>
              <a:t></a:t>
            </a:r>
            <a:r>
              <a:rPr lang="en-US" sz="2400" dirty="0" smtClean="0">
                <a:solidFill>
                  <a:schemeClr val="tx1"/>
                </a:solidFill>
              </a:rPr>
              <a:t> - 1,029 </a:t>
            </a:r>
            <a:r>
              <a:rPr lang="en-US" sz="2400" dirty="0" smtClean="0">
                <a:solidFill>
                  <a:schemeClr val="tx1"/>
                </a:solidFill>
                <a:sym typeface="Symbol"/>
              </a:rPr>
              <a:t></a:t>
            </a:r>
            <a:r>
              <a:rPr lang="en-US" sz="2400" dirty="0" smtClean="0">
                <a:solidFill>
                  <a:schemeClr val="tx1"/>
                </a:solidFill>
              </a:rPr>
              <a:t> 2,01</a:t>
            </a:r>
            <a:endParaRPr lang="en-US" sz="2400" dirty="0">
              <a:solidFill>
                <a:schemeClr val="tx1"/>
              </a:solidFill>
            </a:endParaRPr>
          </a:p>
        </p:txBody>
      </p:sp>
      <p:sp>
        <p:nvSpPr>
          <p:cNvPr id="15" name="Rectangle 14"/>
          <p:cNvSpPr/>
          <p:nvPr/>
        </p:nvSpPr>
        <p:spPr>
          <a:xfrm>
            <a:off x="5547852" y="199104"/>
            <a:ext cx="381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a:t>
            </a:r>
            <a:endParaRPr lang="en-US" sz="3600" dirty="0">
              <a:solidFill>
                <a:schemeClr val="tx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723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rPr>
              <a:t>MENGUJI RATA-RATA </a:t>
            </a:r>
            <a:r>
              <a:rPr lang="en-US" sz="2400" b="1" dirty="0" smtClean="0">
                <a:solidFill>
                  <a:schemeClr val="tx1"/>
                </a:solidFill>
                <a:sym typeface="Symbol"/>
              </a:rPr>
              <a:t></a:t>
            </a:r>
            <a:r>
              <a:rPr lang="en-US" sz="2400" b="1" dirty="0" smtClean="0">
                <a:solidFill>
                  <a:schemeClr val="tx1"/>
                </a:solidFill>
              </a:rPr>
              <a:t> : UJI SATU PIHAK    </a:t>
            </a:r>
            <a:endParaRPr lang="en-US" sz="2400" b="1" dirty="0">
              <a:solidFill>
                <a:schemeClr val="tx1"/>
              </a:solidFill>
            </a:endParaRPr>
          </a:p>
        </p:txBody>
      </p:sp>
      <p:sp>
        <p:nvSpPr>
          <p:cNvPr id="3" name="Rectangle 2"/>
          <p:cNvSpPr/>
          <p:nvPr/>
        </p:nvSpPr>
        <p:spPr>
          <a:xfrm>
            <a:off x="304800" y="990600"/>
            <a:ext cx="2362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smtClean="0">
              <a:solidFill>
                <a:schemeClr val="tx1"/>
              </a:solidFill>
              <a:sym typeface="Symbol"/>
            </a:endParaRPr>
          </a:p>
          <a:p>
            <a:pPr lvl="0"/>
            <a:r>
              <a:rPr lang="en-US" dirty="0" smtClean="0">
                <a:solidFill>
                  <a:schemeClr val="tx1"/>
                </a:solidFill>
                <a:sym typeface="Symbol"/>
              </a:rPr>
              <a:t>A. </a:t>
            </a:r>
            <a:r>
              <a:rPr lang="en-US" sz="2400" dirty="0" smtClean="0">
                <a:solidFill>
                  <a:schemeClr val="tx1"/>
                </a:solidFill>
                <a:sym typeface="Symbol"/>
              </a:rPr>
              <a:t></a:t>
            </a:r>
            <a:r>
              <a:rPr lang="en-US" sz="2400" dirty="0" smtClean="0">
                <a:solidFill>
                  <a:schemeClr val="tx1"/>
                </a:solidFill>
              </a:rPr>
              <a:t> DIKETAHUI :</a:t>
            </a:r>
          </a:p>
          <a:p>
            <a:pPr algn="ctr"/>
            <a:endParaRPr lang="en-US" dirty="0"/>
          </a:p>
        </p:txBody>
      </p:sp>
      <p:sp>
        <p:nvSpPr>
          <p:cNvPr id="4" name="Rectangle 3"/>
          <p:cNvSpPr/>
          <p:nvPr/>
        </p:nvSpPr>
        <p:spPr>
          <a:xfrm>
            <a:off x="2590800" y="963564"/>
            <a:ext cx="2590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GUNAKAN   Z  TEST (UJI Z)</a:t>
            </a:r>
            <a:endParaRPr lang="en-US" dirty="0">
              <a:solidFill>
                <a:schemeClr val="tx1"/>
              </a:solidFill>
            </a:endParaRPr>
          </a:p>
        </p:txBody>
      </p:sp>
      <p:sp>
        <p:nvSpPr>
          <p:cNvPr id="5" name="Rectangle 4"/>
          <p:cNvSpPr/>
          <p:nvPr/>
        </p:nvSpPr>
        <p:spPr>
          <a:xfrm>
            <a:off x="5257800" y="774300"/>
            <a:ext cx="3429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tx1"/>
              </a:solidFill>
            </a:endParaRPr>
          </a:p>
          <a:p>
            <a:pPr algn="ctr"/>
            <a:r>
              <a:rPr lang="en-US" sz="2000" dirty="0" smtClean="0">
                <a:solidFill>
                  <a:schemeClr val="tx1"/>
                </a:solidFill>
              </a:rPr>
              <a:t>TOLAK H</a:t>
            </a:r>
            <a:r>
              <a:rPr lang="en-US" sz="2000" baseline="-25000" dirty="0" smtClean="0">
                <a:solidFill>
                  <a:schemeClr val="tx1"/>
                </a:solidFill>
              </a:rPr>
              <a:t>O</a:t>
            </a:r>
            <a:r>
              <a:rPr lang="en-US" sz="2000" dirty="0" smtClean="0">
                <a:solidFill>
                  <a:schemeClr val="tx1"/>
                </a:solidFill>
              </a:rPr>
              <a:t> </a:t>
            </a:r>
            <a:r>
              <a:rPr lang="en-US" dirty="0" smtClean="0">
                <a:solidFill>
                  <a:schemeClr val="tx1"/>
                </a:solidFill>
              </a:rPr>
              <a:t> JK.  </a:t>
            </a:r>
            <a:r>
              <a:rPr lang="en-US" sz="2000" dirty="0" smtClean="0">
                <a:solidFill>
                  <a:schemeClr val="tx1"/>
                </a:solidFill>
              </a:rPr>
              <a:t>Z</a:t>
            </a:r>
            <a:r>
              <a:rPr lang="en-US" sz="2000" baseline="-25000" dirty="0" smtClean="0">
                <a:solidFill>
                  <a:schemeClr val="tx1"/>
                </a:solidFill>
              </a:rPr>
              <a:t>HITUNG</a:t>
            </a:r>
            <a:r>
              <a:rPr lang="en-US" sz="2000" dirty="0" smtClean="0">
                <a:solidFill>
                  <a:schemeClr val="tx1"/>
                </a:solidFill>
              </a:rPr>
              <a:t> </a:t>
            </a:r>
            <a:r>
              <a:rPr lang="en-US" sz="2000" dirty="0" smtClean="0">
                <a:solidFill>
                  <a:schemeClr val="tx1"/>
                </a:solidFill>
                <a:sym typeface="Symbol"/>
              </a:rPr>
              <a:t></a:t>
            </a:r>
            <a:r>
              <a:rPr lang="en-US" sz="2000" dirty="0" smtClean="0">
                <a:solidFill>
                  <a:schemeClr val="tx1"/>
                </a:solidFill>
              </a:rPr>
              <a:t> Z</a:t>
            </a:r>
            <a:r>
              <a:rPr lang="en-US" sz="2800" baseline="-25000" dirty="0" smtClean="0">
                <a:solidFill>
                  <a:schemeClr val="tx1"/>
                </a:solidFill>
              </a:rPr>
              <a:t>0,5 - </a:t>
            </a:r>
            <a:r>
              <a:rPr lang="en-US" sz="2800" baseline="-25000" dirty="0" smtClean="0">
                <a:solidFill>
                  <a:schemeClr val="tx1"/>
                </a:solidFill>
                <a:sym typeface="Symbol"/>
              </a:rPr>
              <a:t></a:t>
            </a:r>
            <a:endParaRPr lang="en-US" sz="2800" dirty="0">
              <a:solidFill>
                <a:schemeClr val="tx1"/>
              </a:solidFill>
            </a:endParaRPr>
          </a:p>
        </p:txBody>
      </p:sp>
      <p:sp>
        <p:nvSpPr>
          <p:cNvPr id="6" name="Rectangle 5"/>
          <p:cNvSpPr/>
          <p:nvPr/>
        </p:nvSpPr>
        <p:spPr>
          <a:xfrm>
            <a:off x="1295400" y="1447800"/>
            <a:ext cx="7315200" cy="2667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PROSES PEMBUATAN BARANG RATA-2 M’HSLKAN 15,7 UNIT PER JAM DG </a:t>
            </a:r>
            <a:r>
              <a:rPr lang="en-US" sz="2000" dirty="0" smtClean="0">
                <a:solidFill>
                  <a:schemeClr val="tx1"/>
                </a:solidFill>
                <a:sym typeface="Symbol"/>
              </a:rPr>
              <a:t></a:t>
            </a:r>
            <a:r>
              <a:rPr lang="en-US" sz="2000" baseline="30000" dirty="0" smtClean="0">
                <a:solidFill>
                  <a:schemeClr val="tx1"/>
                </a:solidFill>
                <a:sym typeface="Symbol"/>
              </a:rPr>
              <a:t>2</a:t>
            </a:r>
            <a:r>
              <a:rPr lang="en-US" sz="2000" dirty="0" smtClean="0">
                <a:solidFill>
                  <a:schemeClr val="tx1"/>
                </a:solidFill>
              </a:rPr>
              <a:t> 2,3. METODE BARU DIUSULKAN UTK M’GANTI YG LAMA JIKA RATA-2 PER JAM M’HSLKAN PALING SEDIKIT 16 UNIT. UTK MENENTUKAN APAKAH METODE DIGANTI ATAU TDK, METODE BARU DICOBA 20 KALI DAN TERNYATA RATA-2 PER JAM M’HSLKAN 16,9 UNIT.  PENGUSAHA BERMAKSUD MENGAMBIL RESIKO 5% UNTUK M’GUNAKAN METODE BARU APABILA METODE INI RATA-2 M’HSLKAN LEBIH DARI 16 BUAH. APAKAH KEPUTUSAN SI PENGUSAHA?</a:t>
            </a:r>
            <a:endParaRPr lang="en-US" sz="2000" dirty="0">
              <a:solidFill>
                <a:schemeClr val="tx1"/>
              </a:solidFill>
            </a:endParaRPr>
          </a:p>
        </p:txBody>
      </p:sp>
      <p:sp>
        <p:nvSpPr>
          <p:cNvPr id="7" name="Rectangle 6"/>
          <p:cNvSpPr/>
          <p:nvPr/>
        </p:nvSpPr>
        <p:spPr>
          <a:xfrm>
            <a:off x="1371600" y="4038600"/>
            <a:ext cx="7391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HO : </a:t>
            </a:r>
            <a:r>
              <a:rPr lang="en-US" dirty="0" smtClean="0">
                <a:solidFill>
                  <a:schemeClr val="tx1"/>
                </a:solidFill>
                <a:sym typeface="Symbol"/>
              </a:rPr>
              <a:t></a:t>
            </a:r>
            <a:r>
              <a:rPr lang="en-US" dirty="0" smtClean="0">
                <a:solidFill>
                  <a:schemeClr val="tx1"/>
                </a:solidFill>
              </a:rPr>
              <a:t> = 16, BERARTI RATA-2 HASIL METODE BARU PALING TINGGI 16</a:t>
            </a:r>
          </a:p>
          <a:p>
            <a:r>
              <a:rPr lang="en-US" dirty="0" smtClean="0">
                <a:solidFill>
                  <a:schemeClr val="tx1"/>
                </a:solidFill>
              </a:rPr>
              <a:t>H1 : </a:t>
            </a:r>
            <a:r>
              <a:rPr lang="en-US" dirty="0" smtClean="0">
                <a:solidFill>
                  <a:schemeClr val="tx1"/>
                </a:solidFill>
                <a:sym typeface="Symbol"/>
              </a:rPr>
              <a:t></a:t>
            </a:r>
            <a:r>
              <a:rPr lang="en-US" dirty="0" smtClean="0">
                <a:solidFill>
                  <a:schemeClr val="tx1"/>
                </a:solidFill>
              </a:rPr>
              <a:t> &gt; 16, BERARTI RATA-2 HASIL METODE BARU LEBIH DARI 16</a:t>
            </a:r>
          </a:p>
          <a:p>
            <a:pPr algn="just"/>
            <a:r>
              <a:rPr lang="en-US" dirty="0" smtClean="0">
                <a:solidFill>
                  <a:schemeClr val="tx1"/>
                </a:solidFill>
              </a:rPr>
              <a:t>	</a:t>
            </a:r>
            <a:r>
              <a:rPr lang="en-US" dirty="0" smtClean="0">
                <a:solidFill>
                  <a:schemeClr val="tx1"/>
                </a:solidFill>
                <a:sym typeface="Symbol"/>
              </a:rPr>
              <a:t></a:t>
            </a:r>
            <a:r>
              <a:rPr lang="en-US" dirty="0" smtClean="0">
                <a:solidFill>
                  <a:schemeClr val="tx1"/>
                </a:solidFill>
              </a:rPr>
              <a:t> = √2,3; n = 20; DAN </a:t>
            </a:r>
            <a:r>
              <a:rPr lang="en-US" dirty="0" smtClean="0">
                <a:solidFill>
                  <a:schemeClr val="tx1"/>
                </a:solidFill>
                <a:sym typeface="Symbol"/>
              </a:rPr>
              <a:t></a:t>
            </a:r>
            <a:r>
              <a:rPr lang="en-US" baseline="-25000" dirty="0" smtClean="0">
                <a:solidFill>
                  <a:schemeClr val="tx1"/>
                </a:solidFill>
              </a:rPr>
              <a:t>0</a:t>
            </a:r>
            <a:r>
              <a:rPr lang="en-US" dirty="0" smtClean="0">
                <a:solidFill>
                  <a:schemeClr val="tx1"/>
                </a:solidFill>
              </a:rPr>
              <a:t> = 16;  JADI Z =2,65; Z</a:t>
            </a:r>
            <a:r>
              <a:rPr lang="en-US" baseline="-25000" dirty="0" smtClean="0">
                <a:solidFill>
                  <a:schemeClr val="tx1"/>
                </a:solidFill>
              </a:rPr>
              <a:t>TAB. </a:t>
            </a:r>
            <a:r>
              <a:rPr lang="en-US" dirty="0" smtClean="0">
                <a:solidFill>
                  <a:schemeClr val="tx1"/>
                </a:solidFill>
              </a:rPr>
              <a:t>= 1,64;</a:t>
            </a:r>
          </a:p>
          <a:p>
            <a:r>
              <a:rPr lang="en-US" dirty="0" smtClean="0">
                <a:solidFill>
                  <a:schemeClr val="tx1"/>
                </a:solidFill>
              </a:rPr>
              <a:t>	TOLAK HO JIKA Z</a:t>
            </a:r>
            <a:r>
              <a:rPr lang="en-US" baseline="-25000" dirty="0" smtClean="0">
                <a:solidFill>
                  <a:schemeClr val="tx1"/>
                </a:solidFill>
              </a:rPr>
              <a:t>HIT.</a:t>
            </a:r>
            <a:r>
              <a:rPr lang="en-US" dirty="0" smtClean="0">
                <a:solidFill>
                  <a:schemeClr val="tx1"/>
                </a:solidFill>
              </a:rPr>
              <a:t> LEBIH BESAR ATAU SAMA DENGAN 1,64. JIKA Z</a:t>
            </a:r>
            <a:r>
              <a:rPr lang="en-US" baseline="-25000" dirty="0" smtClean="0">
                <a:solidFill>
                  <a:schemeClr val="tx1"/>
                </a:solidFill>
              </a:rPr>
              <a:t>HIT</a:t>
            </a:r>
            <a:r>
              <a:rPr lang="en-US" dirty="0" smtClean="0">
                <a:solidFill>
                  <a:schemeClr val="tx1"/>
                </a:solidFill>
              </a:rPr>
              <a:t>  &lt;  1,64;  MAKA HO DITERIMA. JADI HO DITOLAK (= UJI SIGNIFIKAN).</a:t>
            </a:r>
            <a:endParaRPr lang="en-US" dirty="0">
              <a:solidFill>
                <a:schemeClr val="tx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723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rPr>
              <a:t>MENGUJI RATA-RATA </a:t>
            </a:r>
            <a:r>
              <a:rPr lang="en-US" sz="2400" b="1" dirty="0" smtClean="0">
                <a:solidFill>
                  <a:schemeClr val="tx1"/>
                </a:solidFill>
                <a:sym typeface="Symbol"/>
              </a:rPr>
              <a:t></a:t>
            </a:r>
            <a:r>
              <a:rPr lang="en-US" sz="2400" b="1" dirty="0" smtClean="0">
                <a:solidFill>
                  <a:schemeClr val="tx1"/>
                </a:solidFill>
              </a:rPr>
              <a:t> : UJI SATU PIHAK    </a:t>
            </a:r>
            <a:endParaRPr lang="en-US" sz="2400" b="1" dirty="0">
              <a:solidFill>
                <a:schemeClr val="tx1"/>
              </a:solidFill>
            </a:endParaRPr>
          </a:p>
        </p:txBody>
      </p:sp>
      <p:sp>
        <p:nvSpPr>
          <p:cNvPr id="3" name="Rectangle 2"/>
          <p:cNvSpPr/>
          <p:nvPr/>
        </p:nvSpPr>
        <p:spPr>
          <a:xfrm>
            <a:off x="304800" y="990600"/>
            <a:ext cx="3124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smtClean="0">
              <a:solidFill>
                <a:schemeClr val="tx1"/>
              </a:solidFill>
              <a:sym typeface="Symbol"/>
            </a:endParaRPr>
          </a:p>
          <a:p>
            <a:pPr lvl="0"/>
            <a:r>
              <a:rPr lang="en-US" dirty="0" smtClean="0">
                <a:solidFill>
                  <a:schemeClr val="tx1"/>
                </a:solidFill>
                <a:sym typeface="Symbol"/>
              </a:rPr>
              <a:t>B. </a:t>
            </a:r>
            <a:r>
              <a:rPr lang="en-US" sz="2400" dirty="0" smtClean="0">
                <a:solidFill>
                  <a:schemeClr val="tx1"/>
                </a:solidFill>
                <a:sym typeface="Symbol"/>
              </a:rPr>
              <a:t></a:t>
            </a:r>
            <a:r>
              <a:rPr lang="en-US" sz="2400" dirty="0" smtClean="0">
                <a:solidFill>
                  <a:schemeClr val="tx1"/>
                </a:solidFill>
              </a:rPr>
              <a:t> TIDAK DIKETAHUI :</a:t>
            </a:r>
          </a:p>
          <a:p>
            <a:pPr algn="ctr"/>
            <a:endParaRPr lang="en-US" dirty="0"/>
          </a:p>
        </p:txBody>
      </p:sp>
      <p:sp>
        <p:nvSpPr>
          <p:cNvPr id="4" name="Rectangle 3"/>
          <p:cNvSpPr/>
          <p:nvPr/>
        </p:nvSpPr>
        <p:spPr>
          <a:xfrm>
            <a:off x="1295400" y="1447800"/>
            <a:ext cx="2590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GUNAKAN   t  TEST (UJI t)</a:t>
            </a:r>
            <a:endParaRPr lang="en-US" dirty="0">
              <a:solidFill>
                <a:schemeClr val="tx1"/>
              </a:solidFill>
            </a:endParaRPr>
          </a:p>
        </p:txBody>
      </p:sp>
      <p:sp>
        <p:nvSpPr>
          <p:cNvPr id="5" name="Rectangle 4"/>
          <p:cNvSpPr/>
          <p:nvPr/>
        </p:nvSpPr>
        <p:spPr>
          <a:xfrm>
            <a:off x="3962400" y="1447800"/>
            <a:ext cx="3429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TOLAK H</a:t>
            </a:r>
            <a:r>
              <a:rPr lang="en-US" sz="2000" baseline="-25000" dirty="0" smtClean="0">
                <a:solidFill>
                  <a:schemeClr val="tx1"/>
                </a:solidFill>
              </a:rPr>
              <a:t>O</a:t>
            </a:r>
            <a:r>
              <a:rPr lang="en-US" sz="2000" dirty="0" smtClean="0">
                <a:solidFill>
                  <a:schemeClr val="tx1"/>
                </a:solidFill>
              </a:rPr>
              <a:t> </a:t>
            </a:r>
            <a:r>
              <a:rPr lang="en-US" dirty="0" smtClean="0">
                <a:solidFill>
                  <a:schemeClr val="tx1"/>
                </a:solidFill>
              </a:rPr>
              <a:t> JK.  </a:t>
            </a:r>
            <a:r>
              <a:rPr lang="en-US" sz="2000" dirty="0" err="1" smtClean="0">
                <a:solidFill>
                  <a:schemeClr val="tx1"/>
                </a:solidFill>
              </a:rPr>
              <a:t>t</a:t>
            </a:r>
            <a:r>
              <a:rPr lang="en-US" sz="2000" baseline="-25000" dirty="0" err="1" smtClean="0">
                <a:solidFill>
                  <a:schemeClr val="tx1"/>
                </a:solidFill>
              </a:rPr>
              <a:t>HITUNG</a:t>
            </a:r>
            <a:r>
              <a:rPr lang="en-US" sz="2000" dirty="0" smtClean="0">
                <a:solidFill>
                  <a:schemeClr val="tx1"/>
                </a:solidFill>
              </a:rPr>
              <a:t> </a:t>
            </a:r>
            <a:r>
              <a:rPr lang="en-US" sz="2000" dirty="0" smtClean="0">
                <a:solidFill>
                  <a:schemeClr val="tx1"/>
                </a:solidFill>
                <a:sym typeface="Symbol"/>
              </a:rPr>
              <a:t></a:t>
            </a:r>
            <a:r>
              <a:rPr lang="en-US" sz="2000" dirty="0" smtClean="0">
                <a:solidFill>
                  <a:schemeClr val="tx1"/>
                </a:solidFill>
              </a:rPr>
              <a:t> t</a:t>
            </a:r>
            <a:r>
              <a:rPr lang="en-US" sz="2800" baseline="-25000" dirty="0" smtClean="0">
                <a:solidFill>
                  <a:schemeClr val="tx1"/>
                </a:solidFill>
              </a:rPr>
              <a:t>1 - </a:t>
            </a:r>
            <a:r>
              <a:rPr lang="en-US" sz="2800" baseline="-25000" dirty="0" smtClean="0">
                <a:solidFill>
                  <a:schemeClr val="tx1"/>
                </a:solidFill>
                <a:sym typeface="Symbol"/>
              </a:rPr>
              <a:t></a:t>
            </a:r>
            <a:endParaRPr lang="en-US" sz="2800" dirty="0">
              <a:solidFill>
                <a:schemeClr val="tx1"/>
              </a:solidFill>
            </a:endParaRPr>
          </a:p>
        </p:txBody>
      </p:sp>
      <p:sp>
        <p:nvSpPr>
          <p:cNvPr id="6" name="Rectangle 5"/>
          <p:cNvSpPr/>
          <p:nvPr/>
        </p:nvSpPr>
        <p:spPr>
          <a:xfrm>
            <a:off x="990600" y="1905000"/>
            <a:ext cx="7620000" cy="22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8463" indent="-398463" algn="just">
              <a:tabLst>
                <a:tab pos="401638" algn="l"/>
              </a:tabLst>
            </a:pPr>
            <a:r>
              <a:rPr lang="en-US" sz="2000" dirty="0" smtClean="0">
                <a:solidFill>
                  <a:schemeClr val="tx1"/>
                </a:solidFill>
              </a:rPr>
              <a:t>EX.	DG MENYUNTIKKAN SMCM HORMON T3 KPD AYAM AKAN MENAMBAH BERAT TELURNYA RATA</a:t>
            </a:r>
            <a:r>
              <a:rPr lang="en-US" sz="2000" baseline="30000" dirty="0" smtClean="0">
                <a:solidFill>
                  <a:schemeClr val="tx1"/>
                </a:solidFill>
              </a:rPr>
              <a:t>2</a:t>
            </a:r>
            <a:r>
              <a:rPr lang="en-US" sz="2000" dirty="0" smtClean="0">
                <a:solidFill>
                  <a:schemeClr val="tx1"/>
                </a:solidFill>
              </a:rPr>
              <a:t> 4,5 GRAM. SAMPEL ACAK YG TDR ATAS 31 BUTIR TELUR DARI AYAM YG TELAH DIBERI SUNTIKAN HORMON TSB MEMBERIKAN RATA</a:t>
            </a:r>
            <a:r>
              <a:rPr lang="en-US" sz="2000" baseline="30000" dirty="0" smtClean="0">
                <a:solidFill>
                  <a:schemeClr val="tx1"/>
                </a:solidFill>
              </a:rPr>
              <a:t>2</a:t>
            </a:r>
            <a:r>
              <a:rPr lang="en-US" sz="2000" dirty="0" smtClean="0">
                <a:solidFill>
                  <a:schemeClr val="tx1"/>
                </a:solidFill>
              </a:rPr>
              <a:t> BERAT 4,9 GRAM DAN SIMPANGAN BAKU (S) = 0,8 GRAM.  CUKUP BERALASANKAH UNTUK MENERIMA PERNYATAAN BHW PERTAMBAHAN RATA</a:t>
            </a:r>
            <a:r>
              <a:rPr lang="en-US" sz="2000" baseline="30000" dirty="0" smtClean="0">
                <a:solidFill>
                  <a:schemeClr val="tx1"/>
                </a:solidFill>
              </a:rPr>
              <a:t>2</a:t>
            </a:r>
            <a:r>
              <a:rPr lang="en-US" sz="2000" dirty="0" smtClean="0">
                <a:solidFill>
                  <a:schemeClr val="tx1"/>
                </a:solidFill>
              </a:rPr>
              <a:t> BERAT TELUR PALING SEDIKIT 4,5 GRAM DG RESIKO 1%.?</a:t>
            </a:r>
            <a:endParaRPr lang="en-US" sz="2000" dirty="0">
              <a:solidFill>
                <a:schemeClr val="tx1"/>
              </a:solidFill>
            </a:endParaRPr>
          </a:p>
        </p:txBody>
      </p:sp>
      <p:sp>
        <p:nvSpPr>
          <p:cNvPr id="7" name="Rectangle 6"/>
          <p:cNvSpPr/>
          <p:nvPr/>
        </p:nvSpPr>
        <p:spPr>
          <a:xfrm>
            <a:off x="1371600" y="4191000"/>
            <a:ext cx="7391400" cy="205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95388" indent="-1195388" algn="just"/>
            <a:r>
              <a:rPr lang="en-US" dirty="0" smtClean="0">
                <a:solidFill>
                  <a:schemeClr val="tx1"/>
                </a:solidFill>
              </a:rPr>
              <a:t>HO : </a:t>
            </a:r>
            <a:r>
              <a:rPr lang="en-US" dirty="0" smtClean="0">
                <a:solidFill>
                  <a:schemeClr val="tx1"/>
                </a:solidFill>
                <a:sym typeface="Symbol"/>
              </a:rPr>
              <a:t></a:t>
            </a:r>
            <a:r>
              <a:rPr lang="en-US" dirty="0" smtClean="0">
                <a:solidFill>
                  <a:schemeClr val="tx1"/>
                </a:solidFill>
              </a:rPr>
              <a:t> = 4,5; MENYUNTIK AYAM DG HORMON TDK MENYEBABKAN BERTAMBAHNYA RATA</a:t>
            </a:r>
            <a:r>
              <a:rPr lang="en-US" baseline="30000" dirty="0" smtClean="0">
                <a:solidFill>
                  <a:schemeClr val="tx1"/>
                </a:solidFill>
              </a:rPr>
              <a:t>2 </a:t>
            </a:r>
            <a:r>
              <a:rPr lang="en-US" dirty="0" smtClean="0">
                <a:solidFill>
                  <a:schemeClr val="tx1"/>
                </a:solidFill>
              </a:rPr>
              <a:t>BERAT TELUR DENGAN 4,5 GRAM</a:t>
            </a:r>
          </a:p>
          <a:p>
            <a:pPr marL="1195388" indent="-1195388" algn="just"/>
            <a:r>
              <a:rPr lang="en-US" dirty="0" smtClean="0">
                <a:solidFill>
                  <a:schemeClr val="tx1"/>
                </a:solidFill>
              </a:rPr>
              <a:t>H1  : </a:t>
            </a:r>
            <a:r>
              <a:rPr lang="en-US" dirty="0" smtClean="0">
                <a:solidFill>
                  <a:schemeClr val="tx1"/>
                </a:solidFill>
                <a:sym typeface="Symbol"/>
              </a:rPr>
              <a:t></a:t>
            </a:r>
            <a:r>
              <a:rPr lang="en-US" dirty="0" smtClean="0">
                <a:solidFill>
                  <a:schemeClr val="tx1"/>
                </a:solidFill>
              </a:rPr>
              <a:t> &gt; 4,5; SUNTIKAN HORMON MENGAKIBATKAN BERAT TELUR RATA</a:t>
            </a:r>
            <a:r>
              <a:rPr lang="en-US" baseline="30000" dirty="0" smtClean="0">
                <a:solidFill>
                  <a:schemeClr val="tx1"/>
                </a:solidFill>
              </a:rPr>
              <a:t>2</a:t>
            </a:r>
            <a:r>
              <a:rPr lang="en-US" dirty="0" smtClean="0">
                <a:solidFill>
                  <a:schemeClr val="tx1"/>
                </a:solidFill>
              </a:rPr>
              <a:t> BERTAMBAH PALING SEDIKIT  4,5 GRAM.</a:t>
            </a:r>
          </a:p>
          <a:p>
            <a:r>
              <a:rPr lang="en-US" dirty="0" smtClean="0">
                <a:solidFill>
                  <a:schemeClr val="tx1"/>
                </a:solidFill>
              </a:rPr>
              <a:t>	X = 4,9 GRAM; S = 0,8 GRAM;  </a:t>
            </a:r>
            <a:r>
              <a:rPr lang="en-US" sz="2400" dirty="0" smtClean="0">
                <a:solidFill>
                  <a:schemeClr val="tx1"/>
                </a:solidFill>
              </a:rPr>
              <a:t>n</a:t>
            </a:r>
            <a:r>
              <a:rPr lang="en-US" dirty="0" smtClean="0">
                <a:solidFill>
                  <a:schemeClr val="tx1"/>
                </a:solidFill>
              </a:rPr>
              <a:t> = 31,DB = 30; DAN </a:t>
            </a:r>
            <a:r>
              <a:rPr lang="en-US" dirty="0" smtClean="0">
                <a:solidFill>
                  <a:schemeClr val="tx1"/>
                </a:solidFill>
                <a:sym typeface="Symbol"/>
              </a:rPr>
              <a:t></a:t>
            </a:r>
            <a:r>
              <a:rPr lang="en-US" baseline="-25000" dirty="0" smtClean="0">
                <a:solidFill>
                  <a:schemeClr val="tx1"/>
                </a:solidFill>
              </a:rPr>
              <a:t>O</a:t>
            </a:r>
            <a:r>
              <a:rPr lang="en-US" dirty="0" smtClean="0">
                <a:solidFill>
                  <a:schemeClr val="tx1"/>
                </a:solidFill>
              </a:rPr>
              <a:t> = 4,5.  JADI </a:t>
            </a:r>
            <a:r>
              <a:rPr lang="en-US" sz="2400" dirty="0" err="1" smtClean="0">
                <a:solidFill>
                  <a:schemeClr val="tx1"/>
                </a:solidFill>
              </a:rPr>
              <a:t>t</a:t>
            </a:r>
            <a:r>
              <a:rPr lang="en-US" baseline="-25000" dirty="0" err="1" smtClean="0">
                <a:solidFill>
                  <a:schemeClr val="tx1"/>
                </a:solidFill>
              </a:rPr>
              <a:t>HIT</a:t>
            </a:r>
            <a:r>
              <a:rPr lang="en-US" baseline="-25000" dirty="0" smtClean="0">
                <a:solidFill>
                  <a:schemeClr val="tx1"/>
                </a:solidFill>
              </a:rPr>
              <a:t>. </a:t>
            </a:r>
            <a:r>
              <a:rPr lang="en-US" dirty="0" smtClean="0">
                <a:solidFill>
                  <a:schemeClr val="tx1"/>
                </a:solidFill>
              </a:rPr>
              <a:t>= 2,78; </a:t>
            </a:r>
            <a:r>
              <a:rPr lang="en-US" sz="2400" dirty="0" err="1" smtClean="0">
                <a:solidFill>
                  <a:schemeClr val="tx1"/>
                </a:solidFill>
              </a:rPr>
              <a:t>t</a:t>
            </a:r>
            <a:r>
              <a:rPr lang="en-US" baseline="-25000" dirty="0" err="1" smtClean="0">
                <a:solidFill>
                  <a:schemeClr val="tx1"/>
                </a:solidFill>
              </a:rPr>
              <a:t>TAB</a:t>
            </a:r>
            <a:r>
              <a:rPr lang="en-US" baseline="-25000" dirty="0" smtClean="0">
                <a:solidFill>
                  <a:schemeClr val="tx1"/>
                </a:solidFill>
              </a:rPr>
              <a:t>.</a:t>
            </a:r>
            <a:r>
              <a:rPr lang="en-US" dirty="0" smtClean="0">
                <a:solidFill>
                  <a:schemeClr val="tx1"/>
                </a:solidFill>
              </a:rPr>
              <a:t>= 2,46. JADI HO DITOLAK.</a:t>
            </a:r>
            <a:endParaRPr lang="en-US" dirty="0">
              <a:solidFill>
                <a:schemeClr val="tx1"/>
              </a:solidFill>
            </a:endParaRPr>
          </a:p>
        </p:txBody>
      </p:sp>
      <p:cxnSp>
        <p:nvCxnSpPr>
          <p:cNvPr id="9" name="Straight Connector 8"/>
          <p:cNvCxnSpPr/>
          <p:nvPr/>
        </p:nvCxnSpPr>
        <p:spPr>
          <a:xfrm>
            <a:off x="2317956" y="5486400"/>
            <a:ext cx="2286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04800"/>
            <a:ext cx="8229600" cy="5943600"/>
          </a:xfrm>
        </p:spPr>
        <p:txBody>
          <a:bodyPr>
            <a:normAutofit fontScale="77500" lnSpcReduction="20000"/>
          </a:bodyPr>
          <a:lstStyle/>
          <a:p>
            <a:pPr marL="290513" indent="-290513" algn="just">
              <a:buFont typeface="Wingdings" pitchFamily="2" charset="2"/>
              <a:buChar char="Ø"/>
            </a:pPr>
            <a:r>
              <a:rPr lang="en-US" sz="3400" dirty="0" smtClean="0">
                <a:solidFill>
                  <a:schemeClr val="tx1"/>
                </a:solidFill>
              </a:rPr>
              <a:t>Data </a:t>
            </a:r>
            <a:r>
              <a:rPr lang="en-US" sz="3400" dirty="0" err="1" smtClean="0">
                <a:solidFill>
                  <a:schemeClr val="tx1"/>
                </a:solidFill>
              </a:rPr>
              <a:t>adalah</a:t>
            </a:r>
            <a:r>
              <a:rPr lang="en-US" sz="3400" dirty="0" smtClean="0">
                <a:solidFill>
                  <a:schemeClr val="tx1"/>
                </a:solidFill>
              </a:rPr>
              <a:t> </a:t>
            </a:r>
            <a:r>
              <a:rPr lang="en-US" sz="3400" dirty="0" err="1" smtClean="0">
                <a:solidFill>
                  <a:schemeClr val="tx1"/>
                </a:solidFill>
              </a:rPr>
              <a:t>catatan</a:t>
            </a:r>
            <a:r>
              <a:rPr lang="en-US" sz="3400" dirty="0" smtClean="0">
                <a:solidFill>
                  <a:schemeClr val="tx1"/>
                </a:solidFill>
              </a:rPr>
              <a:t> </a:t>
            </a:r>
            <a:r>
              <a:rPr lang="en-US" sz="3400" dirty="0" err="1" smtClean="0">
                <a:solidFill>
                  <a:schemeClr val="tx1"/>
                </a:solidFill>
              </a:rPr>
              <a:t>atas</a:t>
            </a:r>
            <a:r>
              <a:rPr lang="en-US" sz="3400" dirty="0" smtClean="0">
                <a:solidFill>
                  <a:schemeClr val="tx1"/>
                </a:solidFill>
              </a:rPr>
              <a:t> </a:t>
            </a:r>
            <a:r>
              <a:rPr lang="en-US" sz="3400" dirty="0" err="1" smtClean="0">
                <a:solidFill>
                  <a:schemeClr val="tx1"/>
                </a:solidFill>
              </a:rPr>
              <a:t>kumpulan</a:t>
            </a:r>
            <a:r>
              <a:rPr lang="en-US" sz="3400" dirty="0" smtClean="0">
                <a:solidFill>
                  <a:schemeClr val="tx1"/>
                </a:solidFill>
              </a:rPr>
              <a:t> </a:t>
            </a:r>
            <a:r>
              <a:rPr lang="en-US" sz="3400" dirty="0" err="1" smtClean="0">
                <a:solidFill>
                  <a:schemeClr val="tx1"/>
                </a:solidFill>
                <a:hlinkClick r:id="rId2" tooltip="Fakta"/>
              </a:rPr>
              <a:t>fakta</a:t>
            </a:r>
            <a:r>
              <a:rPr lang="en-US" sz="3400" dirty="0" smtClean="0">
                <a:solidFill>
                  <a:schemeClr val="tx1"/>
                </a:solidFill>
              </a:rPr>
              <a:t>.</a:t>
            </a:r>
            <a:r>
              <a:rPr lang="en-US" sz="3400" baseline="30000" dirty="0" smtClean="0">
                <a:solidFill>
                  <a:schemeClr val="tx1"/>
                </a:solidFill>
                <a:hlinkClick r:id="rId3"/>
              </a:rPr>
              <a:t>[1]</a:t>
            </a:r>
            <a:r>
              <a:rPr lang="en-US" sz="3400" dirty="0" smtClean="0">
                <a:solidFill>
                  <a:schemeClr val="tx1"/>
                </a:solidFill>
              </a:rPr>
              <a:t> Data </a:t>
            </a:r>
            <a:r>
              <a:rPr lang="en-US" sz="3400" dirty="0" err="1" smtClean="0">
                <a:solidFill>
                  <a:schemeClr val="tx1"/>
                </a:solidFill>
              </a:rPr>
              <a:t>merupakan</a:t>
            </a:r>
            <a:r>
              <a:rPr lang="en-US" sz="3400" dirty="0" smtClean="0">
                <a:solidFill>
                  <a:schemeClr val="tx1"/>
                </a:solidFill>
              </a:rPr>
              <a:t> </a:t>
            </a:r>
            <a:r>
              <a:rPr lang="en-US" sz="3400" dirty="0" err="1" smtClean="0">
                <a:solidFill>
                  <a:schemeClr val="tx1"/>
                </a:solidFill>
              </a:rPr>
              <a:t>bentuk</a:t>
            </a:r>
            <a:r>
              <a:rPr lang="en-US" sz="3400" dirty="0" smtClean="0">
                <a:solidFill>
                  <a:schemeClr val="tx1"/>
                </a:solidFill>
              </a:rPr>
              <a:t> </a:t>
            </a:r>
            <a:r>
              <a:rPr lang="en-US" sz="3400" dirty="0" err="1" smtClean="0">
                <a:solidFill>
                  <a:schemeClr val="tx1"/>
                </a:solidFill>
              </a:rPr>
              <a:t>jamak</a:t>
            </a:r>
            <a:r>
              <a:rPr lang="en-US" sz="3400" dirty="0" smtClean="0">
                <a:solidFill>
                  <a:schemeClr val="tx1"/>
                </a:solidFill>
              </a:rPr>
              <a:t> </a:t>
            </a:r>
            <a:r>
              <a:rPr lang="en-US" sz="3400" dirty="0" err="1" smtClean="0">
                <a:solidFill>
                  <a:schemeClr val="tx1"/>
                </a:solidFill>
              </a:rPr>
              <a:t>dari</a:t>
            </a:r>
            <a:r>
              <a:rPr lang="en-US" sz="3400" dirty="0" smtClean="0">
                <a:solidFill>
                  <a:schemeClr val="tx1"/>
                </a:solidFill>
              </a:rPr>
              <a:t> datum, </a:t>
            </a:r>
            <a:r>
              <a:rPr lang="en-US" sz="3400" dirty="0" err="1" smtClean="0">
                <a:solidFill>
                  <a:schemeClr val="tx1"/>
                </a:solidFill>
              </a:rPr>
              <a:t>berasal</a:t>
            </a:r>
            <a:r>
              <a:rPr lang="en-US" sz="3400" dirty="0" smtClean="0">
                <a:solidFill>
                  <a:schemeClr val="tx1"/>
                </a:solidFill>
              </a:rPr>
              <a:t> </a:t>
            </a:r>
            <a:r>
              <a:rPr lang="en-US" sz="3400" dirty="0" err="1" smtClean="0">
                <a:solidFill>
                  <a:schemeClr val="tx1"/>
                </a:solidFill>
              </a:rPr>
              <a:t>dari</a:t>
            </a:r>
            <a:r>
              <a:rPr lang="en-US" sz="3400" dirty="0" smtClean="0">
                <a:solidFill>
                  <a:schemeClr val="tx1"/>
                </a:solidFill>
              </a:rPr>
              <a:t> </a:t>
            </a:r>
            <a:r>
              <a:rPr lang="en-US" sz="3400" dirty="0" err="1" smtClean="0">
                <a:solidFill>
                  <a:schemeClr val="tx1"/>
                </a:solidFill>
                <a:hlinkClick r:id="rId4" tooltip="Bahasa Latin"/>
              </a:rPr>
              <a:t>bahasa</a:t>
            </a:r>
            <a:r>
              <a:rPr lang="en-US" sz="3400" dirty="0" smtClean="0">
                <a:solidFill>
                  <a:schemeClr val="tx1"/>
                </a:solidFill>
                <a:hlinkClick r:id="rId4" tooltip="Bahasa Latin"/>
              </a:rPr>
              <a:t> Latin</a:t>
            </a:r>
            <a:r>
              <a:rPr lang="en-US" sz="3400" dirty="0" smtClean="0">
                <a:solidFill>
                  <a:schemeClr val="tx1"/>
                </a:solidFill>
              </a:rPr>
              <a:t> yang </a:t>
            </a:r>
            <a:r>
              <a:rPr lang="en-US" sz="3400" dirty="0" err="1" smtClean="0">
                <a:solidFill>
                  <a:schemeClr val="tx1"/>
                </a:solidFill>
              </a:rPr>
              <a:t>berarti</a:t>
            </a:r>
            <a:r>
              <a:rPr lang="en-US" sz="3400" dirty="0" smtClean="0">
                <a:solidFill>
                  <a:schemeClr val="tx1"/>
                </a:solidFill>
              </a:rPr>
              <a:t> "</a:t>
            </a:r>
            <a:r>
              <a:rPr lang="en-US" sz="3400" dirty="0" err="1" smtClean="0">
                <a:solidFill>
                  <a:schemeClr val="tx1"/>
                </a:solidFill>
              </a:rPr>
              <a:t>sesuatu</a:t>
            </a:r>
            <a:r>
              <a:rPr lang="en-US" sz="3400" dirty="0" smtClean="0">
                <a:solidFill>
                  <a:schemeClr val="tx1"/>
                </a:solidFill>
              </a:rPr>
              <a:t> yang </a:t>
            </a:r>
            <a:r>
              <a:rPr lang="en-US" sz="3400" dirty="0" err="1" smtClean="0">
                <a:solidFill>
                  <a:schemeClr val="tx1"/>
                </a:solidFill>
              </a:rPr>
              <a:t>diberikan</a:t>
            </a:r>
            <a:r>
              <a:rPr lang="en-US" sz="3400" dirty="0" smtClean="0">
                <a:solidFill>
                  <a:schemeClr val="tx1"/>
                </a:solidFill>
              </a:rPr>
              <a:t>". </a:t>
            </a:r>
          </a:p>
          <a:p>
            <a:pPr marL="290513" indent="-290513" algn="just"/>
            <a:endParaRPr lang="en-US" sz="3400" dirty="0" smtClean="0">
              <a:solidFill>
                <a:schemeClr val="tx1"/>
              </a:solidFill>
            </a:endParaRPr>
          </a:p>
          <a:p>
            <a:pPr marL="290513" indent="-290513" algn="just">
              <a:buFont typeface="Wingdings" pitchFamily="2" charset="2"/>
              <a:buChar char="Ø"/>
            </a:pPr>
            <a:r>
              <a:rPr lang="en-US" sz="3400" dirty="0" err="1" smtClean="0">
                <a:solidFill>
                  <a:schemeClr val="tx1"/>
                </a:solidFill>
              </a:rPr>
              <a:t>Dalam</a:t>
            </a:r>
            <a:r>
              <a:rPr lang="en-US" sz="3400" dirty="0" smtClean="0">
                <a:solidFill>
                  <a:schemeClr val="tx1"/>
                </a:solidFill>
              </a:rPr>
              <a:t> </a:t>
            </a:r>
            <a:r>
              <a:rPr lang="en-US" sz="3400" dirty="0" err="1" smtClean="0">
                <a:solidFill>
                  <a:schemeClr val="tx1"/>
                </a:solidFill>
              </a:rPr>
              <a:t>penggunaan</a:t>
            </a:r>
            <a:r>
              <a:rPr lang="en-US" sz="3400" dirty="0" smtClean="0">
                <a:solidFill>
                  <a:schemeClr val="tx1"/>
                </a:solidFill>
              </a:rPr>
              <a:t> </a:t>
            </a:r>
            <a:r>
              <a:rPr lang="en-US" sz="3400" dirty="0" err="1" smtClean="0">
                <a:solidFill>
                  <a:schemeClr val="tx1"/>
                </a:solidFill>
              </a:rPr>
              <a:t>sehari-hari</a:t>
            </a:r>
            <a:r>
              <a:rPr lang="en-US" sz="3400" dirty="0" smtClean="0">
                <a:solidFill>
                  <a:schemeClr val="tx1"/>
                </a:solidFill>
              </a:rPr>
              <a:t> data </a:t>
            </a:r>
            <a:r>
              <a:rPr lang="en-US" sz="3400" dirty="0" err="1" smtClean="0">
                <a:solidFill>
                  <a:schemeClr val="tx1"/>
                </a:solidFill>
              </a:rPr>
              <a:t>berarti</a:t>
            </a:r>
            <a:r>
              <a:rPr lang="en-US" sz="3400" dirty="0" smtClean="0">
                <a:solidFill>
                  <a:schemeClr val="tx1"/>
                </a:solidFill>
              </a:rPr>
              <a:t> </a:t>
            </a:r>
            <a:r>
              <a:rPr lang="en-US" sz="3400" dirty="0" err="1" smtClean="0">
                <a:solidFill>
                  <a:schemeClr val="tx1"/>
                </a:solidFill>
              </a:rPr>
              <a:t>suatu</a:t>
            </a:r>
            <a:r>
              <a:rPr lang="en-US" sz="3400" dirty="0" smtClean="0">
                <a:solidFill>
                  <a:schemeClr val="tx1"/>
                </a:solidFill>
              </a:rPr>
              <a:t> </a:t>
            </a:r>
            <a:r>
              <a:rPr lang="en-US" sz="3400" dirty="0" err="1" smtClean="0">
                <a:solidFill>
                  <a:schemeClr val="tx1"/>
                </a:solidFill>
              </a:rPr>
              <a:t>pernyataan</a:t>
            </a:r>
            <a:r>
              <a:rPr lang="en-US" sz="3400" dirty="0" smtClean="0">
                <a:solidFill>
                  <a:schemeClr val="tx1"/>
                </a:solidFill>
              </a:rPr>
              <a:t> yang </a:t>
            </a:r>
            <a:r>
              <a:rPr lang="en-US" sz="3400" dirty="0" err="1" smtClean="0">
                <a:solidFill>
                  <a:schemeClr val="tx1"/>
                </a:solidFill>
              </a:rPr>
              <a:t>diterima</a:t>
            </a:r>
            <a:r>
              <a:rPr lang="en-US" sz="3400" dirty="0" smtClean="0">
                <a:solidFill>
                  <a:schemeClr val="tx1"/>
                </a:solidFill>
              </a:rPr>
              <a:t> </a:t>
            </a:r>
            <a:r>
              <a:rPr lang="en-US" sz="3400" dirty="0" err="1" smtClean="0">
                <a:solidFill>
                  <a:schemeClr val="tx1"/>
                </a:solidFill>
              </a:rPr>
              <a:t>secara</a:t>
            </a:r>
            <a:r>
              <a:rPr lang="en-US" sz="3400" dirty="0" smtClean="0">
                <a:solidFill>
                  <a:schemeClr val="tx1"/>
                </a:solidFill>
              </a:rPr>
              <a:t> </a:t>
            </a:r>
            <a:r>
              <a:rPr lang="en-US" sz="3400" dirty="0" err="1" smtClean="0">
                <a:solidFill>
                  <a:schemeClr val="tx1"/>
                </a:solidFill>
              </a:rPr>
              <a:t>apa</a:t>
            </a:r>
            <a:r>
              <a:rPr lang="en-US" sz="3400" dirty="0" smtClean="0">
                <a:solidFill>
                  <a:schemeClr val="tx1"/>
                </a:solidFill>
              </a:rPr>
              <a:t> </a:t>
            </a:r>
            <a:r>
              <a:rPr lang="en-US" sz="3400" dirty="0" err="1" smtClean="0">
                <a:solidFill>
                  <a:schemeClr val="tx1"/>
                </a:solidFill>
              </a:rPr>
              <a:t>adanya</a:t>
            </a:r>
            <a:r>
              <a:rPr lang="en-US" sz="3400" dirty="0" smtClean="0">
                <a:solidFill>
                  <a:schemeClr val="tx1"/>
                </a:solidFill>
              </a:rPr>
              <a:t>. </a:t>
            </a:r>
            <a:r>
              <a:rPr lang="en-US" sz="3400" dirty="0" err="1" smtClean="0">
                <a:solidFill>
                  <a:schemeClr val="tx1"/>
                </a:solidFill>
              </a:rPr>
              <a:t>Pernyataan</a:t>
            </a:r>
            <a:r>
              <a:rPr lang="en-US" sz="3400" dirty="0" smtClean="0">
                <a:solidFill>
                  <a:schemeClr val="tx1"/>
                </a:solidFill>
              </a:rPr>
              <a:t> </a:t>
            </a:r>
            <a:r>
              <a:rPr lang="en-US" sz="3400" dirty="0" err="1" smtClean="0">
                <a:solidFill>
                  <a:schemeClr val="tx1"/>
                </a:solidFill>
              </a:rPr>
              <a:t>ini</a:t>
            </a:r>
            <a:r>
              <a:rPr lang="en-US" sz="3400" dirty="0" smtClean="0">
                <a:solidFill>
                  <a:schemeClr val="tx1"/>
                </a:solidFill>
              </a:rPr>
              <a:t> </a:t>
            </a:r>
            <a:r>
              <a:rPr lang="en-US" sz="3400" dirty="0" err="1" smtClean="0">
                <a:solidFill>
                  <a:schemeClr val="tx1"/>
                </a:solidFill>
              </a:rPr>
              <a:t>adalah</a:t>
            </a:r>
            <a:r>
              <a:rPr lang="en-US" sz="3400" dirty="0" smtClean="0">
                <a:solidFill>
                  <a:schemeClr val="tx1"/>
                </a:solidFill>
              </a:rPr>
              <a:t> </a:t>
            </a:r>
            <a:r>
              <a:rPr lang="en-US" sz="3400" dirty="0" err="1" smtClean="0">
                <a:solidFill>
                  <a:schemeClr val="tx1"/>
                </a:solidFill>
              </a:rPr>
              <a:t>hasil</a:t>
            </a:r>
            <a:r>
              <a:rPr lang="en-US" sz="3400" dirty="0" smtClean="0">
                <a:solidFill>
                  <a:schemeClr val="tx1"/>
                </a:solidFill>
              </a:rPr>
              <a:t> </a:t>
            </a:r>
            <a:r>
              <a:rPr lang="en-US" sz="3400" dirty="0" err="1" smtClean="0">
                <a:solidFill>
                  <a:schemeClr val="tx1"/>
                </a:solidFill>
              </a:rPr>
              <a:t>pengukuran</a:t>
            </a:r>
            <a:r>
              <a:rPr lang="en-US" sz="3400" dirty="0" smtClean="0">
                <a:solidFill>
                  <a:schemeClr val="tx1"/>
                </a:solidFill>
              </a:rPr>
              <a:t> </a:t>
            </a:r>
            <a:r>
              <a:rPr lang="en-US" sz="3400" dirty="0" err="1" smtClean="0">
                <a:solidFill>
                  <a:schemeClr val="tx1"/>
                </a:solidFill>
              </a:rPr>
              <a:t>atau</a:t>
            </a:r>
            <a:r>
              <a:rPr lang="en-US" sz="3400" dirty="0" smtClean="0">
                <a:solidFill>
                  <a:schemeClr val="tx1"/>
                </a:solidFill>
              </a:rPr>
              <a:t> </a:t>
            </a:r>
            <a:r>
              <a:rPr lang="en-US" sz="3400" dirty="0" err="1" smtClean="0">
                <a:solidFill>
                  <a:schemeClr val="tx1"/>
                </a:solidFill>
              </a:rPr>
              <a:t>pengamatan</a:t>
            </a:r>
            <a:r>
              <a:rPr lang="en-US" sz="3400" dirty="0" smtClean="0">
                <a:solidFill>
                  <a:schemeClr val="tx1"/>
                </a:solidFill>
              </a:rPr>
              <a:t> </a:t>
            </a:r>
            <a:r>
              <a:rPr lang="en-US" sz="3400" dirty="0" err="1" smtClean="0">
                <a:solidFill>
                  <a:schemeClr val="tx1"/>
                </a:solidFill>
              </a:rPr>
              <a:t>suatu</a:t>
            </a:r>
            <a:r>
              <a:rPr lang="en-US" sz="3400" dirty="0" smtClean="0">
                <a:solidFill>
                  <a:schemeClr val="tx1"/>
                </a:solidFill>
              </a:rPr>
              <a:t> </a:t>
            </a:r>
            <a:r>
              <a:rPr lang="en-US" sz="3400" dirty="0" err="1" smtClean="0">
                <a:solidFill>
                  <a:schemeClr val="tx1"/>
                </a:solidFill>
                <a:hlinkClick r:id="rId5" tooltip="Variabel"/>
              </a:rPr>
              <a:t>variabel</a:t>
            </a:r>
            <a:r>
              <a:rPr lang="en-US" sz="3400" dirty="0" smtClean="0">
                <a:solidFill>
                  <a:schemeClr val="tx1"/>
                </a:solidFill>
              </a:rPr>
              <a:t> yang </a:t>
            </a:r>
            <a:r>
              <a:rPr lang="en-US" sz="3400" dirty="0" err="1" smtClean="0">
                <a:solidFill>
                  <a:schemeClr val="tx1"/>
                </a:solidFill>
              </a:rPr>
              <a:t>bentuknya</a:t>
            </a:r>
            <a:r>
              <a:rPr lang="en-US" sz="3400" dirty="0" smtClean="0">
                <a:solidFill>
                  <a:schemeClr val="tx1"/>
                </a:solidFill>
              </a:rPr>
              <a:t> </a:t>
            </a:r>
            <a:r>
              <a:rPr lang="en-US" sz="3400" dirty="0" err="1" smtClean="0">
                <a:solidFill>
                  <a:schemeClr val="tx1"/>
                </a:solidFill>
              </a:rPr>
              <a:t>dapat</a:t>
            </a:r>
            <a:r>
              <a:rPr lang="en-US" sz="3400" dirty="0" smtClean="0">
                <a:solidFill>
                  <a:schemeClr val="tx1"/>
                </a:solidFill>
              </a:rPr>
              <a:t> </a:t>
            </a:r>
            <a:r>
              <a:rPr lang="en-US" sz="3400" dirty="0" err="1" smtClean="0">
                <a:solidFill>
                  <a:schemeClr val="tx1"/>
                </a:solidFill>
              </a:rPr>
              <a:t>berupa</a:t>
            </a:r>
            <a:r>
              <a:rPr lang="en-US" sz="3400" dirty="0" smtClean="0">
                <a:solidFill>
                  <a:schemeClr val="tx1"/>
                </a:solidFill>
              </a:rPr>
              <a:t> </a:t>
            </a:r>
            <a:r>
              <a:rPr lang="en-US" sz="3400" dirty="0" err="1" smtClean="0">
                <a:solidFill>
                  <a:schemeClr val="tx1"/>
                </a:solidFill>
              </a:rPr>
              <a:t>angka</a:t>
            </a:r>
            <a:r>
              <a:rPr lang="en-US" sz="3400" dirty="0" smtClean="0">
                <a:solidFill>
                  <a:schemeClr val="tx1"/>
                </a:solidFill>
              </a:rPr>
              <a:t>, </a:t>
            </a:r>
            <a:r>
              <a:rPr lang="en-US" sz="3400" dirty="0" err="1" smtClean="0">
                <a:solidFill>
                  <a:schemeClr val="tx1"/>
                </a:solidFill>
              </a:rPr>
              <a:t>kata-kata</a:t>
            </a:r>
            <a:r>
              <a:rPr lang="en-US" sz="3400" dirty="0" smtClean="0">
                <a:solidFill>
                  <a:schemeClr val="tx1"/>
                </a:solidFill>
              </a:rPr>
              <a:t>, </a:t>
            </a:r>
            <a:r>
              <a:rPr lang="en-US" sz="3400" dirty="0" err="1" smtClean="0">
                <a:solidFill>
                  <a:schemeClr val="tx1"/>
                </a:solidFill>
              </a:rPr>
              <a:t>atau</a:t>
            </a:r>
            <a:r>
              <a:rPr lang="en-US" sz="3400" dirty="0" smtClean="0">
                <a:solidFill>
                  <a:schemeClr val="tx1"/>
                </a:solidFill>
              </a:rPr>
              <a:t> </a:t>
            </a:r>
            <a:r>
              <a:rPr lang="en-US" sz="3400" dirty="0" err="1" smtClean="0">
                <a:solidFill>
                  <a:schemeClr val="tx1"/>
                </a:solidFill>
              </a:rPr>
              <a:t>citra</a:t>
            </a:r>
            <a:r>
              <a:rPr lang="en-US" sz="3400" dirty="0" smtClean="0">
                <a:solidFill>
                  <a:schemeClr val="tx1"/>
                </a:solidFill>
              </a:rPr>
              <a:t>.</a:t>
            </a:r>
          </a:p>
          <a:p>
            <a:pPr marL="290513" indent="-290513" algn="just"/>
            <a:endParaRPr lang="en-US" sz="3400" dirty="0" smtClean="0">
              <a:solidFill>
                <a:schemeClr val="tx1"/>
              </a:solidFill>
            </a:endParaRPr>
          </a:p>
          <a:p>
            <a:pPr marL="290513" indent="-290513" algn="just">
              <a:buFont typeface="Wingdings" pitchFamily="2" charset="2"/>
              <a:buChar char="Ø"/>
            </a:pPr>
            <a:r>
              <a:rPr lang="en-US" sz="3400" dirty="0" err="1" smtClean="0">
                <a:solidFill>
                  <a:schemeClr val="tx1"/>
                </a:solidFill>
              </a:rPr>
              <a:t>Dalam</a:t>
            </a:r>
            <a:r>
              <a:rPr lang="en-US" sz="3400" dirty="0" smtClean="0">
                <a:solidFill>
                  <a:schemeClr val="tx1"/>
                </a:solidFill>
              </a:rPr>
              <a:t> </a:t>
            </a:r>
            <a:r>
              <a:rPr lang="en-US" sz="3400" dirty="0" err="1" smtClean="0">
                <a:solidFill>
                  <a:schemeClr val="tx1"/>
                </a:solidFill>
              </a:rPr>
              <a:t>keilmuan</a:t>
            </a:r>
            <a:r>
              <a:rPr lang="en-US" sz="3400" dirty="0" smtClean="0">
                <a:solidFill>
                  <a:schemeClr val="tx1"/>
                </a:solidFill>
              </a:rPr>
              <a:t> (</a:t>
            </a:r>
            <a:r>
              <a:rPr lang="en-US" sz="3400" dirty="0" err="1" smtClean="0">
                <a:solidFill>
                  <a:schemeClr val="tx1"/>
                </a:solidFill>
              </a:rPr>
              <a:t>ilmiah</a:t>
            </a:r>
            <a:r>
              <a:rPr lang="en-US" sz="3400" dirty="0" smtClean="0">
                <a:solidFill>
                  <a:schemeClr val="tx1"/>
                </a:solidFill>
              </a:rPr>
              <a:t>), </a:t>
            </a:r>
            <a:r>
              <a:rPr lang="en-US" sz="3400" dirty="0" err="1" smtClean="0">
                <a:solidFill>
                  <a:schemeClr val="tx1"/>
                </a:solidFill>
              </a:rPr>
              <a:t>fakta</a:t>
            </a:r>
            <a:r>
              <a:rPr lang="en-US" sz="3400" dirty="0" smtClean="0">
                <a:solidFill>
                  <a:schemeClr val="tx1"/>
                </a:solidFill>
              </a:rPr>
              <a:t> </a:t>
            </a:r>
            <a:r>
              <a:rPr lang="en-US" sz="3400" dirty="0" err="1" smtClean="0">
                <a:solidFill>
                  <a:schemeClr val="tx1"/>
                </a:solidFill>
              </a:rPr>
              <a:t>dikumpulkan</a:t>
            </a:r>
            <a:r>
              <a:rPr lang="en-US" sz="3400" dirty="0" smtClean="0">
                <a:solidFill>
                  <a:schemeClr val="tx1"/>
                </a:solidFill>
              </a:rPr>
              <a:t> </a:t>
            </a:r>
            <a:r>
              <a:rPr lang="en-US" sz="3400" dirty="0" err="1" smtClean="0">
                <a:solidFill>
                  <a:schemeClr val="tx1"/>
                </a:solidFill>
              </a:rPr>
              <a:t>untuk</a:t>
            </a:r>
            <a:r>
              <a:rPr lang="en-US" sz="3400" dirty="0" smtClean="0">
                <a:solidFill>
                  <a:schemeClr val="tx1"/>
                </a:solidFill>
              </a:rPr>
              <a:t> </a:t>
            </a:r>
            <a:r>
              <a:rPr lang="en-US" sz="3400" dirty="0" err="1" smtClean="0">
                <a:solidFill>
                  <a:schemeClr val="tx1"/>
                </a:solidFill>
              </a:rPr>
              <a:t>menjadi</a:t>
            </a:r>
            <a:r>
              <a:rPr lang="en-US" sz="3400" dirty="0" smtClean="0">
                <a:solidFill>
                  <a:schemeClr val="tx1"/>
                </a:solidFill>
              </a:rPr>
              <a:t> data. Data </a:t>
            </a:r>
            <a:r>
              <a:rPr lang="en-US" sz="3400" dirty="0" err="1" smtClean="0">
                <a:solidFill>
                  <a:schemeClr val="tx1"/>
                </a:solidFill>
              </a:rPr>
              <a:t>kemudian</a:t>
            </a:r>
            <a:r>
              <a:rPr lang="en-US" sz="3400" dirty="0" smtClean="0">
                <a:solidFill>
                  <a:schemeClr val="tx1"/>
                </a:solidFill>
              </a:rPr>
              <a:t> </a:t>
            </a:r>
            <a:r>
              <a:rPr lang="en-US" sz="3400" dirty="0" err="1" smtClean="0">
                <a:solidFill>
                  <a:schemeClr val="tx1"/>
                </a:solidFill>
              </a:rPr>
              <a:t>diolah</a:t>
            </a:r>
            <a:r>
              <a:rPr lang="en-US" sz="3400" dirty="0" smtClean="0">
                <a:solidFill>
                  <a:schemeClr val="tx1"/>
                </a:solidFill>
              </a:rPr>
              <a:t> </a:t>
            </a:r>
            <a:r>
              <a:rPr lang="en-US" sz="3400" dirty="0" err="1" smtClean="0">
                <a:solidFill>
                  <a:schemeClr val="tx1"/>
                </a:solidFill>
              </a:rPr>
              <a:t>sehingga</a:t>
            </a:r>
            <a:r>
              <a:rPr lang="en-US" sz="3400" dirty="0" smtClean="0">
                <a:solidFill>
                  <a:schemeClr val="tx1"/>
                </a:solidFill>
              </a:rPr>
              <a:t> </a:t>
            </a:r>
            <a:r>
              <a:rPr lang="en-US" sz="3400" dirty="0" err="1" smtClean="0">
                <a:solidFill>
                  <a:schemeClr val="tx1"/>
                </a:solidFill>
              </a:rPr>
              <a:t>dapat</a:t>
            </a:r>
            <a:r>
              <a:rPr lang="en-US" sz="3400" dirty="0" smtClean="0">
                <a:solidFill>
                  <a:schemeClr val="tx1"/>
                </a:solidFill>
              </a:rPr>
              <a:t> </a:t>
            </a:r>
            <a:r>
              <a:rPr lang="en-US" sz="3400" dirty="0" err="1" smtClean="0">
                <a:solidFill>
                  <a:schemeClr val="tx1"/>
                </a:solidFill>
              </a:rPr>
              <a:t>diutarakan</a:t>
            </a:r>
            <a:r>
              <a:rPr lang="en-US" sz="3400" dirty="0" smtClean="0">
                <a:solidFill>
                  <a:schemeClr val="tx1"/>
                </a:solidFill>
              </a:rPr>
              <a:t> </a:t>
            </a:r>
            <a:r>
              <a:rPr lang="en-US" sz="3400" dirty="0" err="1" smtClean="0">
                <a:solidFill>
                  <a:schemeClr val="tx1"/>
                </a:solidFill>
              </a:rPr>
              <a:t>secara</a:t>
            </a:r>
            <a:r>
              <a:rPr lang="en-US" sz="3400" dirty="0" smtClean="0">
                <a:solidFill>
                  <a:schemeClr val="tx1"/>
                </a:solidFill>
              </a:rPr>
              <a:t> </a:t>
            </a:r>
            <a:r>
              <a:rPr lang="en-US" sz="3400" dirty="0" err="1" smtClean="0">
                <a:solidFill>
                  <a:schemeClr val="tx1"/>
                </a:solidFill>
              </a:rPr>
              <a:t>jelas</a:t>
            </a:r>
            <a:r>
              <a:rPr lang="en-US" sz="3400" dirty="0" smtClean="0">
                <a:solidFill>
                  <a:schemeClr val="tx1"/>
                </a:solidFill>
              </a:rPr>
              <a:t> </a:t>
            </a:r>
            <a:r>
              <a:rPr lang="en-US" sz="3400" dirty="0" err="1" smtClean="0">
                <a:solidFill>
                  <a:schemeClr val="tx1"/>
                </a:solidFill>
              </a:rPr>
              <a:t>dan</a:t>
            </a:r>
            <a:r>
              <a:rPr lang="en-US" sz="3400" dirty="0" smtClean="0">
                <a:solidFill>
                  <a:schemeClr val="tx1"/>
                </a:solidFill>
              </a:rPr>
              <a:t> </a:t>
            </a:r>
            <a:r>
              <a:rPr lang="en-US" sz="3400" dirty="0" err="1" smtClean="0">
                <a:solidFill>
                  <a:schemeClr val="tx1"/>
                </a:solidFill>
              </a:rPr>
              <a:t>tepat</a:t>
            </a:r>
            <a:r>
              <a:rPr lang="en-US" sz="3400" dirty="0" smtClean="0">
                <a:solidFill>
                  <a:schemeClr val="tx1"/>
                </a:solidFill>
              </a:rPr>
              <a:t> </a:t>
            </a:r>
            <a:r>
              <a:rPr lang="en-US" sz="3400" dirty="0" err="1" smtClean="0">
                <a:solidFill>
                  <a:schemeClr val="tx1"/>
                </a:solidFill>
              </a:rPr>
              <a:t>sehingga</a:t>
            </a:r>
            <a:r>
              <a:rPr lang="en-US" sz="3400" dirty="0" smtClean="0">
                <a:solidFill>
                  <a:schemeClr val="tx1"/>
                </a:solidFill>
              </a:rPr>
              <a:t> </a:t>
            </a:r>
            <a:r>
              <a:rPr lang="en-US" sz="3400" dirty="0" err="1" smtClean="0">
                <a:solidFill>
                  <a:schemeClr val="tx1"/>
                </a:solidFill>
              </a:rPr>
              <a:t>dapat</a:t>
            </a:r>
            <a:r>
              <a:rPr lang="en-US" sz="3400" dirty="0" smtClean="0">
                <a:solidFill>
                  <a:schemeClr val="tx1"/>
                </a:solidFill>
              </a:rPr>
              <a:t> </a:t>
            </a:r>
            <a:r>
              <a:rPr lang="en-US" sz="3400" dirty="0" err="1" smtClean="0">
                <a:solidFill>
                  <a:schemeClr val="tx1"/>
                </a:solidFill>
              </a:rPr>
              <a:t>dimengerti</a:t>
            </a:r>
            <a:r>
              <a:rPr lang="en-US" sz="3400" dirty="0" smtClean="0">
                <a:solidFill>
                  <a:schemeClr val="tx1"/>
                </a:solidFill>
              </a:rPr>
              <a:t> </a:t>
            </a:r>
            <a:r>
              <a:rPr lang="en-US" sz="3400" dirty="0" err="1" smtClean="0">
                <a:solidFill>
                  <a:schemeClr val="tx1"/>
                </a:solidFill>
              </a:rPr>
              <a:t>oleh</a:t>
            </a:r>
            <a:r>
              <a:rPr lang="en-US" sz="3400" dirty="0" smtClean="0">
                <a:solidFill>
                  <a:schemeClr val="tx1"/>
                </a:solidFill>
              </a:rPr>
              <a:t> </a:t>
            </a:r>
            <a:r>
              <a:rPr lang="en-US" sz="3400" dirty="0" err="1" smtClean="0">
                <a:solidFill>
                  <a:schemeClr val="tx1"/>
                </a:solidFill>
              </a:rPr>
              <a:t>orang</a:t>
            </a:r>
            <a:r>
              <a:rPr lang="en-US" sz="3400" dirty="0" smtClean="0">
                <a:solidFill>
                  <a:schemeClr val="tx1"/>
                </a:solidFill>
              </a:rPr>
              <a:t> lain yang </a:t>
            </a:r>
            <a:r>
              <a:rPr lang="en-US" sz="3400" dirty="0" err="1" smtClean="0">
                <a:solidFill>
                  <a:schemeClr val="tx1"/>
                </a:solidFill>
              </a:rPr>
              <a:t>tidak</a:t>
            </a:r>
            <a:r>
              <a:rPr lang="en-US" sz="3400" dirty="0" smtClean="0">
                <a:solidFill>
                  <a:schemeClr val="tx1"/>
                </a:solidFill>
              </a:rPr>
              <a:t> </a:t>
            </a:r>
            <a:r>
              <a:rPr lang="en-US" sz="3400" dirty="0" err="1" smtClean="0">
                <a:solidFill>
                  <a:schemeClr val="tx1"/>
                </a:solidFill>
              </a:rPr>
              <a:t>langsung</a:t>
            </a:r>
            <a:r>
              <a:rPr lang="en-US" sz="3400" dirty="0" smtClean="0">
                <a:solidFill>
                  <a:schemeClr val="tx1"/>
                </a:solidFill>
              </a:rPr>
              <a:t> </a:t>
            </a:r>
            <a:r>
              <a:rPr lang="en-US" sz="3400" dirty="0" err="1" smtClean="0">
                <a:solidFill>
                  <a:schemeClr val="tx1"/>
                </a:solidFill>
              </a:rPr>
              <a:t>mengalaminya</a:t>
            </a:r>
            <a:r>
              <a:rPr lang="en-US" sz="3400" dirty="0" smtClean="0">
                <a:solidFill>
                  <a:schemeClr val="tx1"/>
                </a:solidFill>
              </a:rPr>
              <a:t> </a:t>
            </a:r>
            <a:r>
              <a:rPr lang="en-US" sz="3400" dirty="0" err="1" smtClean="0">
                <a:solidFill>
                  <a:schemeClr val="tx1"/>
                </a:solidFill>
              </a:rPr>
              <a:t>sendiri</a:t>
            </a:r>
            <a:r>
              <a:rPr lang="en-US" sz="3400" dirty="0" smtClean="0">
                <a:solidFill>
                  <a:schemeClr val="tx1"/>
                </a:solidFill>
              </a:rPr>
              <a:t>, </a:t>
            </a:r>
            <a:r>
              <a:rPr lang="en-US" sz="3400" dirty="0" err="1" smtClean="0">
                <a:solidFill>
                  <a:schemeClr val="tx1"/>
                </a:solidFill>
              </a:rPr>
              <a:t>hal</a:t>
            </a:r>
            <a:r>
              <a:rPr lang="en-US" sz="3400" dirty="0" smtClean="0">
                <a:solidFill>
                  <a:schemeClr val="tx1"/>
                </a:solidFill>
              </a:rPr>
              <a:t> </a:t>
            </a:r>
            <a:r>
              <a:rPr lang="en-US" sz="3400" dirty="0" err="1" smtClean="0">
                <a:solidFill>
                  <a:schemeClr val="tx1"/>
                </a:solidFill>
              </a:rPr>
              <a:t>ini</a:t>
            </a:r>
            <a:r>
              <a:rPr lang="en-US" sz="3400" dirty="0" smtClean="0">
                <a:solidFill>
                  <a:schemeClr val="tx1"/>
                </a:solidFill>
              </a:rPr>
              <a:t> </a:t>
            </a:r>
            <a:r>
              <a:rPr lang="en-US" sz="3400" dirty="0" err="1" smtClean="0">
                <a:solidFill>
                  <a:schemeClr val="tx1"/>
                </a:solidFill>
              </a:rPr>
              <a:t>dinamakan</a:t>
            </a:r>
            <a:r>
              <a:rPr lang="en-US" sz="3400" dirty="0" smtClean="0">
                <a:solidFill>
                  <a:schemeClr val="tx1"/>
                </a:solidFill>
              </a:rPr>
              <a:t> </a:t>
            </a:r>
            <a:r>
              <a:rPr lang="en-US" sz="3400" dirty="0" err="1" smtClean="0">
                <a:solidFill>
                  <a:schemeClr val="tx1"/>
                </a:solidFill>
                <a:hlinkClick r:id="rId6" tooltip="Deskripsi"/>
              </a:rPr>
              <a:t>deskripsi</a:t>
            </a:r>
            <a:r>
              <a:rPr lang="en-US" sz="3400" dirty="0" smtClean="0">
                <a:solidFill>
                  <a:schemeClr val="tx1"/>
                </a:solidFill>
              </a:rPr>
              <a:t>. </a:t>
            </a:r>
            <a:r>
              <a:rPr lang="en-US" sz="3400" dirty="0" err="1" smtClean="0">
                <a:solidFill>
                  <a:schemeClr val="tx1"/>
                </a:solidFill>
              </a:rPr>
              <a:t>Pemilahan</a:t>
            </a:r>
            <a:r>
              <a:rPr lang="en-US" sz="3400" dirty="0" smtClean="0">
                <a:solidFill>
                  <a:schemeClr val="tx1"/>
                </a:solidFill>
              </a:rPr>
              <a:t> </a:t>
            </a:r>
            <a:r>
              <a:rPr lang="en-US" sz="3400" dirty="0" err="1" smtClean="0">
                <a:solidFill>
                  <a:schemeClr val="tx1"/>
                </a:solidFill>
              </a:rPr>
              <a:t>banyak</a:t>
            </a:r>
            <a:r>
              <a:rPr lang="en-US" sz="3400" dirty="0" smtClean="0">
                <a:solidFill>
                  <a:schemeClr val="tx1"/>
                </a:solidFill>
              </a:rPr>
              <a:t> data </a:t>
            </a:r>
            <a:r>
              <a:rPr lang="en-US" sz="3400" dirty="0" err="1" smtClean="0">
                <a:solidFill>
                  <a:schemeClr val="tx1"/>
                </a:solidFill>
              </a:rPr>
              <a:t>sesuai</a:t>
            </a:r>
            <a:r>
              <a:rPr lang="en-US" sz="3400" dirty="0" smtClean="0">
                <a:solidFill>
                  <a:schemeClr val="tx1"/>
                </a:solidFill>
              </a:rPr>
              <a:t> </a:t>
            </a:r>
            <a:r>
              <a:rPr lang="en-US" sz="3400" dirty="0" err="1" smtClean="0">
                <a:solidFill>
                  <a:schemeClr val="tx1"/>
                </a:solidFill>
              </a:rPr>
              <a:t>dengan</a:t>
            </a:r>
            <a:r>
              <a:rPr lang="en-US" sz="3400" dirty="0" smtClean="0">
                <a:solidFill>
                  <a:schemeClr val="tx1"/>
                </a:solidFill>
              </a:rPr>
              <a:t> </a:t>
            </a:r>
            <a:r>
              <a:rPr lang="en-US" sz="3400" dirty="0" err="1" smtClean="0">
                <a:solidFill>
                  <a:schemeClr val="tx1"/>
                </a:solidFill>
              </a:rPr>
              <a:t>persamaan</a:t>
            </a:r>
            <a:r>
              <a:rPr lang="en-US" sz="3400" dirty="0" smtClean="0">
                <a:solidFill>
                  <a:schemeClr val="tx1"/>
                </a:solidFill>
              </a:rPr>
              <a:t> </a:t>
            </a:r>
            <a:r>
              <a:rPr lang="en-US" sz="3400" dirty="0" err="1" smtClean="0">
                <a:solidFill>
                  <a:schemeClr val="tx1"/>
                </a:solidFill>
              </a:rPr>
              <a:t>atau</a:t>
            </a:r>
            <a:r>
              <a:rPr lang="en-US" sz="3400" dirty="0" smtClean="0">
                <a:solidFill>
                  <a:schemeClr val="tx1"/>
                </a:solidFill>
              </a:rPr>
              <a:t> </a:t>
            </a:r>
            <a:r>
              <a:rPr lang="en-US" sz="3400" dirty="0" err="1" smtClean="0">
                <a:solidFill>
                  <a:schemeClr val="tx1"/>
                </a:solidFill>
              </a:rPr>
              <a:t>perbedaan</a:t>
            </a:r>
            <a:r>
              <a:rPr lang="en-US" sz="3400" dirty="0" smtClean="0">
                <a:solidFill>
                  <a:schemeClr val="tx1"/>
                </a:solidFill>
              </a:rPr>
              <a:t> yang </a:t>
            </a:r>
            <a:r>
              <a:rPr lang="en-US" sz="3400" dirty="0" err="1" smtClean="0">
                <a:solidFill>
                  <a:schemeClr val="tx1"/>
                </a:solidFill>
              </a:rPr>
              <a:t>dikandungnya</a:t>
            </a:r>
            <a:r>
              <a:rPr lang="en-US" sz="3400" dirty="0" smtClean="0">
                <a:solidFill>
                  <a:schemeClr val="tx1"/>
                </a:solidFill>
              </a:rPr>
              <a:t> </a:t>
            </a:r>
            <a:r>
              <a:rPr lang="en-US" sz="3400" dirty="0" err="1" smtClean="0">
                <a:solidFill>
                  <a:schemeClr val="tx1"/>
                </a:solidFill>
              </a:rPr>
              <a:t>dinamakan</a:t>
            </a:r>
            <a:r>
              <a:rPr lang="en-US" sz="3400" dirty="0" err="1" smtClean="0">
                <a:solidFill>
                  <a:schemeClr val="tx1"/>
                </a:solidFill>
                <a:hlinkClick r:id="rId7" tooltip="Klasifikasi"/>
              </a:rPr>
              <a:t>klasifikasi</a:t>
            </a:r>
            <a:r>
              <a:rPr lang="en-US" sz="3400" dirty="0" smtClean="0">
                <a:solidFill>
                  <a:schemeClr val="tx1"/>
                </a:solidFill>
              </a:rPr>
              <a: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81000" y="304800"/>
            <a:ext cx="845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MENGUJI KESAMAAN DUA RATA-RATA : UJI DUA PIHAK</a:t>
            </a:r>
            <a:endParaRPr lang="en-US" b="1" dirty="0">
              <a:solidFill>
                <a:schemeClr val="tx1"/>
              </a:solidFill>
            </a:endParaRPr>
          </a:p>
        </p:txBody>
      </p:sp>
      <p:sp>
        <p:nvSpPr>
          <p:cNvPr id="43" name="Rectangle 42"/>
          <p:cNvSpPr/>
          <p:nvPr/>
        </p:nvSpPr>
        <p:spPr>
          <a:xfrm>
            <a:off x="381000" y="685800"/>
            <a:ext cx="845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sym typeface="Symbol"/>
              </a:rPr>
              <a:t>A.  </a:t>
            </a:r>
            <a:r>
              <a:rPr lang="en-US" baseline="-25000" dirty="0" smtClean="0">
                <a:solidFill>
                  <a:schemeClr val="tx1"/>
                </a:solidFill>
              </a:rPr>
              <a:t>1 </a:t>
            </a:r>
            <a:r>
              <a:rPr lang="en-US" dirty="0" smtClean="0">
                <a:solidFill>
                  <a:schemeClr val="tx1"/>
                </a:solidFill>
              </a:rPr>
              <a:t>= </a:t>
            </a:r>
            <a:r>
              <a:rPr lang="en-US" dirty="0" smtClean="0">
                <a:solidFill>
                  <a:schemeClr val="tx1"/>
                </a:solidFill>
                <a:sym typeface="Symbol"/>
              </a:rPr>
              <a:t></a:t>
            </a:r>
            <a:r>
              <a:rPr lang="en-US" baseline="-25000" dirty="0" smtClean="0">
                <a:solidFill>
                  <a:schemeClr val="tx1"/>
                </a:solidFill>
              </a:rPr>
              <a:t>2</a:t>
            </a:r>
            <a:r>
              <a:rPr lang="en-US" dirty="0" smtClean="0">
                <a:solidFill>
                  <a:schemeClr val="tx1"/>
                </a:solidFill>
              </a:rPr>
              <a:t> = </a:t>
            </a:r>
            <a:r>
              <a:rPr lang="en-US" dirty="0" smtClean="0">
                <a:solidFill>
                  <a:schemeClr val="tx1"/>
                </a:solidFill>
                <a:sym typeface="Symbol"/>
              </a:rPr>
              <a:t></a:t>
            </a:r>
            <a:r>
              <a:rPr lang="en-US" dirty="0" smtClean="0">
                <a:solidFill>
                  <a:schemeClr val="tx1"/>
                </a:solidFill>
              </a:rPr>
              <a:t> DAN </a:t>
            </a:r>
            <a:r>
              <a:rPr lang="en-US" dirty="0" smtClean="0">
                <a:solidFill>
                  <a:schemeClr val="tx1"/>
                </a:solidFill>
                <a:sym typeface="Symbol"/>
              </a:rPr>
              <a:t></a:t>
            </a:r>
            <a:r>
              <a:rPr lang="en-US" dirty="0" smtClean="0">
                <a:solidFill>
                  <a:schemeClr val="tx1"/>
                </a:solidFill>
              </a:rPr>
              <a:t> DIKETAHUI</a:t>
            </a:r>
            <a:endParaRPr lang="en-US" b="1" dirty="0">
              <a:solidFill>
                <a:schemeClr val="tx1"/>
              </a:solidFill>
            </a:endParaRPr>
          </a:p>
        </p:txBody>
      </p:sp>
      <p:sp>
        <p:nvSpPr>
          <p:cNvPr id="44" name="Rectangle 43"/>
          <p:cNvSpPr/>
          <p:nvPr/>
        </p:nvSpPr>
        <p:spPr>
          <a:xfrm>
            <a:off x="381000" y="1066800"/>
            <a:ext cx="609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sym typeface="Symbol"/>
              </a:rPr>
              <a:t>Z =</a:t>
            </a:r>
            <a:endParaRPr lang="en-US" sz="2400" b="1" dirty="0">
              <a:solidFill>
                <a:schemeClr val="tx1"/>
              </a:solidFill>
            </a:endParaRPr>
          </a:p>
        </p:txBody>
      </p:sp>
      <p:sp>
        <p:nvSpPr>
          <p:cNvPr id="45" name="Rectangle 44"/>
          <p:cNvSpPr/>
          <p:nvPr/>
        </p:nvSpPr>
        <p:spPr>
          <a:xfrm>
            <a:off x="1356840" y="1052052"/>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sym typeface="Symbol"/>
              </a:rPr>
              <a:t>X</a:t>
            </a:r>
            <a:r>
              <a:rPr lang="en-US" sz="2400" baseline="-25000" dirty="0" smtClean="0">
                <a:solidFill>
                  <a:schemeClr val="tx1"/>
                </a:solidFill>
                <a:sym typeface="Symbol"/>
              </a:rPr>
              <a:t>1</a:t>
            </a:r>
            <a:endParaRPr lang="en-US" sz="2400" b="1" baseline="-25000" dirty="0">
              <a:solidFill>
                <a:schemeClr val="tx1"/>
              </a:solidFill>
            </a:endParaRPr>
          </a:p>
        </p:txBody>
      </p:sp>
      <p:sp>
        <p:nvSpPr>
          <p:cNvPr id="46" name="Rectangle 45"/>
          <p:cNvSpPr/>
          <p:nvPr/>
        </p:nvSpPr>
        <p:spPr>
          <a:xfrm>
            <a:off x="825912" y="1406016"/>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sym typeface="Symbol"/>
              </a:rPr>
              <a:t></a:t>
            </a:r>
            <a:endParaRPr lang="en-US" sz="2400" b="1" dirty="0">
              <a:solidFill>
                <a:schemeClr val="tx1"/>
              </a:solidFill>
            </a:endParaRPr>
          </a:p>
        </p:txBody>
      </p:sp>
      <p:sp>
        <p:nvSpPr>
          <p:cNvPr id="47" name="Rectangle 46"/>
          <p:cNvSpPr/>
          <p:nvPr/>
        </p:nvSpPr>
        <p:spPr>
          <a:xfrm>
            <a:off x="2057400" y="1084008"/>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sym typeface="Symbol"/>
              </a:rPr>
              <a:t>X</a:t>
            </a:r>
            <a:r>
              <a:rPr lang="en-US" sz="2400" baseline="-25000" dirty="0" smtClean="0">
                <a:solidFill>
                  <a:schemeClr val="tx1"/>
                </a:solidFill>
                <a:sym typeface="Symbol"/>
              </a:rPr>
              <a:t>2</a:t>
            </a:r>
            <a:endParaRPr lang="en-US" sz="2400" b="1" baseline="-25000" dirty="0">
              <a:solidFill>
                <a:schemeClr val="tx1"/>
              </a:solidFill>
            </a:endParaRPr>
          </a:p>
        </p:txBody>
      </p:sp>
      <p:sp>
        <p:nvSpPr>
          <p:cNvPr id="69" name="Minus 68"/>
          <p:cNvSpPr/>
          <p:nvPr/>
        </p:nvSpPr>
        <p:spPr>
          <a:xfrm flipV="1">
            <a:off x="1465008" y="1052052"/>
            <a:ext cx="154860" cy="5997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cxnSp>
        <p:nvCxnSpPr>
          <p:cNvPr id="71" name="Straight Connector 70"/>
          <p:cNvCxnSpPr/>
          <p:nvPr/>
        </p:nvCxnSpPr>
        <p:spPr>
          <a:xfrm flipV="1">
            <a:off x="902112" y="1447800"/>
            <a:ext cx="1841088" cy="12288"/>
          </a:xfrm>
          <a:prstGeom prst="line">
            <a:avLst/>
          </a:prstGeom>
        </p:spPr>
        <p:style>
          <a:lnRef idx="1">
            <a:schemeClr val="dk1"/>
          </a:lnRef>
          <a:fillRef idx="0">
            <a:schemeClr val="dk1"/>
          </a:fillRef>
          <a:effectRef idx="0">
            <a:schemeClr val="dk1"/>
          </a:effectRef>
          <a:fontRef idx="minor">
            <a:schemeClr val="tx1"/>
          </a:fontRef>
        </p:style>
      </p:cxnSp>
      <p:sp>
        <p:nvSpPr>
          <p:cNvPr id="74" name="Minus 73"/>
          <p:cNvSpPr/>
          <p:nvPr/>
        </p:nvSpPr>
        <p:spPr>
          <a:xfrm>
            <a:off x="1740300" y="1221660"/>
            <a:ext cx="3048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sp>
        <p:nvSpPr>
          <p:cNvPr id="75" name="Minus 74"/>
          <p:cNvSpPr/>
          <p:nvPr/>
        </p:nvSpPr>
        <p:spPr>
          <a:xfrm>
            <a:off x="2138508" y="1049604"/>
            <a:ext cx="162228"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sp>
        <p:nvSpPr>
          <p:cNvPr id="76" name="Rectangle 75"/>
          <p:cNvSpPr/>
          <p:nvPr/>
        </p:nvSpPr>
        <p:spPr>
          <a:xfrm>
            <a:off x="1447800" y="1492044"/>
            <a:ext cx="1676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a:t>
            </a:r>
            <a:r>
              <a:rPr lang="en-US" sz="2400" dirty="0" smtClean="0">
                <a:solidFill>
                  <a:schemeClr val="tx1"/>
                </a:solidFill>
                <a:latin typeface="Calibri"/>
              </a:rPr>
              <a:t>/n1 + 1/n2</a:t>
            </a:r>
            <a:endParaRPr lang="en-US" sz="2400" dirty="0">
              <a:solidFill>
                <a:schemeClr val="tx1"/>
              </a:solidFill>
            </a:endParaRPr>
          </a:p>
        </p:txBody>
      </p:sp>
      <p:sp>
        <p:nvSpPr>
          <p:cNvPr id="77" name="Rectangle 76"/>
          <p:cNvSpPr/>
          <p:nvPr/>
        </p:nvSpPr>
        <p:spPr>
          <a:xfrm>
            <a:off x="1101216" y="1492044"/>
            <a:ext cx="533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a:cs typeface="Times New Roman"/>
              </a:rPr>
              <a:t>√</a:t>
            </a:r>
            <a:endParaRPr lang="en-US" sz="2400" dirty="0">
              <a:solidFill>
                <a:schemeClr val="tx1"/>
              </a:solidFill>
            </a:endParaRPr>
          </a:p>
        </p:txBody>
      </p:sp>
      <p:cxnSp>
        <p:nvCxnSpPr>
          <p:cNvPr id="79" name="Straight Connector 78"/>
          <p:cNvCxnSpPr/>
          <p:nvPr/>
        </p:nvCxnSpPr>
        <p:spPr>
          <a:xfrm flipV="1">
            <a:off x="1412160" y="1524000"/>
            <a:ext cx="1299084" cy="12288"/>
          </a:xfrm>
          <a:prstGeom prst="line">
            <a:avLst/>
          </a:prstGeom>
        </p:spPr>
        <p:style>
          <a:lnRef idx="1">
            <a:schemeClr val="dk1"/>
          </a:lnRef>
          <a:fillRef idx="0">
            <a:schemeClr val="dk1"/>
          </a:fillRef>
          <a:effectRef idx="0">
            <a:schemeClr val="dk1"/>
          </a:effectRef>
          <a:fontRef idx="minor">
            <a:schemeClr val="tx1"/>
          </a:fontRef>
        </p:style>
      </p:cxnSp>
      <p:sp>
        <p:nvSpPr>
          <p:cNvPr id="82" name="Rectangle 81"/>
          <p:cNvSpPr/>
          <p:nvPr/>
        </p:nvSpPr>
        <p:spPr>
          <a:xfrm>
            <a:off x="3505200" y="1295400"/>
            <a:ext cx="4953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TERIMA H</a:t>
            </a:r>
            <a:r>
              <a:rPr lang="en-US" sz="2400" baseline="-25000" dirty="0" smtClean="0">
                <a:solidFill>
                  <a:schemeClr val="tx1"/>
                </a:solidFill>
              </a:rPr>
              <a:t>O</a:t>
            </a:r>
            <a:r>
              <a:rPr lang="en-US" sz="2400" dirty="0" smtClean="0">
                <a:solidFill>
                  <a:schemeClr val="tx1"/>
                </a:solidFill>
              </a:rPr>
              <a:t> JK. – Z</a:t>
            </a:r>
            <a:r>
              <a:rPr lang="en-US" sz="2400" baseline="-25000" dirty="0" smtClean="0">
                <a:solidFill>
                  <a:schemeClr val="tx1"/>
                </a:solidFill>
              </a:rPr>
              <a:t>1/2 (1-</a:t>
            </a:r>
            <a:r>
              <a:rPr lang="en-US" sz="2400" baseline="-25000" dirty="0" smtClean="0">
                <a:solidFill>
                  <a:schemeClr val="tx1"/>
                </a:solidFill>
                <a:sym typeface="Symbol"/>
              </a:rPr>
              <a:t></a:t>
            </a:r>
            <a:r>
              <a:rPr lang="en-US" sz="2400" baseline="-25000" dirty="0" smtClean="0">
                <a:solidFill>
                  <a:schemeClr val="tx1"/>
                </a:solidFill>
              </a:rPr>
              <a:t>) </a:t>
            </a:r>
            <a:r>
              <a:rPr lang="en-US" sz="2400" dirty="0" smtClean="0">
                <a:solidFill>
                  <a:schemeClr val="tx1"/>
                </a:solidFill>
                <a:sym typeface="Symbol"/>
              </a:rPr>
              <a:t></a:t>
            </a:r>
            <a:r>
              <a:rPr lang="en-US" sz="2400" dirty="0" smtClean="0">
                <a:solidFill>
                  <a:schemeClr val="tx1"/>
                </a:solidFill>
              </a:rPr>
              <a:t> Z  </a:t>
            </a:r>
            <a:r>
              <a:rPr lang="en-US" sz="2400" dirty="0" smtClean="0">
                <a:solidFill>
                  <a:schemeClr val="tx1"/>
                </a:solidFill>
                <a:sym typeface="Symbol"/>
              </a:rPr>
              <a:t></a:t>
            </a:r>
            <a:r>
              <a:rPr lang="en-US" sz="2400" dirty="0" smtClean="0">
                <a:solidFill>
                  <a:schemeClr val="tx1"/>
                </a:solidFill>
              </a:rPr>
              <a:t> Z</a:t>
            </a:r>
            <a:r>
              <a:rPr lang="en-US" sz="2400" baseline="-25000" dirty="0" smtClean="0">
                <a:solidFill>
                  <a:schemeClr val="tx1"/>
                </a:solidFill>
              </a:rPr>
              <a:t>1/2 (1-</a:t>
            </a:r>
            <a:r>
              <a:rPr lang="en-US" sz="2400" baseline="-25000" dirty="0" smtClean="0">
                <a:solidFill>
                  <a:schemeClr val="tx1"/>
                </a:solidFill>
                <a:sym typeface="Symbol"/>
              </a:rPr>
              <a:t></a:t>
            </a:r>
            <a:r>
              <a:rPr lang="en-US" sz="2400" baseline="-25000" dirty="0" smtClean="0">
                <a:solidFill>
                  <a:schemeClr val="tx1"/>
                </a:solidFill>
              </a:rPr>
              <a:t>)</a:t>
            </a:r>
            <a:endParaRPr lang="en-US" sz="2400" dirty="0">
              <a:solidFill>
                <a:schemeClr val="tx1"/>
              </a:solidFill>
            </a:endParaRPr>
          </a:p>
        </p:txBody>
      </p:sp>
      <p:sp>
        <p:nvSpPr>
          <p:cNvPr id="83" name="Rectangle 82"/>
          <p:cNvSpPr/>
          <p:nvPr/>
        </p:nvSpPr>
        <p:spPr>
          <a:xfrm>
            <a:off x="381000" y="2133600"/>
            <a:ext cx="845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sym typeface="Symbol"/>
              </a:rPr>
              <a:t>B.  </a:t>
            </a:r>
            <a:r>
              <a:rPr lang="en-US" baseline="-25000" dirty="0" smtClean="0">
                <a:solidFill>
                  <a:schemeClr val="tx1"/>
                </a:solidFill>
              </a:rPr>
              <a:t>1 </a:t>
            </a:r>
            <a:r>
              <a:rPr lang="en-US" dirty="0" smtClean="0">
                <a:solidFill>
                  <a:schemeClr val="tx1"/>
                </a:solidFill>
              </a:rPr>
              <a:t>= </a:t>
            </a:r>
            <a:r>
              <a:rPr lang="en-US" dirty="0" smtClean="0">
                <a:solidFill>
                  <a:schemeClr val="tx1"/>
                </a:solidFill>
                <a:sym typeface="Symbol"/>
              </a:rPr>
              <a:t></a:t>
            </a:r>
            <a:r>
              <a:rPr lang="en-US" baseline="-25000" dirty="0" smtClean="0">
                <a:solidFill>
                  <a:schemeClr val="tx1"/>
                </a:solidFill>
              </a:rPr>
              <a:t>2</a:t>
            </a:r>
            <a:r>
              <a:rPr lang="en-US" dirty="0" smtClean="0">
                <a:solidFill>
                  <a:schemeClr val="tx1"/>
                </a:solidFill>
              </a:rPr>
              <a:t> = </a:t>
            </a:r>
            <a:r>
              <a:rPr lang="en-US" dirty="0" smtClean="0">
                <a:solidFill>
                  <a:schemeClr val="tx1"/>
                </a:solidFill>
                <a:sym typeface="Symbol"/>
              </a:rPr>
              <a:t></a:t>
            </a:r>
            <a:r>
              <a:rPr lang="en-US" dirty="0" smtClean="0">
                <a:solidFill>
                  <a:schemeClr val="tx1"/>
                </a:solidFill>
              </a:rPr>
              <a:t> TETAPI </a:t>
            </a:r>
            <a:r>
              <a:rPr lang="en-US" dirty="0" smtClean="0">
                <a:solidFill>
                  <a:schemeClr val="tx1"/>
                </a:solidFill>
                <a:sym typeface="Symbol"/>
              </a:rPr>
              <a:t> TDK </a:t>
            </a:r>
            <a:r>
              <a:rPr lang="en-US" dirty="0" smtClean="0">
                <a:solidFill>
                  <a:schemeClr val="tx1"/>
                </a:solidFill>
              </a:rPr>
              <a:t> DIKETAHUI</a:t>
            </a:r>
            <a:endParaRPr lang="en-US" b="1" dirty="0">
              <a:solidFill>
                <a:schemeClr val="tx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533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IX. STATISTIKA </a:t>
            </a:r>
            <a:r>
              <a:rPr lang="en-US" sz="2800" dirty="0" smtClean="0">
                <a:solidFill>
                  <a:schemeClr val="tx1"/>
                </a:solidFill>
              </a:rPr>
              <a:t>NON PARAMETRIK</a:t>
            </a:r>
            <a:endParaRPr lang="en-US" sz="2800" dirty="0">
              <a:solidFill>
                <a:schemeClr val="tx1"/>
              </a:solidFill>
            </a:endParaRPr>
          </a:p>
        </p:txBody>
      </p:sp>
      <p:sp>
        <p:nvSpPr>
          <p:cNvPr id="5" name="Rectangle 4"/>
          <p:cNvSpPr/>
          <p:nvPr/>
        </p:nvSpPr>
        <p:spPr>
          <a:xfrm>
            <a:off x="0" y="533400"/>
            <a:ext cx="9144000" cy="3581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ndParaRPr>
          </a:p>
          <a:p>
            <a:pPr marL="236538" indent="-236538" algn="just">
              <a:buFont typeface="Wingdings" pitchFamily="2" charset="2"/>
              <a:buChar char="§"/>
            </a:pPr>
            <a:r>
              <a:rPr lang="en-US" dirty="0" smtClean="0">
                <a:solidFill>
                  <a:schemeClr val="tx1"/>
                </a:solidFill>
              </a:rPr>
              <a:t>PADA STATISTIKA PARAMETRIK POPULASI  MENGIKUTI DISTRIBUSI TERTENTU YANG DIKETAHUI BENTUKNYA. </a:t>
            </a:r>
          </a:p>
          <a:p>
            <a:pPr algn="just">
              <a:buFont typeface="Wingdings" pitchFamily="2" charset="2"/>
              <a:buChar char="§"/>
            </a:pPr>
            <a:r>
              <a:rPr lang="en-US" dirty="0">
                <a:solidFill>
                  <a:schemeClr val="tx1"/>
                </a:solidFill>
              </a:rPr>
              <a:t> </a:t>
            </a:r>
            <a:r>
              <a:rPr lang="en-US" dirty="0" smtClean="0">
                <a:solidFill>
                  <a:schemeClr val="tx1"/>
                </a:solidFill>
              </a:rPr>
              <a:t> PADA UMUMNYA TELAH DIMISALKAN BAHWA POPULASI BERDISTRIBUSI NORMAL.  </a:t>
            </a:r>
          </a:p>
          <a:p>
            <a:pPr marL="236538" indent="-236538" algn="just">
              <a:buFont typeface="Wingdings" pitchFamily="2" charset="2"/>
              <a:buChar char="§"/>
            </a:pPr>
            <a:r>
              <a:rPr lang="en-US" dirty="0" smtClean="0">
                <a:solidFill>
                  <a:schemeClr val="tx1"/>
                </a:solidFill>
              </a:rPr>
              <a:t>UJI KENORMALAN TENTUNYA PERLU DILAKUKAN UNTUK MEMASTIKAN BAHWA ASUMSI TERSEBUT TERPENUHI.  </a:t>
            </a:r>
          </a:p>
          <a:p>
            <a:pPr marL="236538" indent="-236538" algn="just">
              <a:buFont typeface="Wingdings" pitchFamily="2" charset="2"/>
              <a:buChar char="§"/>
            </a:pPr>
            <a:r>
              <a:rPr lang="en-US" dirty="0" smtClean="0">
                <a:solidFill>
                  <a:schemeClr val="tx1"/>
                </a:solidFill>
              </a:rPr>
              <a:t>AKAN TETAPI, TIDAK SELALU KITA DAPAT MEMPEROLEH KEPASTIAN KENORMALAN, SEHINGGA DENGAN DEMIKIAN ASUMSI KENORMALAN TIDAK SELALU DAPAT DIJAMIN PENUH.  </a:t>
            </a:r>
          </a:p>
          <a:p>
            <a:pPr marL="236538" indent="-236538" algn="just">
              <a:buFont typeface="Wingdings" pitchFamily="2" charset="2"/>
              <a:buChar char="§"/>
            </a:pPr>
            <a:r>
              <a:rPr lang="en-US" dirty="0" smtClean="0">
                <a:solidFill>
                  <a:schemeClr val="tx1"/>
                </a:solidFill>
              </a:rPr>
              <a:t>TIDAK SEMUA METODA ATAU TEKNIK  STATISTIKA ITU AJEG.  KARENANYA TEKNIK LAIN PERLU DIKEMBANGKAN DAN DIGUNAKAN.  </a:t>
            </a:r>
          </a:p>
          <a:p>
            <a:pPr marL="236538" indent="-236538" algn="just">
              <a:buFont typeface="Wingdings" pitchFamily="2" charset="2"/>
              <a:buChar char="§"/>
            </a:pPr>
            <a:r>
              <a:rPr lang="en-US" dirty="0" smtClean="0">
                <a:solidFill>
                  <a:schemeClr val="tx1"/>
                </a:solidFill>
              </a:rPr>
              <a:t>METODA STATISTKA NONPARAMETRIK ATAU DISEBUT PULA METODA STATISTIKA BEBAS DISTRIBUSI MERUPAKAN METODA YANG BERLAKU UNTUK INI.  DALAM BAB INI AKAN DIPELAJARI BEBERAPA METODA NONPARAMETRIK YANG SEDERHANA.</a:t>
            </a:r>
            <a:endParaRPr lang="en-US" dirty="0">
              <a:solidFill>
                <a:schemeClr val="tx1"/>
              </a:solidFill>
            </a:endParaRPr>
          </a:p>
        </p:txBody>
      </p:sp>
      <p:sp>
        <p:nvSpPr>
          <p:cNvPr id="7" name="Rectangle 6"/>
          <p:cNvSpPr/>
          <p:nvPr/>
        </p:nvSpPr>
        <p:spPr>
          <a:xfrm>
            <a:off x="0" y="4114800"/>
            <a:ext cx="91440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1. UJI TANDA </a:t>
            </a:r>
            <a:endParaRPr lang="en-US" dirty="0" smtClean="0">
              <a:solidFill>
                <a:schemeClr val="tx1"/>
              </a:solidFill>
            </a:endParaRPr>
          </a:p>
          <a:p>
            <a:pPr marL="457200" indent="-220663">
              <a:buFont typeface="Wingdings" pitchFamily="2" charset="2"/>
              <a:buChar char="§"/>
            </a:pPr>
            <a:r>
              <a:rPr lang="en-US" dirty="0" smtClean="0">
                <a:solidFill>
                  <a:schemeClr val="tx1"/>
                </a:solidFill>
              </a:rPr>
              <a:t>DIGUNAKAN UNTUK DATA BERPASANGAN, AKAN SANGAT BAIK DIGUNAKAN  APABILA SYARAT-SYARAT BERIKUT DIPENUHI :</a:t>
            </a:r>
          </a:p>
          <a:p>
            <a:pPr marL="800100" lvl="1" indent="-342900">
              <a:buFont typeface="+mj-lt"/>
              <a:buAutoNum type="alphaLcPeriod"/>
            </a:pPr>
            <a:r>
              <a:rPr lang="en-US" dirty="0" smtClean="0">
                <a:solidFill>
                  <a:schemeClr val="tx1"/>
                </a:solidFill>
              </a:rPr>
              <a:t>PASANGAN HASIL PENGAMATAN YANG SEDANG DIBANDINGKAN BERSIFAT INDEPENDEN</a:t>
            </a:r>
          </a:p>
          <a:p>
            <a:pPr marL="800100" lvl="1" indent="-342900">
              <a:buFont typeface="+mj-lt"/>
              <a:buAutoNum type="alphaLcPeriod"/>
            </a:pPr>
            <a:r>
              <a:rPr lang="en-US" dirty="0" smtClean="0">
                <a:solidFill>
                  <a:schemeClr val="tx1"/>
                </a:solidFill>
              </a:rPr>
              <a:t>MASING-MASING PENGAMATAN DALAM TIAP PASANG TERJADI KARENA PENGARUH KONDISI YANG SERUPA </a:t>
            </a:r>
          </a:p>
          <a:p>
            <a:pPr marL="800100" lvl="1" indent="-342900">
              <a:buFont typeface="+mj-lt"/>
              <a:buAutoNum type="alphaLcPeriod"/>
            </a:pPr>
            <a:r>
              <a:rPr lang="en-US" dirty="0" smtClean="0">
                <a:solidFill>
                  <a:schemeClr val="tx1"/>
                </a:solidFill>
              </a:rPr>
              <a:t>PASANGAN YANG BERLAINAN TERJADI KARENA KONDISI YANG BERBEDA.</a:t>
            </a:r>
          </a:p>
          <a:p>
            <a:pPr marL="800100" lvl="1" indent="-342900">
              <a:buFont typeface="+mj-lt"/>
              <a:buAutoNum type="alphaLcPeriod"/>
            </a:pPr>
            <a:endParaRPr lang="en-US" dirty="0">
              <a:solidFill>
                <a:schemeClr val="tx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lgn="just">
              <a:buFont typeface="Wingdings" pitchFamily="2" charset="2"/>
              <a:buChar char="§"/>
            </a:pPr>
            <a:r>
              <a:rPr lang="en-US" dirty="0" smtClean="0">
                <a:solidFill>
                  <a:schemeClr val="tx1"/>
                </a:solidFill>
              </a:rPr>
              <a:t>UJI TANDA  DILAKUKAN BERDASARKAN TANDA POSITIF (+) DAN NEGATIF (-) YG DIDAPAT DARI SELISIH NILAI PENGAMATAN.  </a:t>
            </a:r>
          </a:p>
          <a:p>
            <a:pPr marL="236538" indent="-236538" algn="just">
              <a:buFont typeface="Wingdings" pitchFamily="2" charset="2"/>
              <a:buChar char="§"/>
            </a:pPr>
            <a:r>
              <a:rPr lang="en-US" dirty="0" smtClean="0">
                <a:solidFill>
                  <a:schemeClr val="tx1"/>
                </a:solidFill>
              </a:rPr>
              <a:t>MISALKAN HSL PENGAMATAN </a:t>
            </a:r>
            <a:r>
              <a:rPr lang="en-US" dirty="0" err="1" smtClean="0">
                <a:solidFill>
                  <a:schemeClr val="tx1"/>
                </a:solidFill>
              </a:rPr>
              <a:t>X</a:t>
            </a:r>
            <a:r>
              <a:rPr lang="en-US" baseline="-25000" dirty="0" err="1" smtClean="0">
                <a:solidFill>
                  <a:schemeClr val="tx1"/>
                </a:solidFill>
              </a:rPr>
              <a:t>i</a:t>
            </a:r>
            <a:r>
              <a:rPr lang="en-US" dirty="0" err="1" smtClean="0">
                <a:solidFill>
                  <a:schemeClr val="tx1"/>
                </a:solidFill>
              </a:rPr>
              <a:t>DAN</a:t>
            </a:r>
            <a:r>
              <a:rPr lang="en-US" dirty="0" smtClean="0">
                <a:solidFill>
                  <a:schemeClr val="tx1"/>
                </a:solidFill>
              </a:rPr>
              <a:t> Y</a:t>
            </a:r>
            <a:r>
              <a:rPr lang="en-US" baseline="-25000" dirty="0" smtClean="0">
                <a:solidFill>
                  <a:schemeClr val="tx1"/>
                </a:solidFill>
              </a:rPr>
              <a:t>i</a:t>
            </a:r>
            <a:r>
              <a:rPr lang="en-US" dirty="0" smtClean="0">
                <a:solidFill>
                  <a:schemeClr val="tx1"/>
                </a:solidFill>
              </a:rPr>
              <a:t> MASING</a:t>
            </a:r>
            <a:r>
              <a:rPr lang="en-US" baseline="30000" dirty="0" smtClean="0">
                <a:solidFill>
                  <a:schemeClr val="tx1"/>
                </a:solidFill>
              </a:rPr>
              <a:t>2</a:t>
            </a:r>
            <a:r>
              <a:rPr lang="en-US" dirty="0" smtClean="0">
                <a:solidFill>
                  <a:schemeClr val="tx1"/>
                </a:solidFill>
              </a:rPr>
              <a:t> TERJADI KARENA PENGARUH PERLAKUAN A DAN B.  SAMPEL BERUKURAN n DAPAT DITULIS SEBAGAI (X</a:t>
            </a:r>
            <a:r>
              <a:rPr lang="en-US" baseline="-25000" dirty="0" smtClean="0">
                <a:solidFill>
                  <a:schemeClr val="tx1"/>
                </a:solidFill>
              </a:rPr>
              <a:t>1</a:t>
            </a:r>
            <a:r>
              <a:rPr lang="en-US" dirty="0" smtClean="0">
                <a:solidFill>
                  <a:schemeClr val="tx1"/>
                </a:solidFill>
              </a:rPr>
              <a:t>, Y</a:t>
            </a:r>
            <a:r>
              <a:rPr lang="en-US" baseline="-25000" dirty="0" smtClean="0">
                <a:solidFill>
                  <a:schemeClr val="tx1"/>
                </a:solidFill>
              </a:rPr>
              <a:t>1</a:t>
            </a:r>
            <a:r>
              <a:rPr lang="en-US" dirty="0" smtClean="0">
                <a:solidFill>
                  <a:schemeClr val="tx1"/>
                </a:solidFill>
              </a:rPr>
              <a:t>), (X</a:t>
            </a:r>
            <a:r>
              <a:rPr lang="en-US" baseline="-25000" dirty="0" smtClean="0">
                <a:solidFill>
                  <a:schemeClr val="tx1"/>
                </a:solidFill>
              </a:rPr>
              <a:t>2</a:t>
            </a:r>
            <a:r>
              <a:rPr lang="en-US" dirty="0" smtClean="0">
                <a:solidFill>
                  <a:schemeClr val="tx1"/>
                </a:solidFill>
              </a:rPr>
              <a:t>,Y</a:t>
            </a:r>
            <a:r>
              <a:rPr lang="en-US" baseline="-25000" dirty="0" smtClean="0">
                <a:solidFill>
                  <a:schemeClr val="tx1"/>
                </a:solidFill>
              </a:rPr>
              <a:t>2</a:t>
            </a:r>
            <a:r>
              <a:rPr lang="en-US" dirty="0" smtClean="0">
                <a:solidFill>
                  <a:schemeClr val="tx1"/>
                </a:solidFill>
              </a:rPr>
              <a:t>), …, (</a:t>
            </a:r>
            <a:r>
              <a:rPr lang="en-US" dirty="0" err="1" smtClean="0">
                <a:solidFill>
                  <a:schemeClr val="tx1"/>
                </a:solidFill>
              </a:rPr>
              <a:t>X</a:t>
            </a:r>
            <a:r>
              <a:rPr lang="en-US" baseline="-25000" dirty="0" err="1" smtClean="0">
                <a:solidFill>
                  <a:schemeClr val="tx1"/>
                </a:solidFill>
              </a:rPr>
              <a:t>n</a:t>
            </a:r>
            <a:r>
              <a:rPr lang="en-US" dirty="0" err="1" smtClean="0">
                <a:solidFill>
                  <a:schemeClr val="tx1"/>
                </a:solidFill>
              </a:rPr>
              <a:t>,Y</a:t>
            </a:r>
            <a:r>
              <a:rPr lang="en-US" baseline="-25000" dirty="0" err="1" smtClean="0">
                <a:solidFill>
                  <a:schemeClr val="tx1"/>
                </a:solidFill>
              </a:rPr>
              <a:t>n</a:t>
            </a:r>
            <a:r>
              <a:rPr lang="en-US" dirty="0" smtClean="0">
                <a:solidFill>
                  <a:schemeClr val="tx1"/>
                </a:solidFill>
              </a:rPr>
              <a:t>). </a:t>
            </a:r>
          </a:p>
          <a:p>
            <a:pPr marL="236538" indent="-236538" algn="just">
              <a:buFont typeface="Wingdings" pitchFamily="2" charset="2"/>
              <a:buChar char="§"/>
            </a:pPr>
            <a:r>
              <a:rPr lang="en-US" dirty="0" smtClean="0">
                <a:solidFill>
                  <a:schemeClr val="tx1"/>
                </a:solidFill>
              </a:rPr>
              <a:t>BUAT SELISIH</a:t>
            </a:r>
            <a:r>
              <a:rPr lang="en-US" baseline="30000" dirty="0" smtClean="0">
                <a:solidFill>
                  <a:schemeClr val="tx1"/>
                </a:solidFill>
              </a:rPr>
              <a:t>2</a:t>
            </a:r>
            <a:r>
              <a:rPr lang="en-US" dirty="0" smtClean="0">
                <a:solidFill>
                  <a:schemeClr val="tx1"/>
                </a:solidFill>
              </a:rPr>
              <a:t> (X</a:t>
            </a:r>
            <a:r>
              <a:rPr lang="en-US" baseline="-25000" dirty="0" smtClean="0">
                <a:solidFill>
                  <a:schemeClr val="tx1"/>
                </a:solidFill>
              </a:rPr>
              <a:t>1-</a:t>
            </a:r>
            <a:r>
              <a:rPr lang="en-US" dirty="0" smtClean="0">
                <a:solidFill>
                  <a:schemeClr val="tx1"/>
                </a:solidFill>
              </a:rPr>
              <a:t>Y</a:t>
            </a:r>
            <a:r>
              <a:rPr lang="en-US" baseline="-25000" dirty="0" smtClean="0">
                <a:solidFill>
                  <a:schemeClr val="tx1"/>
                </a:solidFill>
              </a:rPr>
              <a:t>1</a:t>
            </a:r>
            <a:r>
              <a:rPr lang="en-US" dirty="0" smtClean="0">
                <a:solidFill>
                  <a:schemeClr val="tx1"/>
                </a:solidFill>
              </a:rPr>
              <a:t>), (X</a:t>
            </a:r>
            <a:r>
              <a:rPr lang="en-US" baseline="-25000" dirty="0" smtClean="0">
                <a:solidFill>
                  <a:schemeClr val="tx1"/>
                </a:solidFill>
              </a:rPr>
              <a:t>2</a:t>
            </a:r>
            <a:r>
              <a:rPr lang="en-US" dirty="0" smtClean="0">
                <a:solidFill>
                  <a:schemeClr val="tx1"/>
                </a:solidFill>
              </a:rPr>
              <a:t>-Y</a:t>
            </a:r>
            <a:r>
              <a:rPr lang="en-US" baseline="-25000" dirty="0" smtClean="0">
                <a:solidFill>
                  <a:schemeClr val="tx1"/>
                </a:solidFill>
              </a:rPr>
              <a:t>2</a:t>
            </a:r>
            <a:r>
              <a:rPr lang="en-US" dirty="0" smtClean="0">
                <a:solidFill>
                  <a:schemeClr val="tx1"/>
                </a:solidFill>
              </a:rPr>
              <a:t>), …, (</a:t>
            </a:r>
            <a:r>
              <a:rPr lang="en-US" dirty="0" err="1" smtClean="0">
                <a:solidFill>
                  <a:schemeClr val="tx1"/>
                </a:solidFill>
              </a:rPr>
              <a:t>X</a:t>
            </a:r>
            <a:r>
              <a:rPr lang="en-US" baseline="-25000" dirty="0" err="1" smtClean="0">
                <a:solidFill>
                  <a:schemeClr val="tx1"/>
                </a:solidFill>
              </a:rPr>
              <a:t>n</a:t>
            </a:r>
            <a:r>
              <a:rPr lang="en-US" dirty="0" err="1" smtClean="0">
                <a:solidFill>
                  <a:schemeClr val="tx1"/>
                </a:solidFill>
              </a:rPr>
              <a:t>-Y</a:t>
            </a:r>
            <a:r>
              <a:rPr lang="en-US" baseline="-25000" dirty="0" err="1" smtClean="0">
                <a:solidFill>
                  <a:schemeClr val="tx1"/>
                </a:solidFill>
              </a:rPr>
              <a:t>n</a:t>
            </a:r>
            <a:r>
              <a:rPr lang="en-US" dirty="0" smtClean="0">
                <a:solidFill>
                  <a:schemeClr val="tx1"/>
                </a:solidFill>
              </a:rPr>
              <a:t>).  JIKA X</a:t>
            </a:r>
            <a:r>
              <a:rPr lang="en-US" baseline="-25000" dirty="0" smtClean="0">
                <a:solidFill>
                  <a:schemeClr val="tx1"/>
                </a:solidFill>
              </a:rPr>
              <a:t>i</a:t>
            </a:r>
            <a:r>
              <a:rPr lang="en-US" dirty="0" smtClean="0">
                <a:solidFill>
                  <a:schemeClr val="tx1"/>
                </a:solidFill>
              </a:rPr>
              <a:t> &gt; Y</a:t>
            </a:r>
            <a:r>
              <a:rPr lang="en-US" baseline="-25000" dirty="0" smtClean="0">
                <a:solidFill>
                  <a:schemeClr val="tx1"/>
                </a:solidFill>
              </a:rPr>
              <a:t>i</a:t>
            </a:r>
            <a:r>
              <a:rPr lang="en-US" dirty="0" smtClean="0">
                <a:solidFill>
                  <a:schemeClr val="tx1"/>
                </a:solidFill>
              </a:rPr>
              <a:t> KITA BERI TANDA POSITIF DAN JIKA X</a:t>
            </a:r>
            <a:r>
              <a:rPr lang="en-US" baseline="-25000" dirty="0" smtClean="0">
                <a:solidFill>
                  <a:schemeClr val="tx1"/>
                </a:solidFill>
              </a:rPr>
              <a:t>i </a:t>
            </a:r>
            <a:r>
              <a:rPr lang="en-US" dirty="0" smtClean="0">
                <a:solidFill>
                  <a:schemeClr val="tx1"/>
                </a:solidFill>
              </a:rPr>
              <a:t>&lt; Y</a:t>
            </a:r>
            <a:r>
              <a:rPr lang="en-US" baseline="-25000" dirty="0" smtClean="0">
                <a:solidFill>
                  <a:schemeClr val="tx1"/>
                </a:solidFill>
              </a:rPr>
              <a:t>i</a:t>
            </a:r>
            <a:r>
              <a:rPr lang="en-US" dirty="0" smtClean="0">
                <a:solidFill>
                  <a:schemeClr val="tx1"/>
                </a:solidFill>
              </a:rPr>
              <a:t> KITA BERI TANDA NEGATIF.  </a:t>
            </a:r>
          </a:p>
          <a:p>
            <a:pPr marL="236538" indent="-236538" algn="just">
              <a:buFont typeface="Wingdings" pitchFamily="2" charset="2"/>
              <a:buChar char="§"/>
            </a:pPr>
            <a:r>
              <a:rPr lang="en-US" dirty="0" smtClean="0">
                <a:solidFill>
                  <a:schemeClr val="tx1"/>
                </a:solidFill>
              </a:rPr>
              <a:t>JIKA X</a:t>
            </a:r>
            <a:r>
              <a:rPr lang="en-US" baseline="-25000" dirty="0" smtClean="0">
                <a:solidFill>
                  <a:schemeClr val="tx1"/>
                </a:solidFill>
              </a:rPr>
              <a:t>i</a:t>
            </a:r>
            <a:r>
              <a:rPr lang="en-US" dirty="0" smtClean="0">
                <a:solidFill>
                  <a:schemeClr val="tx1"/>
                </a:solidFill>
              </a:rPr>
              <a:t> = Y</a:t>
            </a:r>
            <a:r>
              <a:rPr lang="en-US" baseline="-25000" dirty="0" smtClean="0">
                <a:solidFill>
                  <a:schemeClr val="tx1"/>
                </a:solidFill>
              </a:rPr>
              <a:t>i</a:t>
            </a:r>
            <a:r>
              <a:rPr lang="en-US" dirty="0" smtClean="0">
                <a:solidFill>
                  <a:schemeClr val="tx1"/>
                </a:solidFill>
              </a:rPr>
              <a:t> KITA ABAIKAN PASANGAN TERSEBUT.</a:t>
            </a:r>
          </a:p>
          <a:p>
            <a:pPr>
              <a:tabLst>
                <a:tab pos="693738" algn="l"/>
              </a:tabLst>
            </a:pPr>
            <a:r>
              <a:rPr lang="en-US" dirty="0" smtClean="0">
                <a:solidFill>
                  <a:schemeClr val="tx1"/>
                </a:solidFill>
              </a:rPr>
              <a:t>	n =  BANYAK PASANGAN YANG MENGHASILKAN TANDA POSITIF DAN NEGATIF.</a:t>
            </a:r>
          </a:p>
          <a:p>
            <a:pPr marL="1090613" indent="-1090613">
              <a:tabLst>
                <a:tab pos="693738" algn="l"/>
              </a:tabLst>
            </a:pPr>
            <a:r>
              <a:rPr lang="en-US" dirty="0" smtClean="0">
                <a:solidFill>
                  <a:schemeClr val="tx1"/>
                </a:solidFill>
              </a:rPr>
              <a:t>	h=  BANYAK TANDA POSITIF ATAU NEGATIF YANG PALING SEDIKIT.  NILAI INI DAPAT DIPAKAI UNTUK MENGUJI HIPOTESIS.</a:t>
            </a:r>
          </a:p>
          <a:p>
            <a:pPr>
              <a:tabLst>
                <a:tab pos="693738" algn="l"/>
              </a:tabLst>
            </a:pPr>
            <a:r>
              <a:rPr lang="en-US" dirty="0" smtClean="0">
                <a:solidFill>
                  <a:schemeClr val="tx1"/>
                </a:solidFill>
              </a:rPr>
              <a:t>	H</a:t>
            </a:r>
            <a:r>
              <a:rPr lang="en-US" baseline="-25000" dirty="0" smtClean="0">
                <a:solidFill>
                  <a:schemeClr val="tx1"/>
                </a:solidFill>
              </a:rPr>
              <a:t>0</a:t>
            </a:r>
            <a:r>
              <a:rPr lang="en-US" dirty="0" smtClean="0">
                <a:solidFill>
                  <a:schemeClr val="tx1"/>
                </a:solidFill>
              </a:rPr>
              <a:t> = TIDAK ADA PERBEDAAN PENGARUH KEDUA PERLAKUAN</a:t>
            </a:r>
          </a:p>
          <a:p>
            <a:pPr>
              <a:tabLst>
                <a:tab pos="693738" algn="l"/>
              </a:tabLst>
            </a:pPr>
            <a:r>
              <a:rPr lang="en-US" dirty="0" smtClean="0">
                <a:solidFill>
                  <a:schemeClr val="tx1"/>
                </a:solidFill>
              </a:rPr>
              <a:t>	H</a:t>
            </a:r>
            <a:r>
              <a:rPr lang="en-US" baseline="-25000" dirty="0" smtClean="0">
                <a:solidFill>
                  <a:schemeClr val="tx1"/>
                </a:solidFill>
              </a:rPr>
              <a:t>1</a:t>
            </a:r>
            <a:r>
              <a:rPr lang="en-US" dirty="0" smtClean="0">
                <a:solidFill>
                  <a:schemeClr val="tx1"/>
                </a:solidFill>
              </a:rPr>
              <a:t> = TERDAPAT PERBEDAAN PENGARUH KEDUA PERLAKUAN.</a:t>
            </a:r>
          </a:p>
          <a:p>
            <a:pPr marL="236538" indent="-236538" algn="just">
              <a:buFont typeface="Wingdings" pitchFamily="2" charset="2"/>
              <a:buChar char="§"/>
            </a:pPr>
            <a:endParaRPr lang="en-US" dirty="0" smtClean="0">
              <a:solidFill>
                <a:schemeClr val="tx1"/>
              </a:solidFill>
            </a:endParaRPr>
          </a:p>
          <a:p>
            <a:pPr marL="236538" indent="-236538" algn="just">
              <a:buFont typeface="Wingdings" pitchFamily="2" charset="2"/>
              <a:buChar char="§"/>
            </a:pPr>
            <a:r>
              <a:rPr lang="en-US" dirty="0" smtClean="0">
                <a:solidFill>
                  <a:schemeClr val="tx1"/>
                </a:solidFill>
              </a:rPr>
              <a:t>DALAM HAL INI, PENGARUH DIUKUR OLEH RATA-RATA, SEHINGGA DAPAT DIGUNAKAN UNTUK MENGUJI KESAMAAN DUA RATA-RATA POPULASI.  </a:t>
            </a:r>
          </a:p>
          <a:p>
            <a:pPr marL="236538" indent="-236538" algn="just">
              <a:buFont typeface="Wingdings" pitchFamily="2" charset="2"/>
              <a:buChar char="§"/>
            </a:pPr>
            <a:r>
              <a:rPr lang="en-US" dirty="0" smtClean="0">
                <a:solidFill>
                  <a:schemeClr val="tx1"/>
                </a:solidFill>
              </a:rPr>
              <a:t>KRITERIA PENGUJIAN : TOLAK H</a:t>
            </a:r>
            <a:r>
              <a:rPr lang="en-US" baseline="-25000" dirty="0" smtClean="0">
                <a:solidFill>
                  <a:schemeClr val="tx1"/>
                </a:solidFill>
              </a:rPr>
              <a:t>0</a:t>
            </a:r>
            <a:r>
              <a:rPr lang="en-US" dirty="0" smtClean="0">
                <a:solidFill>
                  <a:schemeClr val="tx1"/>
                </a:solidFill>
              </a:rPr>
              <a:t> JIKA HARGA h HITUNG ≤ HARGA h TABEL. DALAM HAL LAINNYA H</a:t>
            </a:r>
            <a:r>
              <a:rPr lang="en-US" baseline="-25000" dirty="0" smtClean="0">
                <a:solidFill>
                  <a:schemeClr val="tx1"/>
                </a:solidFill>
              </a:rPr>
              <a:t>0</a:t>
            </a:r>
            <a:r>
              <a:rPr lang="en-US" dirty="0" smtClean="0">
                <a:solidFill>
                  <a:schemeClr val="tx1"/>
                </a:solidFill>
              </a:rPr>
              <a:t> DITERIMA.</a:t>
            </a:r>
          </a:p>
          <a:p>
            <a:pPr marL="236538" indent="-236538" algn="just">
              <a:buFont typeface="Wingdings" pitchFamily="2" charset="2"/>
              <a:buChar char="§"/>
            </a:pPr>
            <a:endParaRPr lang="en-US" dirty="0">
              <a:solidFill>
                <a:schemeClr val="tx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148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nvGraphicFramePr>
        <p:xfrm>
          <a:off x="304800" y="457200"/>
          <a:ext cx="3505200" cy="5969477"/>
        </p:xfrm>
        <a:graphic>
          <a:graphicData uri="http://schemas.openxmlformats.org/drawingml/2006/table">
            <a:tbl>
              <a:tblPr/>
              <a:tblGrid>
                <a:gridCol w="664122"/>
                <a:gridCol w="859878"/>
                <a:gridCol w="914400"/>
                <a:gridCol w="1066800"/>
              </a:tblGrid>
              <a:tr h="391385">
                <a:tc>
                  <a:txBody>
                    <a:bodyPr/>
                    <a:lstStyle/>
                    <a:p>
                      <a:pPr marL="0" marR="0" algn="ctr">
                        <a:spcBef>
                          <a:spcPts val="0"/>
                        </a:spcBef>
                        <a:spcAft>
                          <a:spcPts val="0"/>
                        </a:spcAft>
                        <a:tabLst>
                          <a:tab pos="152400" algn="l"/>
                        </a:tabLst>
                      </a:pPr>
                      <a:endParaRPr lang="en-US" sz="900" dirty="0" smtClean="0">
                        <a:latin typeface="Times New Roman"/>
                        <a:ea typeface="Times New Roman"/>
                      </a:endParaRPr>
                    </a:p>
                    <a:p>
                      <a:pPr marL="0" marR="0" algn="ctr">
                        <a:spcBef>
                          <a:spcPts val="0"/>
                        </a:spcBef>
                        <a:spcAft>
                          <a:spcPts val="0"/>
                        </a:spcAft>
                        <a:tabLst>
                          <a:tab pos="152400" algn="l"/>
                        </a:tabLst>
                      </a:pPr>
                      <a:r>
                        <a:rPr lang="en-US" sz="900" dirty="0" smtClean="0">
                          <a:latin typeface="Times New Roman"/>
                          <a:ea typeface="Times New Roman"/>
                        </a:rPr>
                        <a:t>LOKASI</a:t>
                      </a:r>
                      <a:endParaRPr lang="en-US" sz="900" dirty="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52400" algn="l"/>
                        </a:tabLst>
                      </a:pPr>
                      <a:endParaRPr lang="en-US" sz="900" dirty="0" smtClean="0">
                        <a:latin typeface="Times New Roman"/>
                        <a:ea typeface="Times New Roman"/>
                      </a:endParaRPr>
                    </a:p>
                    <a:p>
                      <a:pPr marL="0" marR="0" algn="ctr">
                        <a:spcBef>
                          <a:spcPts val="0"/>
                        </a:spcBef>
                        <a:spcAft>
                          <a:spcPts val="0"/>
                        </a:spcAft>
                        <a:tabLst>
                          <a:tab pos="152400" algn="l"/>
                        </a:tabLst>
                      </a:pPr>
                      <a:r>
                        <a:rPr lang="en-US" sz="900" dirty="0" smtClean="0">
                          <a:latin typeface="Times New Roman"/>
                          <a:ea typeface="Times New Roman"/>
                        </a:rPr>
                        <a:t>MACAM X</a:t>
                      </a:r>
                      <a:endParaRPr lang="en-US" sz="900" dirty="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52400" algn="l"/>
                        </a:tabLst>
                      </a:pPr>
                      <a:endParaRPr lang="en-US" sz="900" dirty="0" smtClean="0">
                        <a:latin typeface="Times New Roman"/>
                        <a:ea typeface="Times New Roman"/>
                      </a:endParaRPr>
                    </a:p>
                    <a:p>
                      <a:pPr marL="0" marR="0" algn="ctr">
                        <a:spcBef>
                          <a:spcPts val="0"/>
                        </a:spcBef>
                        <a:spcAft>
                          <a:spcPts val="0"/>
                        </a:spcAft>
                        <a:tabLst>
                          <a:tab pos="152400" algn="l"/>
                        </a:tabLst>
                      </a:pPr>
                      <a:r>
                        <a:rPr lang="en-US" sz="900" dirty="0" smtClean="0">
                          <a:latin typeface="Times New Roman"/>
                          <a:ea typeface="Times New Roman"/>
                        </a:rPr>
                        <a:t>MACAM Y</a:t>
                      </a:r>
                      <a:endParaRPr lang="en-US" sz="900" dirty="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tabLst>
                          <a:tab pos="152400" algn="l"/>
                        </a:tabLst>
                      </a:pPr>
                      <a:r>
                        <a:rPr lang="en-US" sz="900" dirty="0" smtClean="0">
                          <a:latin typeface="Times New Roman"/>
                          <a:ea typeface="Times New Roman"/>
                        </a:rPr>
                        <a:t>TANDA</a:t>
                      </a:r>
                    </a:p>
                    <a:p>
                      <a:pPr marL="0" marR="0" algn="ctr">
                        <a:spcBef>
                          <a:spcPts val="0"/>
                        </a:spcBef>
                        <a:spcAft>
                          <a:spcPts val="600"/>
                        </a:spcAft>
                        <a:tabLst>
                          <a:tab pos="152400" algn="l"/>
                        </a:tabLst>
                      </a:pPr>
                      <a:r>
                        <a:rPr lang="en-US" sz="900" dirty="0" smtClean="0">
                          <a:latin typeface="Times New Roman"/>
                          <a:ea typeface="Times New Roman"/>
                        </a:rPr>
                        <a:t> </a:t>
                      </a:r>
                      <a:r>
                        <a:rPr lang="en-US" sz="900" dirty="0">
                          <a:latin typeface="Times New Roman"/>
                          <a:ea typeface="Times New Roman"/>
                        </a:rPr>
                        <a:t>(Xi-Yi)</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8092">
                <a:tc>
                  <a:txBody>
                    <a:bodyPr/>
                    <a:lstStyle/>
                    <a:p>
                      <a:pPr marL="0" marR="0" algn="ctr">
                        <a:spcBef>
                          <a:spcPts val="0"/>
                        </a:spcBef>
                        <a:spcAft>
                          <a:spcPts val="600"/>
                        </a:spcAft>
                        <a:tabLst>
                          <a:tab pos="152400" algn="l"/>
                        </a:tabLst>
                      </a:pPr>
                      <a:endParaRPr lang="en-US" sz="1200" dirty="0" smtClean="0">
                        <a:latin typeface="Times New Roman"/>
                        <a:ea typeface="Times New Roman"/>
                      </a:endParaRPr>
                    </a:p>
                    <a:p>
                      <a:pPr marL="0" marR="0" algn="ctr">
                        <a:spcBef>
                          <a:spcPts val="0"/>
                        </a:spcBef>
                        <a:spcAft>
                          <a:spcPts val="600"/>
                        </a:spcAft>
                        <a:tabLst>
                          <a:tab pos="152400" algn="l"/>
                        </a:tabLst>
                      </a:pPr>
                      <a:r>
                        <a:rPr lang="en-US" sz="1200" dirty="0" smtClean="0">
                          <a:latin typeface="Times New Roman"/>
                          <a:ea typeface="Times New Roman"/>
                        </a:rPr>
                        <a:t>1</a:t>
                      </a:r>
                      <a:endParaRPr lang="en-US" sz="1200" dirty="0">
                        <a:latin typeface="Times New Roman"/>
                        <a:ea typeface="Times New Roman"/>
                      </a:endParaRPr>
                    </a:p>
                    <a:p>
                      <a:pPr marL="0" marR="0" algn="ctr">
                        <a:spcBef>
                          <a:spcPts val="0"/>
                        </a:spcBef>
                        <a:spcAft>
                          <a:spcPts val="600"/>
                        </a:spcAft>
                        <a:tabLst>
                          <a:tab pos="152400" algn="l"/>
                        </a:tabLst>
                      </a:pPr>
                      <a:r>
                        <a:rPr lang="en-US" sz="1200" dirty="0">
                          <a:latin typeface="Times New Roman"/>
                          <a:ea typeface="Times New Roman"/>
                        </a:rPr>
                        <a:t>2</a:t>
                      </a:r>
                    </a:p>
                    <a:p>
                      <a:pPr marL="0" marR="0" algn="ctr">
                        <a:spcBef>
                          <a:spcPts val="0"/>
                        </a:spcBef>
                        <a:spcAft>
                          <a:spcPts val="600"/>
                        </a:spcAft>
                        <a:tabLst>
                          <a:tab pos="152400" algn="l"/>
                        </a:tabLst>
                      </a:pPr>
                      <a:r>
                        <a:rPr lang="en-US" sz="1200" dirty="0">
                          <a:latin typeface="Times New Roman"/>
                          <a:ea typeface="Times New Roman"/>
                        </a:rPr>
                        <a:t>3</a:t>
                      </a:r>
                    </a:p>
                    <a:p>
                      <a:pPr marL="0" marR="0" algn="ctr">
                        <a:spcBef>
                          <a:spcPts val="0"/>
                        </a:spcBef>
                        <a:spcAft>
                          <a:spcPts val="600"/>
                        </a:spcAft>
                        <a:tabLst>
                          <a:tab pos="152400" algn="l"/>
                        </a:tabLst>
                      </a:pPr>
                      <a:r>
                        <a:rPr lang="en-US" sz="1200" dirty="0">
                          <a:latin typeface="Times New Roman"/>
                          <a:ea typeface="Times New Roman"/>
                        </a:rPr>
                        <a:t>4</a:t>
                      </a:r>
                    </a:p>
                    <a:p>
                      <a:pPr marL="0" marR="0" algn="ctr">
                        <a:spcBef>
                          <a:spcPts val="0"/>
                        </a:spcBef>
                        <a:spcAft>
                          <a:spcPts val="600"/>
                        </a:spcAft>
                        <a:tabLst>
                          <a:tab pos="152400" algn="l"/>
                        </a:tabLst>
                      </a:pPr>
                      <a:r>
                        <a:rPr lang="en-US" sz="1200" dirty="0">
                          <a:latin typeface="Times New Roman"/>
                          <a:ea typeface="Times New Roman"/>
                        </a:rPr>
                        <a:t>5</a:t>
                      </a:r>
                    </a:p>
                    <a:p>
                      <a:pPr marL="0" marR="0" algn="ctr">
                        <a:spcBef>
                          <a:spcPts val="0"/>
                        </a:spcBef>
                        <a:spcAft>
                          <a:spcPts val="600"/>
                        </a:spcAft>
                        <a:tabLst>
                          <a:tab pos="152400" algn="l"/>
                        </a:tabLst>
                      </a:pPr>
                      <a:r>
                        <a:rPr lang="en-US" sz="1200" dirty="0">
                          <a:latin typeface="Times New Roman"/>
                          <a:ea typeface="Times New Roman"/>
                        </a:rPr>
                        <a:t>6</a:t>
                      </a:r>
                    </a:p>
                    <a:p>
                      <a:pPr marL="0" marR="0" algn="ctr">
                        <a:spcBef>
                          <a:spcPts val="0"/>
                        </a:spcBef>
                        <a:spcAft>
                          <a:spcPts val="600"/>
                        </a:spcAft>
                        <a:tabLst>
                          <a:tab pos="152400" algn="l"/>
                        </a:tabLst>
                      </a:pPr>
                      <a:r>
                        <a:rPr lang="en-US" sz="1200" dirty="0">
                          <a:latin typeface="Times New Roman"/>
                          <a:ea typeface="Times New Roman"/>
                        </a:rPr>
                        <a:t>7</a:t>
                      </a:r>
                    </a:p>
                    <a:p>
                      <a:pPr marL="0" marR="0" algn="ctr">
                        <a:spcBef>
                          <a:spcPts val="0"/>
                        </a:spcBef>
                        <a:spcAft>
                          <a:spcPts val="600"/>
                        </a:spcAft>
                        <a:tabLst>
                          <a:tab pos="152400" algn="l"/>
                        </a:tabLst>
                      </a:pPr>
                      <a:r>
                        <a:rPr lang="en-US" sz="1200" dirty="0">
                          <a:latin typeface="Times New Roman"/>
                          <a:ea typeface="Times New Roman"/>
                        </a:rPr>
                        <a:t>8</a:t>
                      </a:r>
                    </a:p>
                    <a:p>
                      <a:pPr marL="0" marR="0" algn="ctr">
                        <a:spcBef>
                          <a:spcPts val="0"/>
                        </a:spcBef>
                        <a:spcAft>
                          <a:spcPts val="600"/>
                        </a:spcAft>
                        <a:tabLst>
                          <a:tab pos="152400" algn="l"/>
                        </a:tabLst>
                      </a:pPr>
                      <a:r>
                        <a:rPr lang="en-US" sz="1200" dirty="0">
                          <a:latin typeface="Times New Roman"/>
                          <a:ea typeface="Times New Roman"/>
                        </a:rPr>
                        <a:t>9</a:t>
                      </a:r>
                    </a:p>
                    <a:p>
                      <a:pPr marL="0" marR="0" algn="ctr">
                        <a:spcBef>
                          <a:spcPts val="0"/>
                        </a:spcBef>
                        <a:spcAft>
                          <a:spcPts val="600"/>
                        </a:spcAft>
                        <a:tabLst>
                          <a:tab pos="152400" algn="l"/>
                        </a:tabLst>
                      </a:pPr>
                      <a:r>
                        <a:rPr lang="en-US" sz="1200" dirty="0">
                          <a:latin typeface="Times New Roman"/>
                          <a:ea typeface="Times New Roman"/>
                        </a:rPr>
                        <a:t>10</a:t>
                      </a:r>
                    </a:p>
                    <a:p>
                      <a:pPr marL="0" marR="0" algn="ctr">
                        <a:spcBef>
                          <a:spcPts val="0"/>
                        </a:spcBef>
                        <a:spcAft>
                          <a:spcPts val="600"/>
                        </a:spcAft>
                        <a:tabLst>
                          <a:tab pos="152400" algn="l"/>
                        </a:tabLst>
                      </a:pPr>
                      <a:r>
                        <a:rPr lang="en-US" sz="1200" dirty="0">
                          <a:latin typeface="Times New Roman"/>
                          <a:ea typeface="Times New Roman"/>
                        </a:rPr>
                        <a:t>11</a:t>
                      </a:r>
                    </a:p>
                    <a:p>
                      <a:pPr marL="0" marR="0" algn="ctr">
                        <a:spcBef>
                          <a:spcPts val="0"/>
                        </a:spcBef>
                        <a:spcAft>
                          <a:spcPts val="600"/>
                        </a:spcAft>
                        <a:tabLst>
                          <a:tab pos="152400" algn="l"/>
                        </a:tabLst>
                      </a:pPr>
                      <a:r>
                        <a:rPr lang="en-US" sz="1200" dirty="0">
                          <a:latin typeface="Times New Roman"/>
                          <a:ea typeface="Times New Roman"/>
                        </a:rPr>
                        <a:t>12</a:t>
                      </a:r>
                    </a:p>
                    <a:p>
                      <a:pPr marL="0" marR="0" algn="ctr">
                        <a:spcBef>
                          <a:spcPts val="0"/>
                        </a:spcBef>
                        <a:spcAft>
                          <a:spcPts val="600"/>
                        </a:spcAft>
                        <a:tabLst>
                          <a:tab pos="152400" algn="l"/>
                        </a:tabLst>
                      </a:pPr>
                      <a:r>
                        <a:rPr lang="en-US" sz="1200" dirty="0">
                          <a:latin typeface="Times New Roman"/>
                          <a:ea typeface="Times New Roman"/>
                        </a:rPr>
                        <a:t>13</a:t>
                      </a:r>
                    </a:p>
                    <a:p>
                      <a:pPr marL="0" marR="0" algn="ctr">
                        <a:spcBef>
                          <a:spcPts val="0"/>
                        </a:spcBef>
                        <a:spcAft>
                          <a:spcPts val="600"/>
                        </a:spcAft>
                        <a:tabLst>
                          <a:tab pos="152400" algn="l"/>
                        </a:tabLst>
                      </a:pPr>
                      <a:r>
                        <a:rPr lang="en-US" sz="1200" dirty="0">
                          <a:latin typeface="Times New Roman"/>
                          <a:ea typeface="Times New Roman"/>
                        </a:rPr>
                        <a:t>14</a:t>
                      </a:r>
                    </a:p>
                    <a:p>
                      <a:pPr marL="0" marR="0" algn="ctr">
                        <a:spcBef>
                          <a:spcPts val="0"/>
                        </a:spcBef>
                        <a:spcAft>
                          <a:spcPts val="600"/>
                        </a:spcAft>
                        <a:tabLst>
                          <a:tab pos="152400" algn="l"/>
                        </a:tabLst>
                      </a:pPr>
                      <a:r>
                        <a:rPr lang="en-US" sz="1200" dirty="0">
                          <a:latin typeface="Times New Roman"/>
                          <a:ea typeface="Times New Roman"/>
                        </a:rPr>
                        <a:t>15</a:t>
                      </a:r>
                    </a:p>
                    <a:p>
                      <a:pPr marL="0" marR="0" algn="ctr">
                        <a:spcBef>
                          <a:spcPts val="0"/>
                        </a:spcBef>
                        <a:spcAft>
                          <a:spcPts val="600"/>
                        </a:spcAft>
                        <a:tabLst>
                          <a:tab pos="152400" algn="l"/>
                        </a:tabLst>
                      </a:pPr>
                      <a:r>
                        <a:rPr lang="en-US" sz="1200" dirty="0">
                          <a:latin typeface="Times New Roman"/>
                          <a:ea typeface="Times New Roman"/>
                        </a:rPr>
                        <a:t>16</a:t>
                      </a:r>
                    </a:p>
                    <a:p>
                      <a:pPr marL="0" marR="0" algn="ctr">
                        <a:spcBef>
                          <a:spcPts val="0"/>
                        </a:spcBef>
                        <a:spcAft>
                          <a:spcPts val="600"/>
                        </a:spcAft>
                        <a:tabLst>
                          <a:tab pos="152400" algn="l"/>
                        </a:tabLst>
                      </a:pPr>
                      <a:r>
                        <a:rPr lang="en-US" sz="1200" dirty="0">
                          <a:latin typeface="Times New Roman"/>
                          <a:ea typeface="Times New Roman"/>
                        </a:rPr>
                        <a:t>17</a:t>
                      </a:r>
                    </a:p>
                    <a:p>
                      <a:pPr marL="0" marR="0" algn="ctr">
                        <a:spcBef>
                          <a:spcPts val="0"/>
                        </a:spcBef>
                        <a:spcAft>
                          <a:spcPts val="600"/>
                        </a:spcAft>
                        <a:tabLst>
                          <a:tab pos="152400" algn="l"/>
                        </a:tabLst>
                      </a:pPr>
                      <a:r>
                        <a:rPr lang="en-US" sz="1200" dirty="0">
                          <a:latin typeface="Times New Roman"/>
                          <a:ea typeface="Times New Roman"/>
                        </a:rPr>
                        <a:t>18</a:t>
                      </a:r>
                    </a:p>
                    <a:p>
                      <a:pPr marL="0" marR="0" algn="ctr">
                        <a:spcBef>
                          <a:spcPts val="0"/>
                        </a:spcBef>
                        <a:spcAft>
                          <a:spcPts val="600"/>
                        </a:spcAft>
                        <a:tabLst>
                          <a:tab pos="152400" algn="l"/>
                        </a:tabLst>
                      </a:pPr>
                      <a:r>
                        <a:rPr lang="en-US" sz="1200" dirty="0">
                          <a:latin typeface="Times New Roman"/>
                          <a:ea typeface="Times New Roman"/>
                        </a:rPr>
                        <a:t>19</a:t>
                      </a:r>
                    </a:p>
                    <a:p>
                      <a:pPr marL="0" marR="0" algn="ctr">
                        <a:spcBef>
                          <a:spcPts val="0"/>
                        </a:spcBef>
                        <a:spcAft>
                          <a:spcPts val="600"/>
                        </a:spcAft>
                        <a:tabLst>
                          <a:tab pos="152400" algn="l"/>
                        </a:tabLst>
                      </a:pPr>
                      <a:r>
                        <a:rPr lang="en-US" sz="1200" dirty="0">
                          <a:latin typeface="Times New Roman"/>
                          <a:ea typeface="Times New Roman"/>
                        </a:rPr>
                        <a:t>20</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tabLst>
                          <a:tab pos="152400" algn="l"/>
                        </a:tabLst>
                      </a:pPr>
                      <a:endParaRPr lang="en-US" sz="1200" dirty="0" smtClean="0">
                        <a:latin typeface="Times New Roman"/>
                        <a:ea typeface="Times New Roman"/>
                      </a:endParaRPr>
                    </a:p>
                    <a:p>
                      <a:pPr marL="0" marR="0" algn="ctr">
                        <a:spcBef>
                          <a:spcPts val="0"/>
                        </a:spcBef>
                        <a:spcAft>
                          <a:spcPts val="600"/>
                        </a:spcAft>
                        <a:tabLst>
                          <a:tab pos="152400" algn="l"/>
                        </a:tabLst>
                      </a:pPr>
                      <a:r>
                        <a:rPr lang="en-US" sz="1200" dirty="0" smtClean="0">
                          <a:latin typeface="Times New Roman"/>
                          <a:ea typeface="Times New Roman"/>
                        </a:rPr>
                        <a:t>3,4</a:t>
                      </a:r>
                      <a:endParaRPr lang="en-US" sz="1200" dirty="0">
                        <a:latin typeface="Times New Roman"/>
                        <a:ea typeface="Times New Roman"/>
                      </a:endParaRPr>
                    </a:p>
                    <a:p>
                      <a:pPr marL="0" marR="0" algn="ctr">
                        <a:spcBef>
                          <a:spcPts val="0"/>
                        </a:spcBef>
                        <a:spcAft>
                          <a:spcPts val="600"/>
                        </a:spcAft>
                        <a:tabLst>
                          <a:tab pos="152400" algn="l"/>
                        </a:tabLst>
                      </a:pPr>
                      <a:r>
                        <a:rPr lang="en-US" sz="1200" dirty="0">
                          <a:latin typeface="Times New Roman"/>
                          <a:ea typeface="Times New Roman"/>
                        </a:rPr>
                        <a:t>3,7</a:t>
                      </a:r>
                    </a:p>
                    <a:p>
                      <a:pPr marL="0" marR="0" algn="ctr">
                        <a:spcBef>
                          <a:spcPts val="0"/>
                        </a:spcBef>
                        <a:spcAft>
                          <a:spcPts val="600"/>
                        </a:spcAft>
                        <a:tabLst>
                          <a:tab pos="152400" algn="l"/>
                        </a:tabLst>
                      </a:pPr>
                      <a:r>
                        <a:rPr lang="en-US" sz="1200" dirty="0">
                          <a:latin typeface="Times New Roman"/>
                          <a:ea typeface="Times New Roman"/>
                        </a:rPr>
                        <a:t>2,8</a:t>
                      </a:r>
                    </a:p>
                    <a:p>
                      <a:pPr marL="0" marR="0" algn="ctr">
                        <a:spcBef>
                          <a:spcPts val="0"/>
                        </a:spcBef>
                        <a:spcAft>
                          <a:spcPts val="600"/>
                        </a:spcAft>
                        <a:tabLst>
                          <a:tab pos="152400" algn="l"/>
                        </a:tabLst>
                      </a:pPr>
                      <a:r>
                        <a:rPr lang="en-US" sz="1200" dirty="0">
                          <a:latin typeface="Times New Roman"/>
                          <a:ea typeface="Times New Roman"/>
                        </a:rPr>
                        <a:t>4,2</a:t>
                      </a:r>
                    </a:p>
                    <a:p>
                      <a:pPr marL="0" marR="0" algn="ctr">
                        <a:spcBef>
                          <a:spcPts val="0"/>
                        </a:spcBef>
                        <a:spcAft>
                          <a:spcPts val="600"/>
                        </a:spcAft>
                        <a:tabLst>
                          <a:tab pos="152400" algn="l"/>
                        </a:tabLst>
                      </a:pPr>
                      <a:r>
                        <a:rPr lang="en-US" sz="1200" dirty="0">
                          <a:latin typeface="Times New Roman"/>
                          <a:ea typeface="Times New Roman"/>
                        </a:rPr>
                        <a:t>4,6</a:t>
                      </a:r>
                    </a:p>
                    <a:p>
                      <a:pPr marL="0" marR="0" algn="ctr">
                        <a:spcBef>
                          <a:spcPts val="0"/>
                        </a:spcBef>
                        <a:spcAft>
                          <a:spcPts val="600"/>
                        </a:spcAft>
                        <a:tabLst>
                          <a:tab pos="152400" algn="l"/>
                        </a:tabLst>
                      </a:pPr>
                      <a:r>
                        <a:rPr lang="en-US" sz="1200" dirty="0">
                          <a:latin typeface="Times New Roman"/>
                          <a:ea typeface="Times New Roman"/>
                        </a:rPr>
                        <a:t>3,8</a:t>
                      </a:r>
                    </a:p>
                    <a:p>
                      <a:pPr marL="0" marR="0" algn="ctr">
                        <a:spcBef>
                          <a:spcPts val="0"/>
                        </a:spcBef>
                        <a:spcAft>
                          <a:spcPts val="600"/>
                        </a:spcAft>
                        <a:tabLst>
                          <a:tab pos="152400" algn="l"/>
                        </a:tabLst>
                      </a:pPr>
                      <a:r>
                        <a:rPr lang="en-US" sz="1200" dirty="0">
                          <a:latin typeface="Times New Roman"/>
                          <a:ea typeface="Times New Roman"/>
                        </a:rPr>
                        <a:t>3,6</a:t>
                      </a:r>
                    </a:p>
                    <a:p>
                      <a:pPr marL="0" marR="0" algn="ctr">
                        <a:spcBef>
                          <a:spcPts val="0"/>
                        </a:spcBef>
                        <a:spcAft>
                          <a:spcPts val="600"/>
                        </a:spcAft>
                        <a:tabLst>
                          <a:tab pos="152400" algn="l"/>
                        </a:tabLst>
                      </a:pPr>
                      <a:r>
                        <a:rPr lang="en-US" sz="1200" dirty="0">
                          <a:latin typeface="Times New Roman"/>
                          <a:ea typeface="Times New Roman"/>
                        </a:rPr>
                        <a:t>2,9</a:t>
                      </a:r>
                    </a:p>
                    <a:p>
                      <a:pPr marL="0" marR="0" algn="ctr">
                        <a:spcBef>
                          <a:spcPts val="0"/>
                        </a:spcBef>
                        <a:spcAft>
                          <a:spcPts val="600"/>
                        </a:spcAft>
                        <a:tabLst>
                          <a:tab pos="152400" algn="l"/>
                        </a:tabLst>
                      </a:pPr>
                      <a:r>
                        <a:rPr lang="en-US" sz="1200" dirty="0">
                          <a:latin typeface="Times New Roman"/>
                          <a:ea typeface="Times New Roman"/>
                        </a:rPr>
                        <a:t>3,0</a:t>
                      </a:r>
                    </a:p>
                    <a:p>
                      <a:pPr marL="0" marR="0" algn="ctr">
                        <a:spcBef>
                          <a:spcPts val="0"/>
                        </a:spcBef>
                        <a:spcAft>
                          <a:spcPts val="600"/>
                        </a:spcAft>
                        <a:tabLst>
                          <a:tab pos="152400" algn="l"/>
                        </a:tabLst>
                      </a:pPr>
                      <a:r>
                        <a:rPr lang="en-US" sz="1200" dirty="0">
                          <a:latin typeface="Times New Roman"/>
                          <a:ea typeface="Times New Roman"/>
                        </a:rPr>
                        <a:t>3,8</a:t>
                      </a:r>
                    </a:p>
                    <a:p>
                      <a:pPr marL="0" marR="0" algn="ctr">
                        <a:spcBef>
                          <a:spcPts val="0"/>
                        </a:spcBef>
                        <a:spcAft>
                          <a:spcPts val="600"/>
                        </a:spcAft>
                        <a:tabLst>
                          <a:tab pos="152400" algn="l"/>
                        </a:tabLst>
                      </a:pPr>
                      <a:r>
                        <a:rPr lang="en-US" sz="1200" dirty="0">
                          <a:latin typeface="Times New Roman"/>
                          <a:ea typeface="Times New Roman"/>
                        </a:rPr>
                        <a:t>4,0</a:t>
                      </a:r>
                    </a:p>
                    <a:p>
                      <a:pPr marL="0" marR="0" algn="ctr">
                        <a:spcBef>
                          <a:spcPts val="0"/>
                        </a:spcBef>
                        <a:spcAft>
                          <a:spcPts val="600"/>
                        </a:spcAft>
                        <a:tabLst>
                          <a:tab pos="152400" algn="l"/>
                        </a:tabLst>
                      </a:pPr>
                      <a:r>
                        <a:rPr lang="en-US" sz="1200" dirty="0">
                          <a:latin typeface="Times New Roman"/>
                          <a:ea typeface="Times New Roman"/>
                        </a:rPr>
                        <a:t>3,9</a:t>
                      </a:r>
                    </a:p>
                    <a:p>
                      <a:pPr marL="0" marR="0" algn="ctr">
                        <a:spcBef>
                          <a:spcPts val="0"/>
                        </a:spcBef>
                        <a:spcAft>
                          <a:spcPts val="600"/>
                        </a:spcAft>
                        <a:tabLst>
                          <a:tab pos="152400" algn="l"/>
                        </a:tabLst>
                      </a:pPr>
                      <a:r>
                        <a:rPr lang="en-US" sz="1200" dirty="0">
                          <a:latin typeface="Times New Roman"/>
                          <a:ea typeface="Times New Roman"/>
                        </a:rPr>
                        <a:t>3,8</a:t>
                      </a:r>
                    </a:p>
                    <a:p>
                      <a:pPr marL="0" marR="0" algn="ctr">
                        <a:spcBef>
                          <a:spcPts val="0"/>
                        </a:spcBef>
                        <a:spcAft>
                          <a:spcPts val="600"/>
                        </a:spcAft>
                        <a:tabLst>
                          <a:tab pos="152400" algn="l"/>
                        </a:tabLst>
                      </a:pPr>
                      <a:r>
                        <a:rPr lang="en-US" sz="1200" dirty="0">
                          <a:latin typeface="Times New Roman"/>
                          <a:ea typeface="Times New Roman"/>
                        </a:rPr>
                        <a:t>4,2</a:t>
                      </a:r>
                    </a:p>
                    <a:p>
                      <a:pPr marL="0" marR="0" algn="ctr">
                        <a:spcBef>
                          <a:spcPts val="0"/>
                        </a:spcBef>
                        <a:spcAft>
                          <a:spcPts val="600"/>
                        </a:spcAft>
                        <a:tabLst>
                          <a:tab pos="152400" algn="l"/>
                        </a:tabLst>
                      </a:pPr>
                      <a:r>
                        <a:rPr lang="en-US" sz="1200" dirty="0">
                          <a:latin typeface="Times New Roman"/>
                          <a:ea typeface="Times New Roman"/>
                        </a:rPr>
                        <a:t>4,7</a:t>
                      </a:r>
                    </a:p>
                    <a:p>
                      <a:pPr marL="0" marR="0" algn="ctr">
                        <a:spcBef>
                          <a:spcPts val="0"/>
                        </a:spcBef>
                        <a:spcAft>
                          <a:spcPts val="600"/>
                        </a:spcAft>
                        <a:tabLst>
                          <a:tab pos="152400" algn="l"/>
                        </a:tabLst>
                      </a:pPr>
                      <a:r>
                        <a:rPr lang="en-US" sz="1200" dirty="0">
                          <a:latin typeface="Times New Roman"/>
                          <a:ea typeface="Times New Roman"/>
                        </a:rPr>
                        <a:t>4,0</a:t>
                      </a:r>
                    </a:p>
                    <a:p>
                      <a:pPr marL="0" marR="0" algn="ctr">
                        <a:spcBef>
                          <a:spcPts val="0"/>
                        </a:spcBef>
                        <a:spcAft>
                          <a:spcPts val="600"/>
                        </a:spcAft>
                        <a:tabLst>
                          <a:tab pos="152400" algn="l"/>
                        </a:tabLst>
                      </a:pPr>
                      <a:r>
                        <a:rPr lang="en-US" sz="1200" dirty="0">
                          <a:latin typeface="Times New Roman"/>
                          <a:ea typeface="Times New Roman"/>
                        </a:rPr>
                        <a:t>3,6</a:t>
                      </a:r>
                    </a:p>
                    <a:p>
                      <a:pPr marL="0" marR="0" algn="ctr">
                        <a:spcBef>
                          <a:spcPts val="0"/>
                        </a:spcBef>
                        <a:spcAft>
                          <a:spcPts val="600"/>
                        </a:spcAft>
                        <a:tabLst>
                          <a:tab pos="152400" algn="l"/>
                        </a:tabLst>
                      </a:pPr>
                      <a:r>
                        <a:rPr lang="en-US" sz="1200" dirty="0">
                          <a:latin typeface="Times New Roman"/>
                          <a:ea typeface="Times New Roman"/>
                        </a:rPr>
                        <a:t>3,2</a:t>
                      </a:r>
                    </a:p>
                    <a:p>
                      <a:pPr marL="0" marR="0" algn="ctr">
                        <a:spcBef>
                          <a:spcPts val="0"/>
                        </a:spcBef>
                        <a:spcAft>
                          <a:spcPts val="600"/>
                        </a:spcAft>
                        <a:tabLst>
                          <a:tab pos="152400" algn="l"/>
                        </a:tabLst>
                      </a:pPr>
                      <a:r>
                        <a:rPr lang="en-US" sz="1200" dirty="0">
                          <a:latin typeface="Times New Roman"/>
                          <a:ea typeface="Times New Roman"/>
                        </a:rPr>
                        <a:t>3,4</a:t>
                      </a:r>
                    </a:p>
                    <a:p>
                      <a:pPr marL="0" marR="0" algn="ctr">
                        <a:spcBef>
                          <a:spcPts val="0"/>
                        </a:spcBef>
                        <a:spcAft>
                          <a:spcPts val="600"/>
                        </a:spcAft>
                        <a:tabLst>
                          <a:tab pos="152400" algn="l"/>
                        </a:tabLst>
                      </a:pPr>
                      <a:r>
                        <a:rPr lang="en-US" sz="1200" dirty="0">
                          <a:latin typeface="Times New Roman"/>
                          <a:ea typeface="Times New Roman"/>
                        </a:rPr>
                        <a:t>2,9</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tabLst>
                          <a:tab pos="152400" algn="l"/>
                        </a:tabLst>
                      </a:pPr>
                      <a:endParaRPr lang="en-US" sz="1200" dirty="0" smtClean="0">
                        <a:latin typeface="Times New Roman"/>
                        <a:ea typeface="Times New Roman"/>
                      </a:endParaRPr>
                    </a:p>
                    <a:p>
                      <a:pPr marL="0" marR="0" algn="ctr">
                        <a:spcBef>
                          <a:spcPts val="0"/>
                        </a:spcBef>
                        <a:spcAft>
                          <a:spcPts val="600"/>
                        </a:spcAft>
                        <a:tabLst>
                          <a:tab pos="152400" algn="l"/>
                        </a:tabLst>
                      </a:pPr>
                      <a:r>
                        <a:rPr lang="en-US" sz="1200" dirty="0" smtClean="0">
                          <a:latin typeface="Times New Roman"/>
                          <a:ea typeface="Times New Roman"/>
                        </a:rPr>
                        <a:t>3,0</a:t>
                      </a:r>
                      <a:endParaRPr lang="en-US" sz="1200" dirty="0">
                        <a:latin typeface="Times New Roman"/>
                        <a:ea typeface="Times New Roman"/>
                      </a:endParaRPr>
                    </a:p>
                    <a:p>
                      <a:pPr marL="0" marR="0" algn="ctr">
                        <a:spcBef>
                          <a:spcPts val="0"/>
                        </a:spcBef>
                        <a:spcAft>
                          <a:spcPts val="600"/>
                        </a:spcAft>
                        <a:tabLst>
                          <a:tab pos="152400" algn="l"/>
                        </a:tabLst>
                      </a:pPr>
                      <a:r>
                        <a:rPr lang="en-US" sz="1200" dirty="0">
                          <a:latin typeface="Times New Roman"/>
                          <a:ea typeface="Times New Roman"/>
                        </a:rPr>
                        <a:t>3,9</a:t>
                      </a:r>
                    </a:p>
                    <a:p>
                      <a:pPr marL="0" marR="0" algn="ctr">
                        <a:spcBef>
                          <a:spcPts val="0"/>
                        </a:spcBef>
                        <a:spcAft>
                          <a:spcPts val="600"/>
                        </a:spcAft>
                        <a:tabLst>
                          <a:tab pos="152400" algn="l"/>
                        </a:tabLst>
                      </a:pPr>
                      <a:r>
                        <a:rPr lang="en-US" sz="1200" dirty="0">
                          <a:latin typeface="Times New Roman"/>
                          <a:ea typeface="Times New Roman"/>
                        </a:rPr>
                        <a:t>3,2</a:t>
                      </a:r>
                    </a:p>
                    <a:p>
                      <a:pPr marL="0" marR="0" algn="ctr">
                        <a:spcBef>
                          <a:spcPts val="0"/>
                        </a:spcBef>
                        <a:spcAft>
                          <a:spcPts val="600"/>
                        </a:spcAft>
                        <a:tabLst>
                          <a:tab pos="152400" algn="l"/>
                        </a:tabLst>
                      </a:pPr>
                      <a:r>
                        <a:rPr lang="en-US" sz="1200" dirty="0">
                          <a:latin typeface="Times New Roman"/>
                          <a:ea typeface="Times New Roman"/>
                        </a:rPr>
                        <a:t>4,6</a:t>
                      </a:r>
                    </a:p>
                    <a:p>
                      <a:pPr marL="0" marR="0" algn="ctr">
                        <a:spcBef>
                          <a:spcPts val="0"/>
                        </a:spcBef>
                        <a:spcAft>
                          <a:spcPts val="600"/>
                        </a:spcAft>
                        <a:tabLst>
                          <a:tab pos="152400" algn="l"/>
                        </a:tabLst>
                      </a:pPr>
                      <a:r>
                        <a:rPr lang="en-US" sz="1200" dirty="0">
                          <a:latin typeface="Times New Roman"/>
                          <a:ea typeface="Times New Roman"/>
                        </a:rPr>
                        <a:t>4,3</a:t>
                      </a:r>
                    </a:p>
                    <a:p>
                      <a:pPr marL="0" marR="0" algn="ctr">
                        <a:spcBef>
                          <a:spcPts val="0"/>
                        </a:spcBef>
                        <a:spcAft>
                          <a:spcPts val="600"/>
                        </a:spcAft>
                        <a:tabLst>
                          <a:tab pos="152400" algn="l"/>
                        </a:tabLst>
                      </a:pPr>
                      <a:r>
                        <a:rPr lang="en-US" sz="1200" dirty="0">
                          <a:latin typeface="Times New Roman"/>
                          <a:ea typeface="Times New Roman"/>
                        </a:rPr>
                        <a:t>3,4</a:t>
                      </a:r>
                    </a:p>
                    <a:p>
                      <a:pPr marL="0" marR="0" algn="ctr">
                        <a:spcBef>
                          <a:spcPts val="0"/>
                        </a:spcBef>
                        <a:spcAft>
                          <a:spcPts val="600"/>
                        </a:spcAft>
                        <a:tabLst>
                          <a:tab pos="152400" algn="l"/>
                        </a:tabLst>
                      </a:pPr>
                      <a:r>
                        <a:rPr lang="en-US" sz="1200" dirty="0">
                          <a:latin typeface="Times New Roman"/>
                          <a:ea typeface="Times New Roman"/>
                        </a:rPr>
                        <a:t>3,5</a:t>
                      </a:r>
                    </a:p>
                    <a:p>
                      <a:pPr marL="0" marR="0" algn="ctr">
                        <a:spcBef>
                          <a:spcPts val="0"/>
                        </a:spcBef>
                        <a:spcAft>
                          <a:spcPts val="600"/>
                        </a:spcAft>
                        <a:tabLst>
                          <a:tab pos="152400" algn="l"/>
                        </a:tabLst>
                      </a:pPr>
                      <a:r>
                        <a:rPr lang="en-US" sz="1200" dirty="0">
                          <a:latin typeface="Times New Roman"/>
                          <a:ea typeface="Times New Roman"/>
                        </a:rPr>
                        <a:t>3,0</a:t>
                      </a:r>
                    </a:p>
                    <a:p>
                      <a:pPr marL="0" marR="0" algn="ctr">
                        <a:spcBef>
                          <a:spcPts val="0"/>
                        </a:spcBef>
                        <a:spcAft>
                          <a:spcPts val="600"/>
                        </a:spcAft>
                        <a:tabLst>
                          <a:tab pos="152400" algn="l"/>
                        </a:tabLst>
                      </a:pPr>
                      <a:r>
                        <a:rPr lang="en-US" sz="1200" dirty="0">
                          <a:latin typeface="Times New Roman"/>
                          <a:ea typeface="Times New Roman"/>
                        </a:rPr>
                        <a:t>2,9</a:t>
                      </a:r>
                    </a:p>
                    <a:p>
                      <a:pPr marL="0" marR="0" algn="ctr">
                        <a:spcBef>
                          <a:spcPts val="0"/>
                        </a:spcBef>
                        <a:spcAft>
                          <a:spcPts val="600"/>
                        </a:spcAft>
                        <a:tabLst>
                          <a:tab pos="152400" algn="l"/>
                        </a:tabLst>
                      </a:pPr>
                      <a:r>
                        <a:rPr lang="en-US" sz="1200" dirty="0">
                          <a:latin typeface="Times New Roman"/>
                          <a:ea typeface="Times New Roman"/>
                        </a:rPr>
                        <a:t>3,7</a:t>
                      </a:r>
                    </a:p>
                    <a:p>
                      <a:pPr marL="0" marR="0" algn="ctr">
                        <a:spcBef>
                          <a:spcPts val="0"/>
                        </a:spcBef>
                        <a:spcAft>
                          <a:spcPts val="600"/>
                        </a:spcAft>
                        <a:tabLst>
                          <a:tab pos="152400" algn="l"/>
                        </a:tabLst>
                      </a:pPr>
                      <a:r>
                        <a:rPr lang="en-US" sz="1200" dirty="0">
                          <a:latin typeface="Times New Roman"/>
                          <a:ea typeface="Times New Roman"/>
                        </a:rPr>
                        <a:t>3,7</a:t>
                      </a:r>
                    </a:p>
                    <a:p>
                      <a:pPr marL="0" marR="0" algn="ctr">
                        <a:spcBef>
                          <a:spcPts val="0"/>
                        </a:spcBef>
                        <a:spcAft>
                          <a:spcPts val="600"/>
                        </a:spcAft>
                        <a:tabLst>
                          <a:tab pos="152400" algn="l"/>
                        </a:tabLst>
                      </a:pPr>
                      <a:r>
                        <a:rPr lang="en-US" sz="1200" dirty="0">
                          <a:latin typeface="Times New Roman"/>
                          <a:ea typeface="Times New Roman"/>
                        </a:rPr>
                        <a:t>4,0</a:t>
                      </a:r>
                    </a:p>
                    <a:p>
                      <a:pPr marL="0" marR="0" algn="ctr">
                        <a:spcBef>
                          <a:spcPts val="0"/>
                        </a:spcBef>
                        <a:spcAft>
                          <a:spcPts val="600"/>
                        </a:spcAft>
                        <a:tabLst>
                          <a:tab pos="152400" algn="l"/>
                        </a:tabLst>
                      </a:pPr>
                      <a:r>
                        <a:rPr lang="en-US" sz="1200" dirty="0">
                          <a:latin typeface="Times New Roman"/>
                          <a:ea typeface="Times New Roman"/>
                        </a:rPr>
                        <a:t>3,5</a:t>
                      </a:r>
                    </a:p>
                    <a:p>
                      <a:pPr marL="0" marR="0" algn="ctr">
                        <a:spcBef>
                          <a:spcPts val="0"/>
                        </a:spcBef>
                        <a:spcAft>
                          <a:spcPts val="600"/>
                        </a:spcAft>
                        <a:tabLst>
                          <a:tab pos="152400" algn="l"/>
                        </a:tabLst>
                      </a:pPr>
                      <a:r>
                        <a:rPr lang="en-US" sz="1200" dirty="0">
                          <a:latin typeface="Times New Roman"/>
                          <a:ea typeface="Times New Roman"/>
                        </a:rPr>
                        <a:t>4,5</a:t>
                      </a:r>
                    </a:p>
                    <a:p>
                      <a:pPr marL="0" marR="0" algn="ctr">
                        <a:spcBef>
                          <a:spcPts val="0"/>
                        </a:spcBef>
                        <a:spcAft>
                          <a:spcPts val="600"/>
                        </a:spcAft>
                        <a:tabLst>
                          <a:tab pos="152400" algn="l"/>
                        </a:tabLst>
                      </a:pPr>
                      <a:r>
                        <a:rPr lang="en-US" sz="1200" dirty="0">
                          <a:latin typeface="Times New Roman"/>
                          <a:ea typeface="Times New Roman"/>
                        </a:rPr>
                        <a:t>3,9</a:t>
                      </a:r>
                    </a:p>
                    <a:p>
                      <a:pPr marL="0" marR="0" algn="ctr">
                        <a:spcBef>
                          <a:spcPts val="0"/>
                        </a:spcBef>
                        <a:spcAft>
                          <a:spcPts val="600"/>
                        </a:spcAft>
                        <a:tabLst>
                          <a:tab pos="152400" algn="l"/>
                        </a:tabLst>
                      </a:pPr>
                      <a:r>
                        <a:rPr lang="en-US" sz="1200" dirty="0">
                          <a:latin typeface="Times New Roman"/>
                          <a:ea typeface="Times New Roman"/>
                        </a:rPr>
                        <a:t>3,7</a:t>
                      </a:r>
                    </a:p>
                    <a:p>
                      <a:pPr marL="0" marR="0" algn="ctr">
                        <a:spcBef>
                          <a:spcPts val="0"/>
                        </a:spcBef>
                        <a:spcAft>
                          <a:spcPts val="600"/>
                        </a:spcAft>
                        <a:tabLst>
                          <a:tab pos="152400" algn="l"/>
                        </a:tabLst>
                      </a:pPr>
                      <a:r>
                        <a:rPr lang="en-US" sz="1200" dirty="0">
                          <a:latin typeface="Times New Roman"/>
                          <a:ea typeface="Times New Roman"/>
                        </a:rPr>
                        <a:t>3,2</a:t>
                      </a:r>
                    </a:p>
                    <a:p>
                      <a:pPr marL="0" marR="0" algn="ctr">
                        <a:spcBef>
                          <a:spcPts val="0"/>
                        </a:spcBef>
                        <a:spcAft>
                          <a:spcPts val="600"/>
                        </a:spcAft>
                        <a:tabLst>
                          <a:tab pos="152400" algn="l"/>
                        </a:tabLst>
                      </a:pPr>
                      <a:r>
                        <a:rPr lang="en-US" sz="1200" dirty="0">
                          <a:latin typeface="Times New Roman"/>
                          <a:ea typeface="Times New Roman"/>
                        </a:rPr>
                        <a:t>2,9</a:t>
                      </a:r>
                    </a:p>
                    <a:p>
                      <a:pPr marL="0" marR="0" algn="ctr">
                        <a:spcBef>
                          <a:spcPts val="0"/>
                        </a:spcBef>
                        <a:spcAft>
                          <a:spcPts val="600"/>
                        </a:spcAft>
                        <a:tabLst>
                          <a:tab pos="152400" algn="l"/>
                        </a:tabLst>
                      </a:pPr>
                      <a:r>
                        <a:rPr lang="en-US" sz="1200" dirty="0">
                          <a:latin typeface="Times New Roman"/>
                          <a:ea typeface="Times New Roman"/>
                        </a:rPr>
                        <a:t>3,0</a:t>
                      </a:r>
                    </a:p>
                    <a:p>
                      <a:pPr marL="0" marR="0" algn="ctr">
                        <a:spcBef>
                          <a:spcPts val="0"/>
                        </a:spcBef>
                        <a:spcAft>
                          <a:spcPts val="600"/>
                        </a:spcAft>
                        <a:tabLst>
                          <a:tab pos="152400" algn="l"/>
                        </a:tabLst>
                      </a:pPr>
                      <a:r>
                        <a:rPr lang="en-US" sz="1200" dirty="0">
                          <a:latin typeface="Times New Roman"/>
                          <a:ea typeface="Times New Roman"/>
                        </a:rPr>
                        <a:t>3,6</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tabLst>
                          <a:tab pos="152400" algn="l"/>
                        </a:tabLst>
                      </a:pPr>
                      <a:endParaRPr lang="en-US" sz="1200" dirty="0" smtClean="0">
                        <a:latin typeface="Times New Roman"/>
                        <a:ea typeface="Times New Roman"/>
                      </a:endParaRPr>
                    </a:p>
                    <a:p>
                      <a:pPr marL="0" marR="0" algn="ctr">
                        <a:spcBef>
                          <a:spcPts val="0"/>
                        </a:spcBef>
                        <a:spcAft>
                          <a:spcPts val="600"/>
                        </a:spcAft>
                        <a:tabLst>
                          <a:tab pos="152400" algn="l"/>
                        </a:tabLst>
                      </a:pPr>
                      <a:r>
                        <a:rPr lang="en-US" sz="1200" dirty="0" smtClean="0">
                          <a:latin typeface="Times New Roman"/>
                          <a:ea typeface="Times New Roman"/>
                        </a:rPr>
                        <a:t>+</a:t>
                      </a:r>
                      <a:endParaRPr lang="en-US" sz="1200" dirty="0">
                        <a:latin typeface="Times New Roman"/>
                        <a:ea typeface="Times New Roman"/>
                      </a:endParaRP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p>
                      <a:pPr marL="0" marR="0" algn="ctr">
                        <a:spcBef>
                          <a:spcPts val="0"/>
                        </a:spcBef>
                        <a:spcAft>
                          <a:spcPts val="600"/>
                        </a:spcAft>
                        <a:tabLst>
                          <a:tab pos="152400" algn="l"/>
                        </a:tabLst>
                      </a:pPr>
                      <a:r>
                        <a:rPr lang="en-US" sz="1200" dirty="0">
                          <a:latin typeface="Times New Roman"/>
                          <a:ea typeface="Times New Roman"/>
                        </a:rPr>
                        <a:t>-</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337" name="Rectangle 1"/>
          <p:cNvSpPr>
            <a:spLocks noChangeArrowheads="1"/>
          </p:cNvSpPr>
          <p:nvPr/>
        </p:nvSpPr>
        <p:spPr bwMode="auto">
          <a:xfrm>
            <a:off x="0" y="0"/>
            <a:ext cx="406444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24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CONTOH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24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HASIL DUA KACANG TANAH DARI BERBAGAI LOKASI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114800" y="0"/>
            <a:ext cx="5029200" cy="434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DARI DAFTAR DI ATAS DIPEROLEH n= 20; h = 7; </a:t>
            </a:r>
            <a:r>
              <a:rPr lang="el-GR" dirty="0" smtClean="0">
                <a:solidFill>
                  <a:schemeClr val="tx1"/>
                </a:solidFill>
              </a:rPr>
              <a:t>α</a:t>
            </a:r>
            <a:r>
              <a:rPr lang="en-US" dirty="0" smtClean="0">
                <a:solidFill>
                  <a:schemeClr val="tx1"/>
                </a:solidFill>
              </a:rPr>
              <a:t> = 0,05; </a:t>
            </a:r>
            <a:r>
              <a:rPr lang="en-US" dirty="0" err="1" smtClean="0">
                <a:solidFill>
                  <a:schemeClr val="tx1"/>
                </a:solidFill>
              </a:rPr>
              <a:t>hTABEL</a:t>
            </a:r>
            <a:r>
              <a:rPr lang="en-US" dirty="0" smtClean="0">
                <a:solidFill>
                  <a:schemeClr val="tx1"/>
                </a:solidFill>
              </a:rPr>
              <a:t> = 5. </a:t>
            </a:r>
            <a:r>
              <a:rPr lang="en-US" dirty="0" err="1" smtClean="0">
                <a:solidFill>
                  <a:schemeClr val="tx1"/>
                </a:solidFill>
              </a:rPr>
              <a:t>h</a:t>
            </a:r>
            <a:r>
              <a:rPr lang="en-US" baseline="-25000" dirty="0" err="1" smtClean="0">
                <a:solidFill>
                  <a:schemeClr val="tx1"/>
                </a:solidFill>
              </a:rPr>
              <a:t>HIT</a:t>
            </a:r>
            <a:r>
              <a:rPr lang="en-US" dirty="0" smtClean="0">
                <a:solidFill>
                  <a:schemeClr val="tx1"/>
                </a:solidFill>
              </a:rPr>
              <a:t>. &gt; </a:t>
            </a:r>
            <a:r>
              <a:rPr lang="en-US" dirty="0" err="1" smtClean="0">
                <a:solidFill>
                  <a:schemeClr val="tx1"/>
                </a:solidFill>
              </a:rPr>
              <a:t>h</a:t>
            </a:r>
            <a:r>
              <a:rPr lang="en-US" baseline="-25000" dirty="0" err="1" smtClean="0">
                <a:solidFill>
                  <a:schemeClr val="tx1"/>
                </a:solidFill>
              </a:rPr>
              <a:t>TAB</a:t>
            </a:r>
            <a:r>
              <a:rPr lang="en-US" dirty="0" smtClean="0">
                <a:solidFill>
                  <a:schemeClr val="tx1"/>
                </a:solidFill>
              </a:rPr>
              <a:t>. , MAKA HIPOTESIS BAHWA HASIL KEDUA MACAM KACANG TANAH SAMA TIDAK DAPAT DITOLAK PADA TARAF NYATA 0,05.	</a:t>
            </a:r>
          </a:p>
          <a:p>
            <a:r>
              <a:rPr lang="en-US" dirty="0" smtClean="0">
                <a:solidFill>
                  <a:schemeClr val="tx1"/>
                </a:solidFill>
              </a:rPr>
              <a:t>	h TABEL HANYA SAMPAI 95. APABILA  n PENGAMATAN &gt; 95, MAKA HARGA h DAPAT DIHITUNG DENGAN JALAN MENGAMBIL BILANGAN BULAT TERDEKAT YANG LEBIH KECIL DARI ½ (N-1) – K (N+1)</a:t>
            </a:r>
            <a:r>
              <a:rPr lang="en-US" baseline="30000" dirty="0" smtClean="0">
                <a:solidFill>
                  <a:schemeClr val="tx1"/>
                </a:solidFill>
              </a:rPr>
              <a:t>1/2</a:t>
            </a:r>
            <a:r>
              <a:rPr lang="en-US" dirty="0" smtClean="0">
                <a:solidFill>
                  <a:schemeClr val="tx1"/>
                </a:solidFill>
              </a:rPr>
              <a:t> DIMANA K = 1,2879 UNTUK </a:t>
            </a:r>
            <a:r>
              <a:rPr lang="el-GR" dirty="0" smtClean="0">
                <a:solidFill>
                  <a:schemeClr val="tx1"/>
                </a:solidFill>
              </a:rPr>
              <a:t>α</a:t>
            </a:r>
            <a:r>
              <a:rPr lang="en-US" dirty="0" smtClean="0">
                <a:solidFill>
                  <a:schemeClr val="tx1"/>
                </a:solidFill>
              </a:rPr>
              <a:t> = 0,01 DAN K = 0,9800 UNTUK </a:t>
            </a:r>
            <a:r>
              <a:rPr lang="el-GR" dirty="0" smtClean="0">
                <a:solidFill>
                  <a:schemeClr val="tx1"/>
                </a:solidFill>
              </a:rPr>
              <a:t>α</a:t>
            </a:r>
            <a:r>
              <a:rPr lang="en-US" dirty="0" smtClean="0">
                <a:solidFill>
                  <a:schemeClr val="tx1"/>
                </a:solidFill>
              </a:rPr>
              <a:t> = 0,05.</a:t>
            </a:r>
          </a:p>
          <a:p>
            <a:r>
              <a:rPr lang="en-US" dirty="0" smtClean="0">
                <a:solidFill>
                  <a:schemeClr val="tx1"/>
                </a:solidFill>
              </a:rPr>
              <a:t>CONTOH : HASIL PENELITIAN MENGHASILKAN n = 150, h = 60, Α = 0,05, MAKA ½ (150-1) – (0,98) (150+1)</a:t>
            </a:r>
            <a:r>
              <a:rPr lang="en-US" baseline="30000" dirty="0" smtClean="0">
                <a:solidFill>
                  <a:schemeClr val="tx1"/>
                </a:solidFill>
              </a:rPr>
              <a:t>1/2</a:t>
            </a:r>
            <a:r>
              <a:rPr lang="en-US" dirty="0" smtClean="0">
                <a:solidFill>
                  <a:schemeClr val="tx1"/>
                </a:solidFill>
              </a:rPr>
              <a:t> = 62,4578.</a:t>
            </a:r>
            <a:endParaRPr lang="en-US" dirty="0">
              <a:solidFill>
                <a:schemeClr val="tx1"/>
              </a:solidFill>
            </a:endParaRPr>
          </a:p>
        </p:txBody>
      </p:sp>
      <p:sp>
        <p:nvSpPr>
          <p:cNvPr id="7" name="Rectangle 6"/>
          <p:cNvSpPr/>
          <p:nvPr/>
        </p:nvSpPr>
        <p:spPr>
          <a:xfrm>
            <a:off x="4114800" y="4343400"/>
            <a:ext cx="5029200" cy="251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2. UJI WILCOXON </a:t>
            </a:r>
            <a:endParaRPr lang="en-US" dirty="0" smtClean="0">
              <a:solidFill>
                <a:schemeClr val="tx1"/>
              </a:solidFill>
            </a:endParaRPr>
          </a:p>
          <a:p>
            <a:pPr marL="515938" indent="-279400">
              <a:buFont typeface="Wingdings" pitchFamily="2" charset="2"/>
              <a:buChar char="§"/>
            </a:pPr>
            <a:r>
              <a:rPr lang="en-US" dirty="0" smtClean="0">
                <a:solidFill>
                  <a:schemeClr val="tx1"/>
                </a:solidFill>
              </a:rPr>
              <a:t>MERUPAKAN PERBAIKAN DARI UJI TANDA.  DALAM UJI WILCOXON DIPERHATIKAN JUGA NILAI SELISIH (X-Y). CARANYA SBB. :</a:t>
            </a:r>
          </a:p>
          <a:p>
            <a:pPr marL="796925" lvl="0" indent="-280988">
              <a:buFont typeface="+mj-lt"/>
              <a:buAutoNum type="alphaLcPeriod"/>
            </a:pPr>
            <a:r>
              <a:rPr lang="en-US" dirty="0" smtClean="0">
                <a:solidFill>
                  <a:schemeClr val="tx1"/>
                </a:solidFill>
              </a:rPr>
              <a:t>BERI NOMOR URUT UNTUK SETIAP HARGA MUTLAK SELISIH (XI-YI). HARGA MUTLAK YANG TERKECIL DIBERI NOMOR URUT ATAU PANGKAT 1, HARGA MUTLAK SELISIH BERIKUTNYA DIBERI NOMOR URUT 2, DAN AKHIRNYA HARGA MUTLAK TERBESAR DIBERI NOMOR URUT N. JIKA TERDAPAT SELISIH YANG HARGA MUTLAKNYA SAMA BESAR, NOMOR URUTNYA DIAMBIL RATA-RATANYA. </a:t>
            </a:r>
          </a:p>
          <a:p>
            <a:pPr marL="796925" lvl="0" indent="-280988">
              <a:buFont typeface="+mj-lt"/>
              <a:buAutoNum type="alphaLcPeriod"/>
            </a:pPr>
            <a:r>
              <a:rPr lang="en-US" dirty="0" smtClean="0">
                <a:solidFill>
                  <a:schemeClr val="tx1"/>
                </a:solidFill>
              </a:rPr>
              <a:t>UNTUK SETIAP NOMOR URUT BERIKAN PULA TANDA YANG DIDAPAT DARI SELISIH (X-Y)</a:t>
            </a:r>
          </a:p>
          <a:p>
            <a:pPr marL="796925" lvl="0" indent="-280988">
              <a:buFont typeface="+mj-lt"/>
              <a:buAutoNum type="alphaLcPeriod"/>
            </a:pPr>
            <a:r>
              <a:rPr lang="en-US" dirty="0" smtClean="0">
                <a:solidFill>
                  <a:schemeClr val="tx1"/>
                </a:solidFill>
              </a:rPr>
              <a:t>HITUNGLAH JUMLAH NOMOR URUT YANG BERTANDA POSITIF DAN JUGA JUMLAH NOMOR URUT YANG BERTANDA NEGATIF </a:t>
            </a:r>
          </a:p>
          <a:p>
            <a:pPr marL="796925" lvl="0" indent="-280988">
              <a:buFont typeface="+mj-lt"/>
              <a:buAutoNum type="alphaLcPeriod"/>
            </a:pPr>
            <a:r>
              <a:rPr lang="en-US" dirty="0" smtClean="0">
                <a:solidFill>
                  <a:schemeClr val="tx1"/>
                </a:solidFill>
              </a:rPr>
              <a:t>UNTUK JUMLAH NOMOR URUT YANG TERDAPAT DI c., AMBILLAH JUMLAH YANG HARGA MUTLAKNYA PALING KECIL, SEBUTLAH JUMLAH INI = J. JUMLAH J INILAH YANG DIPAKAI UNTUK MENGUJI HIPOTESIS :</a:t>
            </a:r>
          </a:p>
          <a:p>
            <a:pPr>
              <a:tabLst>
                <a:tab pos="796925" algn="l"/>
              </a:tabLst>
            </a:pPr>
            <a:r>
              <a:rPr lang="en-US" dirty="0" smtClean="0">
                <a:solidFill>
                  <a:schemeClr val="tx1"/>
                </a:solidFill>
              </a:rPr>
              <a:t>	H</a:t>
            </a:r>
            <a:r>
              <a:rPr lang="en-US" baseline="-25000" dirty="0" smtClean="0">
                <a:solidFill>
                  <a:schemeClr val="tx1"/>
                </a:solidFill>
              </a:rPr>
              <a:t>0 </a:t>
            </a:r>
            <a:r>
              <a:rPr lang="en-US" dirty="0" smtClean="0">
                <a:solidFill>
                  <a:schemeClr val="tx1"/>
                </a:solidFill>
              </a:rPr>
              <a:t>: TIDAK ADA PERBEDAAN PENGARUH KEDUA PERLAKUAN </a:t>
            </a:r>
          </a:p>
          <a:p>
            <a:pPr>
              <a:tabLst>
                <a:tab pos="796925" algn="l"/>
              </a:tabLst>
            </a:pPr>
            <a:r>
              <a:rPr lang="en-US" dirty="0" smtClean="0">
                <a:solidFill>
                  <a:schemeClr val="tx1"/>
                </a:solidFill>
              </a:rPr>
              <a:t>	H</a:t>
            </a:r>
            <a:r>
              <a:rPr lang="en-US" baseline="-25000" dirty="0" smtClean="0">
                <a:solidFill>
                  <a:schemeClr val="tx1"/>
                </a:solidFill>
              </a:rPr>
              <a:t>1</a:t>
            </a:r>
            <a:r>
              <a:rPr lang="en-US" dirty="0" smtClean="0">
                <a:solidFill>
                  <a:schemeClr val="tx1"/>
                </a:solidFill>
              </a:rPr>
              <a:t> : TERDAPAT PERBEDAAN PENGARUH KEDUA PERLAKUAN</a:t>
            </a:r>
          </a:p>
          <a:p>
            <a:pPr marL="796925" indent="-796925">
              <a:tabLst>
                <a:tab pos="796925" algn="l"/>
              </a:tabLst>
            </a:pPr>
            <a:r>
              <a:rPr lang="en-US" dirty="0" smtClean="0">
                <a:solidFill>
                  <a:schemeClr val="tx1"/>
                </a:solidFill>
              </a:rPr>
              <a:t>	BANDINGKAN J</a:t>
            </a:r>
            <a:r>
              <a:rPr lang="en-US" baseline="-25000" dirty="0" smtClean="0">
                <a:solidFill>
                  <a:schemeClr val="tx1"/>
                </a:solidFill>
              </a:rPr>
              <a:t>HIT. </a:t>
            </a:r>
            <a:r>
              <a:rPr lang="en-US" dirty="0" smtClean="0">
                <a:solidFill>
                  <a:schemeClr val="tx1"/>
                </a:solidFill>
              </a:rPr>
              <a:t>DENGAN J</a:t>
            </a:r>
            <a:r>
              <a:rPr lang="en-US" baseline="-25000" dirty="0" smtClean="0">
                <a:solidFill>
                  <a:schemeClr val="tx1"/>
                </a:solidFill>
              </a:rPr>
              <a:t>TAB.</a:t>
            </a:r>
            <a:r>
              <a:rPr lang="en-US" dirty="0" smtClean="0">
                <a:solidFill>
                  <a:schemeClr val="tx1"/>
                </a:solidFill>
              </a:rPr>
              <a:t>  JIKA J</a:t>
            </a:r>
            <a:r>
              <a:rPr lang="en-US" baseline="-25000" dirty="0" smtClean="0">
                <a:solidFill>
                  <a:schemeClr val="tx1"/>
                </a:solidFill>
              </a:rPr>
              <a:t>HIT</a:t>
            </a:r>
            <a:r>
              <a:rPr lang="en-US" dirty="0" smtClean="0">
                <a:solidFill>
                  <a:schemeClr val="tx1"/>
                </a:solidFill>
              </a:rPr>
              <a:t> ≤ J</a:t>
            </a:r>
            <a:r>
              <a:rPr lang="en-US" baseline="-25000" dirty="0" smtClean="0">
                <a:solidFill>
                  <a:schemeClr val="tx1"/>
                </a:solidFill>
              </a:rPr>
              <a:t>TAB., </a:t>
            </a:r>
            <a:r>
              <a:rPr lang="en-US" dirty="0" smtClean="0">
                <a:solidFill>
                  <a:schemeClr val="tx1"/>
                </a:solidFill>
              </a:rPr>
              <a:t> MAKA   H</a:t>
            </a:r>
            <a:r>
              <a:rPr lang="en-US" baseline="-25000" dirty="0" smtClean="0">
                <a:solidFill>
                  <a:schemeClr val="tx1"/>
                </a:solidFill>
              </a:rPr>
              <a:t>0 </a:t>
            </a:r>
            <a:r>
              <a:rPr lang="en-US" dirty="0" smtClean="0">
                <a:solidFill>
                  <a:schemeClr val="tx1"/>
                </a:solidFill>
              </a:rPr>
              <a:t> DITOLAK. DALAM HAL LAINNYA H</a:t>
            </a:r>
            <a:r>
              <a:rPr lang="en-US" baseline="-25000" dirty="0" smtClean="0">
                <a:solidFill>
                  <a:schemeClr val="tx1"/>
                </a:solidFill>
              </a:rPr>
              <a:t>0</a:t>
            </a:r>
            <a:r>
              <a:rPr lang="en-US" dirty="0" smtClean="0">
                <a:solidFill>
                  <a:schemeClr val="tx1"/>
                </a:solidFill>
              </a:rPr>
              <a:t> DITERIMA.</a:t>
            </a:r>
          </a:p>
          <a:p>
            <a:pPr marL="515938" indent="-279400"/>
            <a:endParaRPr lang="en-US" dirty="0">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tabLst>
                <a:tab pos="152400"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0"/>
            <a:ext cx="5257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tabLst>
                <a:tab pos="1524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CONTOH :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524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HASIL DUA KACANG TANAH DARI BERBAGAI LOKASI</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228600" y="685800"/>
          <a:ext cx="5181600" cy="4937760"/>
        </p:xfrm>
        <a:graphic>
          <a:graphicData uri="http://schemas.openxmlformats.org/drawingml/2006/table">
            <a:tbl>
              <a:tblPr/>
              <a:tblGrid>
                <a:gridCol w="696508"/>
                <a:gridCol w="900869"/>
                <a:gridCol w="845671"/>
                <a:gridCol w="681152"/>
                <a:gridCol w="914400"/>
                <a:gridCol w="533400"/>
                <a:gridCol w="609600"/>
              </a:tblGrid>
              <a:tr h="289560">
                <a:tc>
                  <a:txBody>
                    <a:bodyPr/>
                    <a:lstStyle/>
                    <a:p>
                      <a:pPr marL="0" marR="0" algn="ctr">
                        <a:lnSpc>
                          <a:spcPct val="100000"/>
                        </a:lnSpc>
                        <a:spcBef>
                          <a:spcPts val="0"/>
                        </a:spcBef>
                        <a:spcAft>
                          <a:spcPts val="0"/>
                        </a:spcAft>
                      </a:pPr>
                      <a:r>
                        <a:rPr lang="en-US" sz="1200" dirty="0" smtClean="0">
                          <a:latin typeface="Times New Roman"/>
                          <a:ea typeface="Times New Roman"/>
                        </a:rPr>
                        <a:t>LOKASI</a:t>
                      </a:r>
                      <a:endParaRPr lang="en-US" sz="1200" dirty="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tabLst>
                          <a:tab pos="152400" algn="l"/>
                        </a:tabLst>
                      </a:pPr>
                      <a:r>
                        <a:rPr lang="en-US" sz="1200" dirty="0" smtClean="0">
                          <a:latin typeface="Times New Roman"/>
                          <a:ea typeface="Times New Roman"/>
                        </a:rPr>
                        <a:t>MACAM X</a:t>
                      </a:r>
                      <a:endParaRPr lang="en-US" sz="1200" dirty="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tabLst>
                          <a:tab pos="152400" algn="l"/>
                        </a:tabLst>
                      </a:pPr>
                      <a:r>
                        <a:rPr lang="en-US" sz="1200" dirty="0" smtClean="0">
                          <a:latin typeface="Times New Roman"/>
                          <a:ea typeface="Times New Roman"/>
                        </a:rPr>
                        <a:t>MACAM Y</a:t>
                      </a:r>
                      <a:endParaRPr lang="en-US" sz="1200" dirty="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dirty="0" smtClean="0">
                          <a:latin typeface="Times New Roman"/>
                          <a:ea typeface="Times New Roman"/>
                        </a:rPr>
                        <a:t>BEDA</a:t>
                      </a:r>
                    </a:p>
                    <a:p>
                      <a:pPr marL="0" marR="0" algn="ctr">
                        <a:lnSpc>
                          <a:spcPct val="100000"/>
                        </a:lnSpc>
                        <a:spcBef>
                          <a:spcPts val="0"/>
                        </a:spcBef>
                        <a:spcAft>
                          <a:spcPts val="0"/>
                        </a:spcAft>
                      </a:pPr>
                      <a:r>
                        <a:rPr lang="en-US" sz="1200" dirty="0" smtClean="0">
                          <a:latin typeface="Times New Roman"/>
                          <a:ea typeface="Times New Roman"/>
                        </a:rPr>
                        <a:t> </a:t>
                      </a:r>
                      <a:r>
                        <a:rPr lang="en-US" sz="1200" dirty="0">
                          <a:latin typeface="Times New Roman"/>
                          <a:ea typeface="Times New Roman"/>
                        </a:rPr>
                        <a:t>(Xi-Yi)</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dirty="0" smtClean="0">
                          <a:latin typeface="Times New Roman"/>
                          <a:ea typeface="Times New Roman"/>
                        </a:rPr>
                        <a:t>PERINGKAT </a:t>
                      </a:r>
                      <a:endParaRPr lang="en-US" sz="1200" dirty="0">
                        <a:latin typeface="Times New Roman"/>
                        <a:ea typeface="Times New Roman"/>
                      </a:endParaRPr>
                    </a:p>
                    <a:p>
                      <a:pPr marL="0" marR="0" algn="ctr">
                        <a:lnSpc>
                          <a:spcPct val="100000"/>
                        </a:lnSpc>
                        <a:spcBef>
                          <a:spcPts val="0"/>
                        </a:spcBef>
                        <a:spcAft>
                          <a:spcPts val="0"/>
                        </a:spcAft>
                      </a:pPr>
                      <a:r>
                        <a:rPr lang="en-US" sz="1200" dirty="0">
                          <a:latin typeface="Times New Roman"/>
                          <a:ea typeface="Times New Roman"/>
                        </a:rPr>
                        <a:t>׀ Xi-Yi ׀</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1200" dirty="0" smtClean="0">
                          <a:latin typeface="Times New Roman"/>
                          <a:ea typeface="Times New Roman"/>
                        </a:rPr>
                        <a:t>TANDA PERINGKAT</a:t>
                      </a:r>
                      <a:endParaRPr lang="en-US" sz="1200" dirty="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093700">
                <a:tc>
                  <a:txBody>
                    <a:bodyPr/>
                    <a:lstStyle/>
                    <a:p>
                      <a:pPr marL="0" marR="0" algn="ctr">
                        <a:lnSpc>
                          <a:spcPct val="100000"/>
                        </a:lnSpc>
                        <a:spcBef>
                          <a:spcPts val="0"/>
                        </a:spcBef>
                        <a:spcAft>
                          <a:spcPts val="0"/>
                        </a:spcAft>
                      </a:pPr>
                      <a:r>
                        <a:rPr lang="en-US" sz="1400" dirty="0">
                          <a:latin typeface="Times New Roman"/>
                          <a:ea typeface="Times New Roman"/>
                        </a:rPr>
                        <a:t>1</a:t>
                      </a:r>
                    </a:p>
                    <a:p>
                      <a:pPr marL="0" marR="0" algn="ctr">
                        <a:lnSpc>
                          <a:spcPct val="100000"/>
                        </a:lnSpc>
                        <a:spcBef>
                          <a:spcPts val="0"/>
                        </a:spcBef>
                        <a:spcAft>
                          <a:spcPts val="0"/>
                        </a:spcAft>
                      </a:pPr>
                      <a:r>
                        <a:rPr lang="en-US" sz="1400" dirty="0">
                          <a:latin typeface="Times New Roman"/>
                          <a:ea typeface="Times New Roman"/>
                        </a:rPr>
                        <a:t>2</a:t>
                      </a:r>
                    </a:p>
                    <a:p>
                      <a:pPr marL="0" marR="0" algn="ctr">
                        <a:lnSpc>
                          <a:spcPct val="100000"/>
                        </a:lnSpc>
                        <a:spcBef>
                          <a:spcPts val="0"/>
                        </a:spcBef>
                        <a:spcAft>
                          <a:spcPts val="0"/>
                        </a:spcAft>
                      </a:pP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4</a:t>
                      </a:r>
                    </a:p>
                    <a:p>
                      <a:pPr marL="0" marR="0" algn="ctr">
                        <a:lnSpc>
                          <a:spcPct val="100000"/>
                        </a:lnSpc>
                        <a:spcBef>
                          <a:spcPts val="0"/>
                        </a:spcBef>
                        <a:spcAft>
                          <a:spcPts val="0"/>
                        </a:spcAft>
                      </a:pPr>
                      <a:r>
                        <a:rPr lang="en-US" sz="1400" dirty="0">
                          <a:latin typeface="Times New Roman"/>
                          <a:ea typeface="Times New Roman"/>
                        </a:rPr>
                        <a:t>5</a:t>
                      </a:r>
                    </a:p>
                    <a:p>
                      <a:pPr marL="0" marR="0" algn="ctr">
                        <a:lnSpc>
                          <a:spcPct val="100000"/>
                        </a:lnSpc>
                        <a:spcBef>
                          <a:spcPts val="0"/>
                        </a:spcBef>
                        <a:spcAft>
                          <a:spcPts val="0"/>
                        </a:spcAft>
                      </a:pPr>
                      <a:r>
                        <a:rPr lang="en-US" sz="1400" dirty="0">
                          <a:latin typeface="Times New Roman"/>
                          <a:ea typeface="Times New Roman"/>
                        </a:rPr>
                        <a:t>6</a:t>
                      </a:r>
                    </a:p>
                    <a:p>
                      <a:pPr marL="0" marR="0" algn="ctr">
                        <a:lnSpc>
                          <a:spcPct val="100000"/>
                        </a:lnSpc>
                        <a:spcBef>
                          <a:spcPts val="0"/>
                        </a:spcBef>
                        <a:spcAft>
                          <a:spcPts val="0"/>
                        </a:spcAft>
                      </a:pPr>
                      <a:r>
                        <a:rPr lang="en-US" sz="1400" dirty="0">
                          <a:latin typeface="Times New Roman"/>
                          <a:ea typeface="Times New Roman"/>
                        </a:rPr>
                        <a:t>7</a:t>
                      </a:r>
                    </a:p>
                    <a:p>
                      <a:pPr marL="0" marR="0" algn="ctr">
                        <a:lnSpc>
                          <a:spcPct val="100000"/>
                        </a:lnSpc>
                        <a:spcBef>
                          <a:spcPts val="0"/>
                        </a:spcBef>
                        <a:spcAft>
                          <a:spcPts val="0"/>
                        </a:spcAft>
                      </a:pPr>
                      <a:r>
                        <a:rPr lang="en-US" sz="1400" dirty="0">
                          <a:latin typeface="Times New Roman"/>
                          <a:ea typeface="Times New Roman"/>
                        </a:rPr>
                        <a:t>8</a:t>
                      </a:r>
                    </a:p>
                    <a:p>
                      <a:pPr marL="0" marR="0" algn="ctr">
                        <a:lnSpc>
                          <a:spcPct val="100000"/>
                        </a:lnSpc>
                        <a:spcBef>
                          <a:spcPts val="0"/>
                        </a:spcBef>
                        <a:spcAft>
                          <a:spcPts val="0"/>
                        </a:spcAft>
                      </a:pPr>
                      <a:r>
                        <a:rPr lang="en-US" sz="1400" dirty="0">
                          <a:latin typeface="Times New Roman"/>
                          <a:ea typeface="Times New Roman"/>
                        </a:rPr>
                        <a:t>9</a:t>
                      </a:r>
                    </a:p>
                    <a:p>
                      <a:pPr marL="0" marR="0" algn="ctr">
                        <a:lnSpc>
                          <a:spcPct val="100000"/>
                        </a:lnSpc>
                        <a:spcBef>
                          <a:spcPts val="0"/>
                        </a:spcBef>
                        <a:spcAft>
                          <a:spcPts val="0"/>
                        </a:spcAft>
                      </a:pPr>
                      <a:r>
                        <a:rPr lang="en-US" sz="1400" dirty="0">
                          <a:latin typeface="Times New Roman"/>
                          <a:ea typeface="Times New Roman"/>
                        </a:rPr>
                        <a:t>10</a:t>
                      </a:r>
                    </a:p>
                    <a:p>
                      <a:pPr marL="0" marR="0" algn="ctr">
                        <a:lnSpc>
                          <a:spcPct val="100000"/>
                        </a:lnSpc>
                        <a:spcBef>
                          <a:spcPts val="0"/>
                        </a:spcBef>
                        <a:spcAft>
                          <a:spcPts val="0"/>
                        </a:spcAft>
                      </a:pPr>
                      <a:r>
                        <a:rPr lang="en-US" sz="1400" dirty="0">
                          <a:latin typeface="Times New Roman"/>
                          <a:ea typeface="Times New Roman"/>
                        </a:rPr>
                        <a:t>11</a:t>
                      </a:r>
                    </a:p>
                    <a:p>
                      <a:pPr marL="0" marR="0" algn="ctr">
                        <a:lnSpc>
                          <a:spcPct val="100000"/>
                        </a:lnSpc>
                        <a:spcBef>
                          <a:spcPts val="0"/>
                        </a:spcBef>
                        <a:spcAft>
                          <a:spcPts val="0"/>
                        </a:spcAft>
                      </a:pPr>
                      <a:r>
                        <a:rPr lang="en-US" sz="1400" dirty="0">
                          <a:latin typeface="Times New Roman"/>
                          <a:ea typeface="Times New Roman"/>
                        </a:rPr>
                        <a:t>12</a:t>
                      </a:r>
                    </a:p>
                    <a:p>
                      <a:pPr marL="0" marR="0" algn="ctr">
                        <a:lnSpc>
                          <a:spcPct val="100000"/>
                        </a:lnSpc>
                        <a:spcBef>
                          <a:spcPts val="0"/>
                        </a:spcBef>
                        <a:spcAft>
                          <a:spcPts val="0"/>
                        </a:spcAft>
                      </a:pPr>
                      <a:r>
                        <a:rPr lang="en-US" sz="1400" dirty="0">
                          <a:latin typeface="Times New Roman"/>
                          <a:ea typeface="Times New Roman"/>
                        </a:rPr>
                        <a:t>13</a:t>
                      </a:r>
                    </a:p>
                    <a:p>
                      <a:pPr marL="0" marR="0" algn="ctr">
                        <a:lnSpc>
                          <a:spcPct val="100000"/>
                        </a:lnSpc>
                        <a:spcBef>
                          <a:spcPts val="0"/>
                        </a:spcBef>
                        <a:spcAft>
                          <a:spcPts val="0"/>
                        </a:spcAft>
                      </a:pPr>
                      <a:r>
                        <a:rPr lang="en-US" sz="1400" dirty="0">
                          <a:latin typeface="Times New Roman"/>
                          <a:ea typeface="Times New Roman"/>
                        </a:rPr>
                        <a:t>14</a:t>
                      </a:r>
                    </a:p>
                    <a:p>
                      <a:pPr marL="0" marR="0" algn="ctr">
                        <a:lnSpc>
                          <a:spcPct val="100000"/>
                        </a:lnSpc>
                        <a:spcBef>
                          <a:spcPts val="0"/>
                        </a:spcBef>
                        <a:spcAft>
                          <a:spcPts val="0"/>
                        </a:spcAft>
                      </a:pPr>
                      <a:r>
                        <a:rPr lang="en-US" sz="1400" dirty="0">
                          <a:latin typeface="Times New Roman"/>
                          <a:ea typeface="Times New Roman"/>
                        </a:rPr>
                        <a:t>15</a:t>
                      </a:r>
                    </a:p>
                    <a:p>
                      <a:pPr marL="0" marR="0" algn="ctr">
                        <a:lnSpc>
                          <a:spcPct val="100000"/>
                        </a:lnSpc>
                        <a:spcBef>
                          <a:spcPts val="0"/>
                        </a:spcBef>
                        <a:spcAft>
                          <a:spcPts val="0"/>
                        </a:spcAft>
                      </a:pPr>
                      <a:r>
                        <a:rPr lang="en-US" sz="1400" dirty="0">
                          <a:latin typeface="Times New Roman"/>
                          <a:ea typeface="Times New Roman"/>
                        </a:rPr>
                        <a:t>16</a:t>
                      </a:r>
                    </a:p>
                    <a:p>
                      <a:pPr marL="0" marR="0" algn="ctr">
                        <a:lnSpc>
                          <a:spcPct val="100000"/>
                        </a:lnSpc>
                        <a:spcBef>
                          <a:spcPts val="0"/>
                        </a:spcBef>
                        <a:spcAft>
                          <a:spcPts val="0"/>
                        </a:spcAft>
                      </a:pPr>
                      <a:r>
                        <a:rPr lang="en-US" sz="1400" dirty="0">
                          <a:latin typeface="Times New Roman"/>
                          <a:ea typeface="Times New Roman"/>
                        </a:rPr>
                        <a:t>17</a:t>
                      </a:r>
                    </a:p>
                    <a:p>
                      <a:pPr marL="0" marR="0" algn="ctr">
                        <a:lnSpc>
                          <a:spcPct val="100000"/>
                        </a:lnSpc>
                        <a:spcBef>
                          <a:spcPts val="0"/>
                        </a:spcBef>
                        <a:spcAft>
                          <a:spcPts val="0"/>
                        </a:spcAft>
                      </a:pPr>
                      <a:r>
                        <a:rPr lang="en-US" sz="1400" dirty="0">
                          <a:latin typeface="Times New Roman"/>
                          <a:ea typeface="Times New Roman"/>
                        </a:rPr>
                        <a:t>18</a:t>
                      </a:r>
                    </a:p>
                    <a:p>
                      <a:pPr marL="0" marR="0" algn="ctr">
                        <a:lnSpc>
                          <a:spcPct val="100000"/>
                        </a:lnSpc>
                        <a:spcBef>
                          <a:spcPts val="0"/>
                        </a:spcBef>
                        <a:spcAft>
                          <a:spcPts val="0"/>
                        </a:spcAft>
                      </a:pPr>
                      <a:r>
                        <a:rPr lang="en-US" sz="1400" dirty="0">
                          <a:latin typeface="Times New Roman"/>
                          <a:ea typeface="Times New Roman"/>
                        </a:rPr>
                        <a:t>19</a:t>
                      </a:r>
                    </a:p>
                    <a:p>
                      <a:pPr marL="0" marR="0" algn="ctr">
                        <a:lnSpc>
                          <a:spcPct val="100000"/>
                        </a:lnSpc>
                        <a:spcBef>
                          <a:spcPts val="0"/>
                        </a:spcBef>
                        <a:spcAft>
                          <a:spcPts val="0"/>
                        </a:spcAft>
                      </a:pPr>
                      <a:r>
                        <a:rPr lang="en-US" sz="1400" dirty="0">
                          <a:latin typeface="Times New Roman"/>
                          <a:ea typeface="Times New Roman"/>
                        </a:rPr>
                        <a:t>20</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tabLst>
                          <a:tab pos="152400" algn="l"/>
                        </a:tabLst>
                      </a:pPr>
                      <a:r>
                        <a:rPr lang="en-US" sz="1400" dirty="0">
                          <a:latin typeface="Times New Roman"/>
                          <a:ea typeface="Times New Roman"/>
                        </a:rPr>
                        <a:t>3,4</a:t>
                      </a:r>
                    </a:p>
                    <a:p>
                      <a:pPr marL="0" marR="0" algn="ctr">
                        <a:lnSpc>
                          <a:spcPct val="100000"/>
                        </a:lnSpc>
                        <a:spcBef>
                          <a:spcPts val="0"/>
                        </a:spcBef>
                        <a:spcAft>
                          <a:spcPts val="0"/>
                        </a:spcAft>
                        <a:tabLst>
                          <a:tab pos="152400" algn="l"/>
                        </a:tabLst>
                      </a:pPr>
                      <a:r>
                        <a:rPr lang="en-US" sz="1400" dirty="0">
                          <a:latin typeface="Times New Roman"/>
                          <a:ea typeface="Times New Roman"/>
                        </a:rPr>
                        <a:t>3,7</a:t>
                      </a:r>
                    </a:p>
                    <a:p>
                      <a:pPr marL="0" marR="0" algn="ctr">
                        <a:lnSpc>
                          <a:spcPct val="100000"/>
                        </a:lnSpc>
                        <a:spcBef>
                          <a:spcPts val="0"/>
                        </a:spcBef>
                        <a:spcAft>
                          <a:spcPts val="0"/>
                        </a:spcAft>
                        <a:tabLst>
                          <a:tab pos="152400" algn="l"/>
                        </a:tabLst>
                      </a:pPr>
                      <a:r>
                        <a:rPr lang="en-US" sz="1400" dirty="0">
                          <a:latin typeface="Times New Roman"/>
                          <a:ea typeface="Times New Roman"/>
                        </a:rPr>
                        <a:t>2,8</a:t>
                      </a:r>
                    </a:p>
                    <a:p>
                      <a:pPr marL="0" marR="0" algn="ctr">
                        <a:lnSpc>
                          <a:spcPct val="100000"/>
                        </a:lnSpc>
                        <a:spcBef>
                          <a:spcPts val="0"/>
                        </a:spcBef>
                        <a:spcAft>
                          <a:spcPts val="0"/>
                        </a:spcAft>
                        <a:tabLst>
                          <a:tab pos="152400" algn="l"/>
                        </a:tabLst>
                      </a:pPr>
                      <a:r>
                        <a:rPr lang="en-US" sz="1400" dirty="0">
                          <a:latin typeface="Times New Roman"/>
                          <a:ea typeface="Times New Roman"/>
                        </a:rPr>
                        <a:t>4,2</a:t>
                      </a:r>
                    </a:p>
                    <a:p>
                      <a:pPr marL="0" marR="0" algn="ctr">
                        <a:lnSpc>
                          <a:spcPct val="100000"/>
                        </a:lnSpc>
                        <a:spcBef>
                          <a:spcPts val="0"/>
                        </a:spcBef>
                        <a:spcAft>
                          <a:spcPts val="0"/>
                        </a:spcAft>
                        <a:tabLst>
                          <a:tab pos="152400" algn="l"/>
                        </a:tabLst>
                      </a:pPr>
                      <a:r>
                        <a:rPr lang="en-US" sz="1400" dirty="0">
                          <a:latin typeface="Times New Roman"/>
                          <a:ea typeface="Times New Roman"/>
                        </a:rPr>
                        <a:t>4,6</a:t>
                      </a:r>
                    </a:p>
                    <a:p>
                      <a:pPr marL="0" marR="0" algn="ctr">
                        <a:lnSpc>
                          <a:spcPct val="100000"/>
                        </a:lnSpc>
                        <a:spcBef>
                          <a:spcPts val="0"/>
                        </a:spcBef>
                        <a:spcAft>
                          <a:spcPts val="0"/>
                        </a:spcAft>
                        <a:tabLst>
                          <a:tab pos="152400" algn="l"/>
                        </a:tabLst>
                      </a:pPr>
                      <a:r>
                        <a:rPr lang="en-US" sz="1400" dirty="0">
                          <a:latin typeface="Times New Roman"/>
                          <a:ea typeface="Times New Roman"/>
                        </a:rPr>
                        <a:t>3,8</a:t>
                      </a:r>
                    </a:p>
                    <a:p>
                      <a:pPr marL="0" marR="0" algn="ctr">
                        <a:lnSpc>
                          <a:spcPct val="100000"/>
                        </a:lnSpc>
                        <a:spcBef>
                          <a:spcPts val="0"/>
                        </a:spcBef>
                        <a:spcAft>
                          <a:spcPts val="0"/>
                        </a:spcAft>
                        <a:tabLst>
                          <a:tab pos="152400" algn="l"/>
                        </a:tabLst>
                      </a:pPr>
                      <a:r>
                        <a:rPr lang="en-US" sz="1400" dirty="0">
                          <a:latin typeface="Times New Roman"/>
                          <a:ea typeface="Times New Roman"/>
                        </a:rPr>
                        <a:t>3,6</a:t>
                      </a:r>
                    </a:p>
                    <a:p>
                      <a:pPr marL="0" marR="0" algn="ctr">
                        <a:lnSpc>
                          <a:spcPct val="100000"/>
                        </a:lnSpc>
                        <a:spcBef>
                          <a:spcPts val="0"/>
                        </a:spcBef>
                        <a:spcAft>
                          <a:spcPts val="0"/>
                        </a:spcAft>
                        <a:tabLst>
                          <a:tab pos="152400" algn="l"/>
                        </a:tabLst>
                      </a:pPr>
                      <a:r>
                        <a:rPr lang="en-US" sz="1400" dirty="0">
                          <a:latin typeface="Times New Roman"/>
                          <a:ea typeface="Times New Roman"/>
                        </a:rPr>
                        <a:t>2,9</a:t>
                      </a:r>
                    </a:p>
                    <a:p>
                      <a:pPr marL="0" marR="0" algn="ctr">
                        <a:lnSpc>
                          <a:spcPct val="100000"/>
                        </a:lnSpc>
                        <a:spcBef>
                          <a:spcPts val="0"/>
                        </a:spcBef>
                        <a:spcAft>
                          <a:spcPts val="0"/>
                        </a:spcAft>
                        <a:tabLst>
                          <a:tab pos="152400" algn="l"/>
                        </a:tabLst>
                      </a:pPr>
                      <a:r>
                        <a:rPr lang="en-US" sz="1400" dirty="0">
                          <a:latin typeface="Times New Roman"/>
                          <a:ea typeface="Times New Roman"/>
                        </a:rPr>
                        <a:t>3,0</a:t>
                      </a:r>
                    </a:p>
                    <a:p>
                      <a:pPr marL="0" marR="0" algn="ctr">
                        <a:lnSpc>
                          <a:spcPct val="100000"/>
                        </a:lnSpc>
                        <a:spcBef>
                          <a:spcPts val="0"/>
                        </a:spcBef>
                        <a:spcAft>
                          <a:spcPts val="0"/>
                        </a:spcAft>
                        <a:tabLst>
                          <a:tab pos="152400" algn="l"/>
                        </a:tabLst>
                      </a:pPr>
                      <a:r>
                        <a:rPr lang="en-US" sz="1400" dirty="0">
                          <a:latin typeface="Times New Roman"/>
                          <a:ea typeface="Times New Roman"/>
                        </a:rPr>
                        <a:t>3,8</a:t>
                      </a:r>
                    </a:p>
                    <a:p>
                      <a:pPr marL="0" marR="0" algn="ctr">
                        <a:lnSpc>
                          <a:spcPct val="100000"/>
                        </a:lnSpc>
                        <a:spcBef>
                          <a:spcPts val="0"/>
                        </a:spcBef>
                        <a:spcAft>
                          <a:spcPts val="0"/>
                        </a:spcAft>
                        <a:tabLst>
                          <a:tab pos="152400" algn="l"/>
                        </a:tabLst>
                      </a:pPr>
                      <a:r>
                        <a:rPr lang="en-US" sz="1400" dirty="0">
                          <a:latin typeface="Times New Roman"/>
                          <a:ea typeface="Times New Roman"/>
                        </a:rPr>
                        <a:t>4,0</a:t>
                      </a:r>
                    </a:p>
                    <a:p>
                      <a:pPr marL="0" marR="0" algn="ctr">
                        <a:lnSpc>
                          <a:spcPct val="100000"/>
                        </a:lnSpc>
                        <a:spcBef>
                          <a:spcPts val="0"/>
                        </a:spcBef>
                        <a:spcAft>
                          <a:spcPts val="0"/>
                        </a:spcAft>
                        <a:tabLst>
                          <a:tab pos="152400" algn="l"/>
                        </a:tabLst>
                      </a:pPr>
                      <a:r>
                        <a:rPr lang="en-US" sz="1400" dirty="0">
                          <a:latin typeface="Times New Roman"/>
                          <a:ea typeface="Times New Roman"/>
                        </a:rPr>
                        <a:t>3,9</a:t>
                      </a:r>
                    </a:p>
                    <a:p>
                      <a:pPr marL="0" marR="0" algn="ctr">
                        <a:lnSpc>
                          <a:spcPct val="100000"/>
                        </a:lnSpc>
                        <a:spcBef>
                          <a:spcPts val="0"/>
                        </a:spcBef>
                        <a:spcAft>
                          <a:spcPts val="0"/>
                        </a:spcAft>
                        <a:tabLst>
                          <a:tab pos="152400" algn="l"/>
                        </a:tabLst>
                      </a:pPr>
                      <a:r>
                        <a:rPr lang="en-US" sz="1400" dirty="0">
                          <a:latin typeface="Times New Roman"/>
                          <a:ea typeface="Times New Roman"/>
                        </a:rPr>
                        <a:t>3,8</a:t>
                      </a:r>
                    </a:p>
                    <a:p>
                      <a:pPr marL="0" marR="0" algn="ctr">
                        <a:lnSpc>
                          <a:spcPct val="100000"/>
                        </a:lnSpc>
                        <a:spcBef>
                          <a:spcPts val="0"/>
                        </a:spcBef>
                        <a:spcAft>
                          <a:spcPts val="0"/>
                        </a:spcAft>
                        <a:tabLst>
                          <a:tab pos="152400" algn="l"/>
                        </a:tabLst>
                      </a:pPr>
                      <a:r>
                        <a:rPr lang="en-US" sz="1400" dirty="0">
                          <a:latin typeface="Times New Roman"/>
                          <a:ea typeface="Times New Roman"/>
                        </a:rPr>
                        <a:t>4,2</a:t>
                      </a:r>
                    </a:p>
                    <a:p>
                      <a:pPr marL="0" marR="0" algn="ctr">
                        <a:lnSpc>
                          <a:spcPct val="100000"/>
                        </a:lnSpc>
                        <a:spcBef>
                          <a:spcPts val="0"/>
                        </a:spcBef>
                        <a:spcAft>
                          <a:spcPts val="0"/>
                        </a:spcAft>
                        <a:tabLst>
                          <a:tab pos="152400" algn="l"/>
                        </a:tabLst>
                      </a:pPr>
                      <a:r>
                        <a:rPr lang="en-US" sz="1400" dirty="0">
                          <a:latin typeface="Times New Roman"/>
                          <a:ea typeface="Times New Roman"/>
                        </a:rPr>
                        <a:t>4,7</a:t>
                      </a:r>
                    </a:p>
                    <a:p>
                      <a:pPr marL="0" marR="0" algn="ctr">
                        <a:lnSpc>
                          <a:spcPct val="100000"/>
                        </a:lnSpc>
                        <a:spcBef>
                          <a:spcPts val="0"/>
                        </a:spcBef>
                        <a:spcAft>
                          <a:spcPts val="0"/>
                        </a:spcAft>
                        <a:tabLst>
                          <a:tab pos="152400" algn="l"/>
                        </a:tabLst>
                      </a:pPr>
                      <a:r>
                        <a:rPr lang="en-US" sz="1400" dirty="0">
                          <a:latin typeface="Times New Roman"/>
                          <a:ea typeface="Times New Roman"/>
                        </a:rPr>
                        <a:t>4,0</a:t>
                      </a:r>
                    </a:p>
                    <a:p>
                      <a:pPr marL="0" marR="0" algn="ctr">
                        <a:lnSpc>
                          <a:spcPct val="100000"/>
                        </a:lnSpc>
                        <a:spcBef>
                          <a:spcPts val="0"/>
                        </a:spcBef>
                        <a:spcAft>
                          <a:spcPts val="0"/>
                        </a:spcAft>
                        <a:tabLst>
                          <a:tab pos="152400" algn="l"/>
                        </a:tabLst>
                      </a:pPr>
                      <a:r>
                        <a:rPr lang="en-US" sz="1400" dirty="0">
                          <a:latin typeface="Times New Roman"/>
                          <a:ea typeface="Times New Roman"/>
                        </a:rPr>
                        <a:t>3,6</a:t>
                      </a:r>
                    </a:p>
                    <a:p>
                      <a:pPr marL="0" marR="0" algn="ctr">
                        <a:lnSpc>
                          <a:spcPct val="100000"/>
                        </a:lnSpc>
                        <a:spcBef>
                          <a:spcPts val="0"/>
                        </a:spcBef>
                        <a:spcAft>
                          <a:spcPts val="0"/>
                        </a:spcAft>
                        <a:tabLst>
                          <a:tab pos="152400" algn="l"/>
                        </a:tabLst>
                      </a:pPr>
                      <a:r>
                        <a:rPr lang="en-US" sz="1400" dirty="0">
                          <a:latin typeface="Times New Roman"/>
                          <a:ea typeface="Times New Roman"/>
                        </a:rPr>
                        <a:t>3,2</a:t>
                      </a:r>
                    </a:p>
                    <a:p>
                      <a:pPr marL="0" marR="0" algn="ctr">
                        <a:lnSpc>
                          <a:spcPct val="100000"/>
                        </a:lnSpc>
                        <a:spcBef>
                          <a:spcPts val="0"/>
                        </a:spcBef>
                        <a:spcAft>
                          <a:spcPts val="0"/>
                        </a:spcAft>
                        <a:tabLst>
                          <a:tab pos="152400" algn="l"/>
                        </a:tabLst>
                      </a:pPr>
                      <a:r>
                        <a:rPr lang="en-US" sz="1400" dirty="0">
                          <a:latin typeface="Times New Roman"/>
                          <a:ea typeface="Times New Roman"/>
                        </a:rPr>
                        <a:t>3,4</a:t>
                      </a:r>
                    </a:p>
                    <a:p>
                      <a:pPr marL="0" marR="0" algn="ctr">
                        <a:lnSpc>
                          <a:spcPct val="100000"/>
                        </a:lnSpc>
                        <a:spcBef>
                          <a:spcPts val="0"/>
                        </a:spcBef>
                        <a:spcAft>
                          <a:spcPts val="0"/>
                        </a:spcAft>
                        <a:tabLst>
                          <a:tab pos="152400" algn="l"/>
                        </a:tabLst>
                      </a:pPr>
                      <a:r>
                        <a:rPr lang="en-US" sz="1400" dirty="0">
                          <a:latin typeface="Times New Roman"/>
                          <a:ea typeface="Times New Roman"/>
                        </a:rPr>
                        <a:t>2,9</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tabLst>
                          <a:tab pos="152400" algn="l"/>
                        </a:tabLst>
                      </a:pPr>
                      <a:r>
                        <a:rPr lang="en-US" sz="1400" dirty="0">
                          <a:latin typeface="Times New Roman"/>
                          <a:ea typeface="Times New Roman"/>
                        </a:rPr>
                        <a:t>3,0</a:t>
                      </a:r>
                    </a:p>
                    <a:p>
                      <a:pPr marL="0" marR="0" algn="ctr">
                        <a:lnSpc>
                          <a:spcPct val="100000"/>
                        </a:lnSpc>
                        <a:spcBef>
                          <a:spcPts val="0"/>
                        </a:spcBef>
                        <a:spcAft>
                          <a:spcPts val="0"/>
                        </a:spcAft>
                        <a:tabLst>
                          <a:tab pos="152400" algn="l"/>
                        </a:tabLst>
                      </a:pPr>
                      <a:r>
                        <a:rPr lang="en-US" sz="1400" dirty="0">
                          <a:latin typeface="Times New Roman"/>
                          <a:ea typeface="Times New Roman"/>
                        </a:rPr>
                        <a:t>3,9</a:t>
                      </a:r>
                    </a:p>
                    <a:p>
                      <a:pPr marL="0" marR="0" algn="ctr">
                        <a:lnSpc>
                          <a:spcPct val="100000"/>
                        </a:lnSpc>
                        <a:spcBef>
                          <a:spcPts val="0"/>
                        </a:spcBef>
                        <a:spcAft>
                          <a:spcPts val="0"/>
                        </a:spcAft>
                        <a:tabLst>
                          <a:tab pos="152400" algn="l"/>
                        </a:tabLst>
                      </a:pPr>
                      <a:r>
                        <a:rPr lang="en-US" sz="1400" dirty="0">
                          <a:latin typeface="Times New Roman"/>
                          <a:ea typeface="Times New Roman"/>
                        </a:rPr>
                        <a:t>3,2</a:t>
                      </a:r>
                    </a:p>
                    <a:p>
                      <a:pPr marL="0" marR="0" algn="ctr">
                        <a:lnSpc>
                          <a:spcPct val="100000"/>
                        </a:lnSpc>
                        <a:spcBef>
                          <a:spcPts val="0"/>
                        </a:spcBef>
                        <a:spcAft>
                          <a:spcPts val="0"/>
                        </a:spcAft>
                        <a:tabLst>
                          <a:tab pos="152400" algn="l"/>
                        </a:tabLst>
                      </a:pPr>
                      <a:r>
                        <a:rPr lang="en-US" sz="1400" dirty="0">
                          <a:latin typeface="Times New Roman"/>
                          <a:ea typeface="Times New Roman"/>
                        </a:rPr>
                        <a:t>4,6</a:t>
                      </a:r>
                    </a:p>
                    <a:p>
                      <a:pPr marL="0" marR="0" algn="ctr">
                        <a:lnSpc>
                          <a:spcPct val="100000"/>
                        </a:lnSpc>
                        <a:spcBef>
                          <a:spcPts val="0"/>
                        </a:spcBef>
                        <a:spcAft>
                          <a:spcPts val="0"/>
                        </a:spcAft>
                        <a:tabLst>
                          <a:tab pos="152400" algn="l"/>
                        </a:tabLst>
                      </a:pPr>
                      <a:r>
                        <a:rPr lang="en-US" sz="1400" dirty="0">
                          <a:latin typeface="Times New Roman"/>
                          <a:ea typeface="Times New Roman"/>
                        </a:rPr>
                        <a:t>4,3</a:t>
                      </a:r>
                    </a:p>
                    <a:p>
                      <a:pPr marL="0" marR="0" algn="ctr">
                        <a:lnSpc>
                          <a:spcPct val="100000"/>
                        </a:lnSpc>
                        <a:spcBef>
                          <a:spcPts val="0"/>
                        </a:spcBef>
                        <a:spcAft>
                          <a:spcPts val="0"/>
                        </a:spcAft>
                        <a:tabLst>
                          <a:tab pos="152400" algn="l"/>
                        </a:tabLst>
                      </a:pPr>
                      <a:r>
                        <a:rPr lang="en-US" sz="1400" dirty="0">
                          <a:latin typeface="Times New Roman"/>
                          <a:ea typeface="Times New Roman"/>
                        </a:rPr>
                        <a:t>3,4</a:t>
                      </a:r>
                    </a:p>
                    <a:p>
                      <a:pPr marL="0" marR="0" algn="ctr">
                        <a:lnSpc>
                          <a:spcPct val="100000"/>
                        </a:lnSpc>
                        <a:spcBef>
                          <a:spcPts val="0"/>
                        </a:spcBef>
                        <a:spcAft>
                          <a:spcPts val="0"/>
                        </a:spcAft>
                        <a:tabLst>
                          <a:tab pos="152400" algn="l"/>
                        </a:tabLst>
                      </a:pPr>
                      <a:r>
                        <a:rPr lang="en-US" sz="1400" dirty="0">
                          <a:latin typeface="Times New Roman"/>
                          <a:ea typeface="Times New Roman"/>
                        </a:rPr>
                        <a:t>3,5</a:t>
                      </a:r>
                    </a:p>
                    <a:p>
                      <a:pPr marL="0" marR="0" algn="ctr">
                        <a:lnSpc>
                          <a:spcPct val="100000"/>
                        </a:lnSpc>
                        <a:spcBef>
                          <a:spcPts val="0"/>
                        </a:spcBef>
                        <a:spcAft>
                          <a:spcPts val="0"/>
                        </a:spcAft>
                        <a:tabLst>
                          <a:tab pos="152400" algn="l"/>
                        </a:tabLst>
                      </a:pPr>
                      <a:r>
                        <a:rPr lang="en-US" sz="1400" dirty="0">
                          <a:latin typeface="Times New Roman"/>
                          <a:ea typeface="Times New Roman"/>
                        </a:rPr>
                        <a:t>3,0</a:t>
                      </a:r>
                    </a:p>
                    <a:p>
                      <a:pPr marL="0" marR="0" algn="ctr">
                        <a:lnSpc>
                          <a:spcPct val="100000"/>
                        </a:lnSpc>
                        <a:spcBef>
                          <a:spcPts val="0"/>
                        </a:spcBef>
                        <a:spcAft>
                          <a:spcPts val="0"/>
                        </a:spcAft>
                        <a:tabLst>
                          <a:tab pos="152400" algn="l"/>
                        </a:tabLst>
                      </a:pPr>
                      <a:r>
                        <a:rPr lang="en-US" sz="1400" dirty="0">
                          <a:latin typeface="Times New Roman"/>
                          <a:ea typeface="Times New Roman"/>
                        </a:rPr>
                        <a:t>2,9</a:t>
                      </a:r>
                    </a:p>
                    <a:p>
                      <a:pPr marL="0" marR="0" algn="ctr">
                        <a:lnSpc>
                          <a:spcPct val="100000"/>
                        </a:lnSpc>
                        <a:spcBef>
                          <a:spcPts val="0"/>
                        </a:spcBef>
                        <a:spcAft>
                          <a:spcPts val="0"/>
                        </a:spcAft>
                        <a:tabLst>
                          <a:tab pos="152400" algn="l"/>
                        </a:tabLst>
                      </a:pPr>
                      <a:r>
                        <a:rPr lang="en-US" sz="1400" dirty="0">
                          <a:latin typeface="Times New Roman"/>
                          <a:ea typeface="Times New Roman"/>
                        </a:rPr>
                        <a:t>3,7</a:t>
                      </a:r>
                    </a:p>
                    <a:p>
                      <a:pPr marL="0" marR="0" algn="ctr">
                        <a:lnSpc>
                          <a:spcPct val="100000"/>
                        </a:lnSpc>
                        <a:spcBef>
                          <a:spcPts val="0"/>
                        </a:spcBef>
                        <a:spcAft>
                          <a:spcPts val="0"/>
                        </a:spcAft>
                        <a:tabLst>
                          <a:tab pos="152400" algn="l"/>
                        </a:tabLst>
                      </a:pPr>
                      <a:r>
                        <a:rPr lang="en-US" sz="1400" dirty="0">
                          <a:latin typeface="Times New Roman"/>
                          <a:ea typeface="Times New Roman"/>
                        </a:rPr>
                        <a:t>3,7</a:t>
                      </a:r>
                    </a:p>
                    <a:p>
                      <a:pPr marL="0" marR="0" algn="ctr">
                        <a:lnSpc>
                          <a:spcPct val="100000"/>
                        </a:lnSpc>
                        <a:spcBef>
                          <a:spcPts val="0"/>
                        </a:spcBef>
                        <a:spcAft>
                          <a:spcPts val="0"/>
                        </a:spcAft>
                        <a:tabLst>
                          <a:tab pos="152400" algn="l"/>
                        </a:tabLst>
                      </a:pPr>
                      <a:r>
                        <a:rPr lang="en-US" sz="1400" dirty="0">
                          <a:latin typeface="Times New Roman"/>
                          <a:ea typeface="Times New Roman"/>
                        </a:rPr>
                        <a:t>4,0</a:t>
                      </a:r>
                    </a:p>
                    <a:p>
                      <a:pPr marL="0" marR="0" algn="ctr">
                        <a:lnSpc>
                          <a:spcPct val="100000"/>
                        </a:lnSpc>
                        <a:spcBef>
                          <a:spcPts val="0"/>
                        </a:spcBef>
                        <a:spcAft>
                          <a:spcPts val="0"/>
                        </a:spcAft>
                        <a:tabLst>
                          <a:tab pos="152400" algn="l"/>
                        </a:tabLst>
                      </a:pPr>
                      <a:r>
                        <a:rPr lang="en-US" sz="1400" dirty="0">
                          <a:latin typeface="Times New Roman"/>
                          <a:ea typeface="Times New Roman"/>
                        </a:rPr>
                        <a:t>3,5</a:t>
                      </a:r>
                    </a:p>
                    <a:p>
                      <a:pPr marL="0" marR="0" algn="ctr">
                        <a:lnSpc>
                          <a:spcPct val="100000"/>
                        </a:lnSpc>
                        <a:spcBef>
                          <a:spcPts val="0"/>
                        </a:spcBef>
                        <a:spcAft>
                          <a:spcPts val="0"/>
                        </a:spcAft>
                        <a:tabLst>
                          <a:tab pos="152400" algn="l"/>
                        </a:tabLst>
                      </a:pPr>
                      <a:r>
                        <a:rPr lang="en-US" sz="1400" dirty="0">
                          <a:latin typeface="Times New Roman"/>
                          <a:ea typeface="Times New Roman"/>
                        </a:rPr>
                        <a:t>4,5</a:t>
                      </a:r>
                    </a:p>
                    <a:p>
                      <a:pPr marL="0" marR="0" algn="ctr">
                        <a:lnSpc>
                          <a:spcPct val="100000"/>
                        </a:lnSpc>
                        <a:spcBef>
                          <a:spcPts val="0"/>
                        </a:spcBef>
                        <a:spcAft>
                          <a:spcPts val="0"/>
                        </a:spcAft>
                        <a:tabLst>
                          <a:tab pos="152400" algn="l"/>
                        </a:tabLst>
                      </a:pPr>
                      <a:r>
                        <a:rPr lang="en-US" sz="1400" dirty="0">
                          <a:latin typeface="Times New Roman"/>
                          <a:ea typeface="Times New Roman"/>
                        </a:rPr>
                        <a:t>3,9</a:t>
                      </a:r>
                    </a:p>
                    <a:p>
                      <a:pPr marL="0" marR="0" algn="ctr">
                        <a:lnSpc>
                          <a:spcPct val="100000"/>
                        </a:lnSpc>
                        <a:spcBef>
                          <a:spcPts val="0"/>
                        </a:spcBef>
                        <a:spcAft>
                          <a:spcPts val="0"/>
                        </a:spcAft>
                        <a:tabLst>
                          <a:tab pos="152400" algn="l"/>
                        </a:tabLst>
                      </a:pPr>
                      <a:r>
                        <a:rPr lang="en-US" sz="1400" dirty="0">
                          <a:latin typeface="Times New Roman"/>
                          <a:ea typeface="Times New Roman"/>
                        </a:rPr>
                        <a:t>3,7</a:t>
                      </a:r>
                    </a:p>
                    <a:p>
                      <a:pPr marL="0" marR="0" algn="ctr">
                        <a:lnSpc>
                          <a:spcPct val="100000"/>
                        </a:lnSpc>
                        <a:spcBef>
                          <a:spcPts val="0"/>
                        </a:spcBef>
                        <a:spcAft>
                          <a:spcPts val="0"/>
                        </a:spcAft>
                        <a:tabLst>
                          <a:tab pos="152400" algn="l"/>
                        </a:tabLst>
                      </a:pPr>
                      <a:r>
                        <a:rPr lang="en-US" sz="1400" dirty="0">
                          <a:latin typeface="Times New Roman"/>
                          <a:ea typeface="Times New Roman"/>
                        </a:rPr>
                        <a:t>3,2</a:t>
                      </a:r>
                    </a:p>
                    <a:p>
                      <a:pPr marL="0" marR="0" algn="ctr">
                        <a:lnSpc>
                          <a:spcPct val="100000"/>
                        </a:lnSpc>
                        <a:spcBef>
                          <a:spcPts val="0"/>
                        </a:spcBef>
                        <a:spcAft>
                          <a:spcPts val="0"/>
                        </a:spcAft>
                        <a:tabLst>
                          <a:tab pos="152400" algn="l"/>
                        </a:tabLst>
                      </a:pPr>
                      <a:r>
                        <a:rPr lang="en-US" sz="1400" dirty="0">
                          <a:latin typeface="Times New Roman"/>
                          <a:ea typeface="Times New Roman"/>
                        </a:rPr>
                        <a:t>2,9</a:t>
                      </a:r>
                    </a:p>
                    <a:p>
                      <a:pPr marL="0" marR="0" algn="ctr">
                        <a:lnSpc>
                          <a:spcPct val="100000"/>
                        </a:lnSpc>
                        <a:spcBef>
                          <a:spcPts val="0"/>
                        </a:spcBef>
                        <a:spcAft>
                          <a:spcPts val="0"/>
                        </a:spcAft>
                        <a:tabLst>
                          <a:tab pos="152400" algn="l"/>
                        </a:tabLst>
                      </a:pPr>
                      <a:r>
                        <a:rPr lang="en-US" sz="1400" dirty="0">
                          <a:latin typeface="Times New Roman"/>
                          <a:ea typeface="Times New Roman"/>
                        </a:rPr>
                        <a:t>3,0</a:t>
                      </a:r>
                    </a:p>
                    <a:p>
                      <a:pPr marL="0" marR="0" algn="ctr">
                        <a:lnSpc>
                          <a:spcPct val="100000"/>
                        </a:lnSpc>
                        <a:spcBef>
                          <a:spcPts val="0"/>
                        </a:spcBef>
                        <a:spcAft>
                          <a:spcPts val="0"/>
                        </a:spcAft>
                        <a:tabLst>
                          <a:tab pos="152400" algn="l"/>
                        </a:tabLst>
                      </a:pPr>
                      <a:r>
                        <a:rPr lang="en-US" sz="1400" dirty="0">
                          <a:latin typeface="Times New Roman"/>
                          <a:ea typeface="Times New Roman"/>
                        </a:rPr>
                        <a:t>3,6</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latin typeface="Times New Roman"/>
                          <a:ea typeface="Times New Roman"/>
                        </a:rPr>
                        <a:t>  0,4</a:t>
                      </a:r>
                    </a:p>
                    <a:p>
                      <a:pPr marL="0" marR="0" algn="ctr">
                        <a:lnSpc>
                          <a:spcPct val="100000"/>
                        </a:lnSpc>
                        <a:spcBef>
                          <a:spcPts val="0"/>
                        </a:spcBef>
                        <a:spcAft>
                          <a:spcPts val="0"/>
                        </a:spcAft>
                      </a:pPr>
                      <a:r>
                        <a:rPr lang="en-US" sz="1400" dirty="0">
                          <a:latin typeface="Times New Roman"/>
                          <a:ea typeface="Times New Roman"/>
                        </a:rPr>
                        <a:t>- 0,2</a:t>
                      </a:r>
                    </a:p>
                    <a:p>
                      <a:pPr marL="0" marR="0" algn="ctr">
                        <a:lnSpc>
                          <a:spcPct val="100000"/>
                        </a:lnSpc>
                        <a:spcBef>
                          <a:spcPts val="0"/>
                        </a:spcBef>
                        <a:spcAft>
                          <a:spcPts val="0"/>
                        </a:spcAft>
                      </a:pPr>
                      <a:r>
                        <a:rPr lang="en-US" sz="1400" dirty="0">
                          <a:latin typeface="Times New Roman"/>
                          <a:ea typeface="Times New Roman"/>
                        </a:rPr>
                        <a:t>- 0,4</a:t>
                      </a:r>
                    </a:p>
                    <a:p>
                      <a:pPr marL="0" marR="0" algn="ctr">
                        <a:lnSpc>
                          <a:spcPct val="100000"/>
                        </a:lnSpc>
                        <a:spcBef>
                          <a:spcPts val="0"/>
                        </a:spcBef>
                        <a:spcAft>
                          <a:spcPts val="0"/>
                        </a:spcAft>
                      </a:pPr>
                      <a:r>
                        <a:rPr lang="en-US" sz="1400" dirty="0">
                          <a:latin typeface="Times New Roman"/>
                          <a:ea typeface="Times New Roman"/>
                        </a:rPr>
                        <a:t>- 0,4</a:t>
                      </a:r>
                    </a:p>
                    <a:p>
                      <a:pPr marL="0" marR="0" algn="ctr">
                        <a:lnSpc>
                          <a:spcPct val="100000"/>
                        </a:lnSpc>
                        <a:spcBef>
                          <a:spcPts val="0"/>
                        </a:spcBef>
                        <a:spcAft>
                          <a:spcPts val="0"/>
                        </a:spcAft>
                      </a:pPr>
                      <a:r>
                        <a:rPr lang="en-US" sz="1400" dirty="0">
                          <a:latin typeface="Times New Roman"/>
                          <a:ea typeface="Times New Roman"/>
                        </a:rPr>
                        <a:t>  0,3</a:t>
                      </a:r>
                    </a:p>
                    <a:p>
                      <a:pPr marL="0" marR="0" algn="ctr">
                        <a:lnSpc>
                          <a:spcPct val="100000"/>
                        </a:lnSpc>
                        <a:spcBef>
                          <a:spcPts val="0"/>
                        </a:spcBef>
                        <a:spcAft>
                          <a:spcPts val="0"/>
                        </a:spcAft>
                      </a:pPr>
                      <a:r>
                        <a:rPr lang="en-US" sz="1400" dirty="0">
                          <a:latin typeface="Times New Roman"/>
                          <a:ea typeface="Times New Roman"/>
                        </a:rPr>
                        <a:t>  0,4</a:t>
                      </a:r>
                    </a:p>
                    <a:p>
                      <a:pPr marL="0" marR="0" algn="ctr">
                        <a:lnSpc>
                          <a:spcPct val="100000"/>
                        </a:lnSpc>
                        <a:spcBef>
                          <a:spcPts val="0"/>
                        </a:spcBef>
                        <a:spcAft>
                          <a:spcPts val="0"/>
                        </a:spcAft>
                      </a:pPr>
                      <a:r>
                        <a:rPr lang="en-US" sz="1400" dirty="0">
                          <a:latin typeface="Times New Roman"/>
                          <a:ea typeface="Times New Roman"/>
                        </a:rPr>
                        <a:t>  0,1</a:t>
                      </a:r>
                    </a:p>
                    <a:p>
                      <a:pPr marL="0" marR="0" algn="ctr">
                        <a:lnSpc>
                          <a:spcPct val="100000"/>
                        </a:lnSpc>
                        <a:spcBef>
                          <a:spcPts val="0"/>
                        </a:spcBef>
                        <a:spcAft>
                          <a:spcPts val="0"/>
                        </a:spcAft>
                      </a:pPr>
                      <a:r>
                        <a:rPr lang="en-US" sz="1400" dirty="0">
                          <a:latin typeface="Times New Roman"/>
                          <a:ea typeface="Times New Roman"/>
                        </a:rPr>
                        <a:t>- 0,1</a:t>
                      </a:r>
                    </a:p>
                    <a:p>
                      <a:pPr marL="0" marR="0" algn="ctr">
                        <a:lnSpc>
                          <a:spcPct val="100000"/>
                        </a:lnSpc>
                        <a:spcBef>
                          <a:spcPts val="0"/>
                        </a:spcBef>
                        <a:spcAft>
                          <a:spcPts val="0"/>
                        </a:spcAft>
                      </a:pPr>
                      <a:r>
                        <a:rPr lang="en-US" sz="1400" dirty="0">
                          <a:latin typeface="Times New Roman"/>
                          <a:ea typeface="Times New Roman"/>
                        </a:rPr>
                        <a:t>  0,1</a:t>
                      </a:r>
                    </a:p>
                    <a:p>
                      <a:pPr marL="0" marR="0" algn="ctr">
                        <a:lnSpc>
                          <a:spcPct val="100000"/>
                        </a:lnSpc>
                        <a:spcBef>
                          <a:spcPts val="0"/>
                        </a:spcBef>
                        <a:spcAft>
                          <a:spcPts val="0"/>
                        </a:spcAft>
                      </a:pPr>
                      <a:r>
                        <a:rPr lang="en-US" sz="1400" dirty="0">
                          <a:latin typeface="Times New Roman"/>
                          <a:ea typeface="Times New Roman"/>
                        </a:rPr>
                        <a:t>  0,1</a:t>
                      </a:r>
                    </a:p>
                    <a:p>
                      <a:pPr marL="0" marR="0" algn="ctr">
                        <a:lnSpc>
                          <a:spcPct val="100000"/>
                        </a:lnSpc>
                        <a:spcBef>
                          <a:spcPts val="0"/>
                        </a:spcBef>
                        <a:spcAft>
                          <a:spcPts val="0"/>
                        </a:spcAft>
                      </a:pPr>
                      <a:r>
                        <a:rPr lang="en-US" sz="1400" dirty="0">
                          <a:latin typeface="Times New Roman"/>
                          <a:ea typeface="Times New Roman"/>
                        </a:rPr>
                        <a:t>  0,3</a:t>
                      </a:r>
                    </a:p>
                    <a:p>
                      <a:pPr marL="0" marR="0" algn="ctr">
                        <a:lnSpc>
                          <a:spcPct val="100000"/>
                        </a:lnSpc>
                        <a:spcBef>
                          <a:spcPts val="0"/>
                        </a:spcBef>
                        <a:spcAft>
                          <a:spcPts val="0"/>
                        </a:spcAft>
                      </a:pPr>
                      <a:r>
                        <a:rPr lang="en-US" sz="1400" dirty="0">
                          <a:latin typeface="Times New Roman"/>
                          <a:ea typeface="Times New Roman"/>
                        </a:rPr>
                        <a:t>- 0,1</a:t>
                      </a:r>
                    </a:p>
                    <a:p>
                      <a:pPr marL="0" marR="0" algn="ctr">
                        <a:lnSpc>
                          <a:spcPct val="100000"/>
                        </a:lnSpc>
                        <a:spcBef>
                          <a:spcPts val="0"/>
                        </a:spcBef>
                        <a:spcAft>
                          <a:spcPts val="0"/>
                        </a:spcAft>
                      </a:pPr>
                      <a:r>
                        <a:rPr lang="en-US" sz="1400" dirty="0">
                          <a:latin typeface="Times New Roman"/>
                          <a:ea typeface="Times New Roman"/>
                        </a:rPr>
                        <a:t>  0,3</a:t>
                      </a:r>
                    </a:p>
                    <a:p>
                      <a:pPr marL="0" marR="0" algn="ctr">
                        <a:lnSpc>
                          <a:spcPct val="100000"/>
                        </a:lnSpc>
                        <a:spcBef>
                          <a:spcPts val="0"/>
                        </a:spcBef>
                        <a:spcAft>
                          <a:spcPts val="0"/>
                        </a:spcAft>
                      </a:pPr>
                      <a:r>
                        <a:rPr lang="en-US" sz="1400" dirty="0">
                          <a:latin typeface="Times New Roman"/>
                          <a:ea typeface="Times New Roman"/>
                        </a:rPr>
                        <a:t>- 0,3</a:t>
                      </a:r>
                    </a:p>
                    <a:p>
                      <a:pPr marL="0" marR="0" algn="ctr">
                        <a:lnSpc>
                          <a:spcPct val="100000"/>
                        </a:lnSpc>
                        <a:spcBef>
                          <a:spcPts val="0"/>
                        </a:spcBef>
                        <a:spcAft>
                          <a:spcPts val="0"/>
                        </a:spcAft>
                      </a:pPr>
                      <a:r>
                        <a:rPr lang="en-US" sz="1400" dirty="0">
                          <a:latin typeface="Times New Roman"/>
                          <a:ea typeface="Times New Roman"/>
                        </a:rPr>
                        <a:t>  0,8</a:t>
                      </a:r>
                    </a:p>
                    <a:p>
                      <a:pPr marL="0" marR="0" algn="ctr">
                        <a:lnSpc>
                          <a:spcPct val="100000"/>
                        </a:lnSpc>
                        <a:spcBef>
                          <a:spcPts val="0"/>
                        </a:spcBef>
                        <a:spcAft>
                          <a:spcPts val="0"/>
                        </a:spcAft>
                      </a:pPr>
                      <a:r>
                        <a:rPr lang="en-US" sz="1400" dirty="0">
                          <a:latin typeface="Times New Roman"/>
                          <a:ea typeface="Times New Roman"/>
                        </a:rPr>
                        <a:t>  0,3</a:t>
                      </a:r>
                    </a:p>
                    <a:p>
                      <a:pPr marL="0" marR="0" algn="ctr">
                        <a:lnSpc>
                          <a:spcPct val="100000"/>
                        </a:lnSpc>
                        <a:spcBef>
                          <a:spcPts val="0"/>
                        </a:spcBef>
                        <a:spcAft>
                          <a:spcPts val="0"/>
                        </a:spcAft>
                      </a:pPr>
                      <a:r>
                        <a:rPr lang="en-US" sz="1400" dirty="0">
                          <a:latin typeface="Times New Roman"/>
                          <a:ea typeface="Times New Roman"/>
                        </a:rPr>
                        <a:t>  0,4</a:t>
                      </a:r>
                    </a:p>
                    <a:p>
                      <a:pPr marL="0" marR="0" algn="ctr">
                        <a:lnSpc>
                          <a:spcPct val="100000"/>
                        </a:lnSpc>
                        <a:spcBef>
                          <a:spcPts val="0"/>
                        </a:spcBef>
                        <a:spcAft>
                          <a:spcPts val="0"/>
                        </a:spcAft>
                      </a:pPr>
                      <a:r>
                        <a:rPr lang="en-US" sz="1400" dirty="0">
                          <a:latin typeface="Times New Roman"/>
                          <a:ea typeface="Times New Roman"/>
                        </a:rPr>
                        <a:t>  0,3</a:t>
                      </a:r>
                    </a:p>
                    <a:p>
                      <a:pPr marL="0" marR="0" algn="ctr">
                        <a:lnSpc>
                          <a:spcPct val="100000"/>
                        </a:lnSpc>
                        <a:spcBef>
                          <a:spcPts val="0"/>
                        </a:spcBef>
                        <a:spcAft>
                          <a:spcPts val="0"/>
                        </a:spcAft>
                      </a:pPr>
                      <a:r>
                        <a:rPr lang="en-US" sz="1400" dirty="0">
                          <a:latin typeface="Times New Roman"/>
                          <a:ea typeface="Times New Roman"/>
                        </a:rPr>
                        <a:t>  0,4</a:t>
                      </a:r>
                    </a:p>
                    <a:p>
                      <a:pPr marL="0" marR="0" algn="ctr">
                        <a:lnSpc>
                          <a:spcPct val="100000"/>
                        </a:lnSpc>
                        <a:spcBef>
                          <a:spcPts val="0"/>
                        </a:spcBef>
                        <a:spcAft>
                          <a:spcPts val="0"/>
                        </a:spcAft>
                      </a:pPr>
                      <a:r>
                        <a:rPr lang="en-US" sz="1400" dirty="0">
                          <a:latin typeface="Times New Roman"/>
                          <a:ea typeface="Times New Roman"/>
                        </a:rPr>
                        <a:t>- 0,7</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latin typeface="Times New Roman"/>
                          <a:ea typeface="Times New Roman"/>
                        </a:rPr>
                        <a:t>15,5</a:t>
                      </a:r>
                    </a:p>
                    <a:p>
                      <a:pPr marL="0" marR="0" algn="ctr">
                        <a:lnSpc>
                          <a:spcPct val="100000"/>
                        </a:lnSpc>
                        <a:spcBef>
                          <a:spcPts val="0"/>
                        </a:spcBef>
                        <a:spcAft>
                          <a:spcPts val="0"/>
                        </a:spcAft>
                      </a:pPr>
                      <a:r>
                        <a:rPr lang="en-US" sz="1400" dirty="0">
                          <a:latin typeface="Times New Roman"/>
                          <a:ea typeface="Times New Roman"/>
                        </a:rPr>
                        <a:t>6</a:t>
                      </a:r>
                    </a:p>
                    <a:p>
                      <a:pPr marL="0" marR="0" algn="ctr">
                        <a:lnSpc>
                          <a:spcPct val="100000"/>
                        </a:lnSpc>
                        <a:spcBef>
                          <a:spcPts val="0"/>
                        </a:spcBef>
                        <a:spcAft>
                          <a:spcPts val="0"/>
                        </a:spcAft>
                      </a:pPr>
                      <a:r>
                        <a:rPr lang="en-US" sz="1400" dirty="0">
                          <a:latin typeface="Times New Roman"/>
                          <a:ea typeface="Times New Roman"/>
                        </a:rPr>
                        <a:t>15,5</a:t>
                      </a:r>
                    </a:p>
                    <a:p>
                      <a:pPr marL="0" marR="0" algn="ctr">
                        <a:lnSpc>
                          <a:spcPct val="100000"/>
                        </a:lnSpc>
                        <a:spcBef>
                          <a:spcPts val="0"/>
                        </a:spcBef>
                        <a:spcAft>
                          <a:spcPts val="0"/>
                        </a:spcAft>
                      </a:pPr>
                      <a:r>
                        <a:rPr lang="en-US" sz="1400" dirty="0">
                          <a:latin typeface="Times New Roman"/>
                          <a:ea typeface="Times New Roman"/>
                        </a:rPr>
                        <a:t>15,5</a:t>
                      </a:r>
                    </a:p>
                    <a:p>
                      <a:pPr marL="0" marR="0" algn="ctr">
                        <a:lnSpc>
                          <a:spcPct val="100000"/>
                        </a:lnSpc>
                        <a:spcBef>
                          <a:spcPts val="0"/>
                        </a:spcBef>
                        <a:spcAft>
                          <a:spcPts val="0"/>
                        </a:spcAft>
                      </a:pPr>
                      <a:r>
                        <a:rPr lang="en-US" sz="1400" dirty="0">
                          <a:latin typeface="Times New Roman"/>
                          <a:ea typeface="Times New Roman"/>
                        </a:rPr>
                        <a:t>9,5</a:t>
                      </a:r>
                    </a:p>
                    <a:p>
                      <a:pPr marL="0" marR="0" algn="ctr">
                        <a:lnSpc>
                          <a:spcPct val="100000"/>
                        </a:lnSpc>
                        <a:spcBef>
                          <a:spcPts val="0"/>
                        </a:spcBef>
                        <a:spcAft>
                          <a:spcPts val="0"/>
                        </a:spcAft>
                      </a:pPr>
                      <a:r>
                        <a:rPr lang="en-US" sz="1400" dirty="0">
                          <a:latin typeface="Times New Roman"/>
                          <a:ea typeface="Times New Roman"/>
                        </a:rPr>
                        <a:t>15,5</a:t>
                      </a:r>
                    </a:p>
                    <a:p>
                      <a:pPr marL="0" marR="0" algn="ctr">
                        <a:lnSpc>
                          <a:spcPct val="100000"/>
                        </a:lnSpc>
                        <a:spcBef>
                          <a:spcPts val="0"/>
                        </a:spcBef>
                        <a:spcAft>
                          <a:spcPts val="0"/>
                        </a:spcAft>
                      </a:pP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9,5</a:t>
                      </a:r>
                    </a:p>
                    <a:p>
                      <a:pPr marL="0" marR="0" algn="ctr">
                        <a:lnSpc>
                          <a:spcPct val="100000"/>
                        </a:lnSpc>
                        <a:spcBef>
                          <a:spcPts val="0"/>
                        </a:spcBef>
                        <a:spcAft>
                          <a:spcPts val="0"/>
                        </a:spcAft>
                      </a:pP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9,5</a:t>
                      </a:r>
                    </a:p>
                    <a:p>
                      <a:pPr marL="0" marR="0" algn="ctr">
                        <a:lnSpc>
                          <a:spcPct val="100000"/>
                        </a:lnSpc>
                        <a:spcBef>
                          <a:spcPts val="0"/>
                        </a:spcBef>
                        <a:spcAft>
                          <a:spcPts val="0"/>
                        </a:spcAft>
                      </a:pPr>
                      <a:r>
                        <a:rPr lang="en-US" sz="1400" dirty="0">
                          <a:latin typeface="Times New Roman"/>
                          <a:ea typeface="Times New Roman"/>
                        </a:rPr>
                        <a:t>9,5</a:t>
                      </a:r>
                    </a:p>
                    <a:p>
                      <a:pPr marL="0" marR="0" algn="ctr">
                        <a:lnSpc>
                          <a:spcPct val="100000"/>
                        </a:lnSpc>
                        <a:spcBef>
                          <a:spcPts val="0"/>
                        </a:spcBef>
                        <a:spcAft>
                          <a:spcPts val="0"/>
                        </a:spcAft>
                      </a:pPr>
                      <a:r>
                        <a:rPr lang="en-US" sz="1400" dirty="0">
                          <a:latin typeface="Times New Roman"/>
                          <a:ea typeface="Times New Roman"/>
                        </a:rPr>
                        <a:t>20</a:t>
                      </a:r>
                    </a:p>
                    <a:p>
                      <a:pPr marL="0" marR="0" algn="ctr">
                        <a:lnSpc>
                          <a:spcPct val="100000"/>
                        </a:lnSpc>
                        <a:spcBef>
                          <a:spcPts val="0"/>
                        </a:spcBef>
                        <a:spcAft>
                          <a:spcPts val="0"/>
                        </a:spcAft>
                      </a:pPr>
                      <a:r>
                        <a:rPr lang="en-US" sz="1400" dirty="0">
                          <a:latin typeface="Times New Roman"/>
                          <a:ea typeface="Times New Roman"/>
                        </a:rPr>
                        <a:t>9,5</a:t>
                      </a:r>
                    </a:p>
                    <a:p>
                      <a:pPr marL="0" marR="0" algn="ctr">
                        <a:lnSpc>
                          <a:spcPct val="100000"/>
                        </a:lnSpc>
                        <a:spcBef>
                          <a:spcPts val="0"/>
                        </a:spcBef>
                        <a:spcAft>
                          <a:spcPts val="0"/>
                        </a:spcAft>
                      </a:pPr>
                      <a:r>
                        <a:rPr lang="en-US" sz="1400" dirty="0">
                          <a:latin typeface="Times New Roman"/>
                          <a:ea typeface="Times New Roman"/>
                        </a:rPr>
                        <a:t>15,5</a:t>
                      </a:r>
                    </a:p>
                    <a:p>
                      <a:pPr marL="0" marR="0" algn="ctr">
                        <a:lnSpc>
                          <a:spcPct val="100000"/>
                        </a:lnSpc>
                        <a:spcBef>
                          <a:spcPts val="0"/>
                        </a:spcBef>
                        <a:spcAft>
                          <a:spcPts val="0"/>
                        </a:spcAft>
                      </a:pPr>
                      <a:r>
                        <a:rPr lang="en-US" sz="1400" dirty="0">
                          <a:latin typeface="Times New Roman"/>
                          <a:ea typeface="Times New Roman"/>
                        </a:rPr>
                        <a:t>9,5</a:t>
                      </a:r>
                    </a:p>
                    <a:p>
                      <a:pPr marL="0" marR="0" algn="ctr">
                        <a:lnSpc>
                          <a:spcPct val="100000"/>
                        </a:lnSpc>
                        <a:spcBef>
                          <a:spcPts val="0"/>
                        </a:spcBef>
                        <a:spcAft>
                          <a:spcPts val="0"/>
                        </a:spcAft>
                      </a:pPr>
                      <a:r>
                        <a:rPr lang="en-US" sz="1400" dirty="0">
                          <a:latin typeface="Times New Roman"/>
                          <a:ea typeface="Times New Roman"/>
                        </a:rPr>
                        <a:t>15,5</a:t>
                      </a:r>
                    </a:p>
                    <a:p>
                      <a:pPr marL="0" marR="0" algn="ctr">
                        <a:lnSpc>
                          <a:spcPct val="100000"/>
                        </a:lnSpc>
                        <a:spcBef>
                          <a:spcPts val="0"/>
                        </a:spcBef>
                        <a:spcAft>
                          <a:spcPts val="0"/>
                        </a:spcAft>
                      </a:pPr>
                      <a:r>
                        <a:rPr lang="en-US" sz="1400" dirty="0">
                          <a:latin typeface="Times New Roman"/>
                          <a:ea typeface="Times New Roman"/>
                        </a:rPr>
                        <a:t>19</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latin typeface="Times New Roman"/>
                          <a:ea typeface="Times New Roman"/>
                        </a:rPr>
                        <a:t>+ 15,5</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+ 9,5</a:t>
                      </a:r>
                    </a:p>
                    <a:p>
                      <a:pPr marL="0" marR="0" algn="ctr">
                        <a:lnSpc>
                          <a:spcPct val="100000"/>
                        </a:lnSpc>
                        <a:spcBef>
                          <a:spcPts val="0"/>
                        </a:spcBef>
                        <a:spcAft>
                          <a:spcPts val="0"/>
                        </a:spcAft>
                      </a:pPr>
                      <a:r>
                        <a:rPr lang="en-US" sz="1400" dirty="0">
                          <a:latin typeface="Times New Roman"/>
                          <a:ea typeface="Times New Roman"/>
                        </a:rPr>
                        <a:t>+ 15,5</a:t>
                      </a:r>
                    </a:p>
                    <a:p>
                      <a:pPr marL="0" marR="0" algn="ctr">
                        <a:lnSpc>
                          <a:spcPct val="100000"/>
                        </a:lnSpc>
                        <a:spcBef>
                          <a:spcPts val="0"/>
                        </a:spcBef>
                        <a:spcAft>
                          <a:spcPts val="0"/>
                        </a:spcAft>
                      </a:pPr>
                      <a:r>
                        <a:rPr lang="en-US" sz="1400" dirty="0">
                          <a:latin typeface="Times New Roman"/>
                          <a:ea typeface="Times New Roman"/>
                        </a:rPr>
                        <a:t>+ 3</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3</a:t>
                      </a:r>
                    </a:p>
                    <a:p>
                      <a:pPr marL="0" marR="0" algn="ctr">
                        <a:lnSpc>
                          <a:spcPct val="100000"/>
                        </a:lnSpc>
                        <a:spcBef>
                          <a:spcPts val="0"/>
                        </a:spcBef>
                        <a:spcAft>
                          <a:spcPts val="0"/>
                        </a:spcAft>
                      </a:pPr>
                      <a:r>
                        <a:rPr lang="en-US" sz="1400" dirty="0">
                          <a:latin typeface="Times New Roman"/>
                          <a:ea typeface="Times New Roman"/>
                        </a:rPr>
                        <a:t>+ 3</a:t>
                      </a:r>
                    </a:p>
                    <a:p>
                      <a:pPr marL="0" marR="0" algn="ctr">
                        <a:lnSpc>
                          <a:spcPct val="100000"/>
                        </a:lnSpc>
                        <a:spcBef>
                          <a:spcPts val="0"/>
                        </a:spcBef>
                        <a:spcAft>
                          <a:spcPts val="0"/>
                        </a:spcAft>
                      </a:pPr>
                      <a:r>
                        <a:rPr lang="en-US" sz="1400" dirty="0">
                          <a:latin typeface="Times New Roman"/>
                          <a:ea typeface="Times New Roman"/>
                        </a:rPr>
                        <a:t>+ 9,5</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9,5</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20</a:t>
                      </a:r>
                    </a:p>
                    <a:p>
                      <a:pPr marL="0" marR="0" algn="ctr">
                        <a:lnSpc>
                          <a:spcPct val="100000"/>
                        </a:lnSpc>
                        <a:spcBef>
                          <a:spcPts val="0"/>
                        </a:spcBef>
                        <a:spcAft>
                          <a:spcPts val="0"/>
                        </a:spcAft>
                      </a:pPr>
                      <a:r>
                        <a:rPr lang="en-US" sz="1400" dirty="0">
                          <a:latin typeface="Times New Roman"/>
                          <a:ea typeface="Times New Roman"/>
                        </a:rPr>
                        <a:t>+ 9,5</a:t>
                      </a:r>
                    </a:p>
                    <a:p>
                      <a:pPr marL="0" marR="0" algn="ctr">
                        <a:lnSpc>
                          <a:spcPct val="100000"/>
                        </a:lnSpc>
                        <a:spcBef>
                          <a:spcPts val="0"/>
                        </a:spcBef>
                        <a:spcAft>
                          <a:spcPts val="0"/>
                        </a:spcAft>
                      </a:pPr>
                      <a:r>
                        <a:rPr lang="en-US" sz="1400" dirty="0">
                          <a:latin typeface="Times New Roman"/>
                          <a:ea typeface="Times New Roman"/>
                        </a:rPr>
                        <a:t>+ 15,5</a:t>
                      </a:r>
                    </a:p>
                    <a:p>
                      <a:pPr marL="0" marR="0" algn="ctr">
                        <a:lnSpc>
                          <a:spcPct val="100000"/>
                        </a:lnSpc>
                        <a:spcBef>
                          <a:spcPts val="0"/>
                        </a:spcBef>
                        <a:spcAft>
                          <a:spcPts val="0"/>
                        </a:spcAft>
                      </a:pPr>
                      <a:r>
                        <a:rPr lang="en-US" sz="1400" dirty="0">
                          <a:latin typeface="Times New Roman"/>
                          <a:ea typeface="Times New Roman"/>
                        </a:rPr>
                        <a:t>+ 9,5</a:t>
                      </a:r>
                    </a:p>
                    <a:p>
                      <a:pPr marL="0" marR="0" algn="ctr">
                        <a:lnSpc>
                          <a:spcPct val="100000"/>
                        </a:lnSpc>
                        <a:spcBef>
                          <a:spcPts val="0"/>
                        </a:spcBef>
                        <a:spcAft>
                          <a:spcPts val="0"/>
                        </a:spcAft>
                      </a:pPr>
                      <a:r>
                        <a:rPr lang="en-US" sz="1400" dirty="0">
                          <a:latin typeface="Times New Roman"/>
                          <a:ea typeface="Times New Roman"/>
                        </a:rPr>
                        <a:t>+ 15,5</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dirty="0">
                        <a:latin typeface="Times New Roman"/>
                        <a:ea typeface="Times New Roman"/>
                      </a:endParaRPr>
                    </a:p>
                    <a:p>
                      <a:pPr marL="0" marR="0" algn="ctr">
                        <a:lnSpc>
                          <a:spcPct val="100000"/>
                        </a:lnSpc>
                        <a:spcBef>
                          <a:spcPts val="0"/>
                        </a:spcBef>
                        <a:spcAft>
                          <a:spcPts val="0"/>
                        </a:spcAft>
                      </a:pPr>
                      <a:r>
                        <a:rPr lang="en-US" sz="1400" dirty="0">
                          <a:latin typeface="Times New Roman"/>
                          <a:ea typeface="Times New Roman"/>
                        </a:rPr>
                        <a:t>- 6</a:t>
                      </a:r>
                    </a:p>
                    <a:p>
                      <a:pPr marL="0" marR="0" algn="ctr">
                        <a:lnSpc>
                          <a:spcPct val="100000"/>
                        </a:lnSpc>
                        <a:spcBef>
                          <a:spcPts val="0"/>
                        </a:spcBef>
                        <a:spcAft>
                          <a:spcPts val="0"/>
                        </a:spcAft>
                      </a:pPr>
                      <a:r>
                        <a:rPr lang="en-US" sz="1400" dirty="0">
                          <a:latin typeface="Times New Roman"/>
                          <a:ea typeface="Times New Roman"/>
                        </a:rPr>
                        <a:t>- 15,5</a:t>
                      </a:r>
                    </a:p>
                    <a:p>
                      <a:pPr marL="0" marR="0" algn="ctr">
                        <a:lnSpc>
                          <a:spcPct val="100000"/>
                        </a:lnSpc>
                        <a:spcBef>
                          <a:spcPts val="0"/>
                        </a:spcBef>
                        <a:spcAft>
                          <a:spcPts val="0"/>
                        </a:spcAft>
                      </a:pPr>
                      <a:r>
                        <a:rPr lang="en-US" sz="1400" dirty="0">
                          <a:latin typeface="Times New Roman"/>
                          <a:ea typeface="Times New Roman"/>
                        </a:rPr>
                        <a:t>- 15,5</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3</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3</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9,5</a:t>
                      </a: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endParaRPr lang="en-US" sz="1400" dirty="0" smtClean="0">
                        <a:latin typeface="Times New Roman"/>
                        <a:ea typeface="Times New Roman"/>
                      </a:endParaRPr>
                    </a:p>
                    <a:p>
                      <a:pPr marL="0" marR="0" algn="ctr">
                        <a:lnSpc>
                          <a:spcPct val="1000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19</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641">
                <a:tc>
                  <a:txBody>
                    <a:bodyPr/>
                    <a:lstStyle/>
                    <a:p>
                      <a:pPr marL="0" marR="0" algn="ctr">
                        <a:lnSpc>
                          <a:spcPts val="1200"/>
                        </a:lnSpc>
                        <a:spcBef>
                          <a:spcPts val="0"/>
                        </a:spcBef>
                        <a:spcAft>
                          <a:spcPts val="600"/>
                        </a:spcAft>
                      </a:pPr>
                      <a:endParaRPr lang="en-US" sz="120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600"/>
                        </a:spcAft>
                      </a:pPr>
                      <a:endParaRPr lang="en-US" sz="120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ts val="1200"/>
                        </a:lnSpc>
                        <a:spcBef>
                          <a:spcPts val="0"/>
                        </a:spcBef>
                        <a:spcAft>
                          <a:spcPts val="0"/>
                        </a:spcAft>
                      </a:pPr>
                      <a:endParaRPr lang="en-US" sz="1400" dirty="0" smtClean="0">
                        <a:latin typeface="Times New Roman"/>
                        <a:ea typeface="Times New Roman"/>
                      </a:endParaRPr>
                    </a:p>
                    <a:p>
                      <a:pPr marL="0" marR="0" algn="ctr">
                        <a:lnSpc>
                          <a:spcPts val="1200"/>
                        </a:lnSpc>
                        <a:spcBef>
                          <a:spcPts val="0"/>
                        </a:spcBef>
                        <a:spcAft>
                          <a:spcPts val="0"/>
                        </a:spcAft>
                      </a:pPr>
                      <a:r>
                        <a:rPr lang="en-US" sz="1400" dirty="0" smtClean="0">
                          <a:latin typeface="Times New Roman"/>
                          <a:ea typeface="Times New Roman"/>
                        </a:rPr>
                        <a:t>JUMLAH</a:t>
                      </a:r>
                      <a:endParaRPr lang="en-US" sz="1400" dirty="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ts val="1200"/>
                        </a:lnSpc>
                        <a:spcBef>
                          <a:spcPts val="0"/>
                        </a:spcBef>
                        <a:spcAft>
                          <a:spcPts val="0"/>
                        </a:spcAft>
                      </a:pPr>
                      <a:endParaRPr lang="en-US" sz="1400" dirty="0" smtClean="0">
                        <a:latin typeface="Times New Roman"/>
                        <a:ea typeface="Times New Roman"/>
                      </a:endParaRPr>
                    </a:p>
                    <a:p>
                      <a:pPr marL="0" marR="0" algn="ctr">
                        <a:lnSpc>
                          <a:spcPts val="1200"/>
                        </a:lnSpc>
                        <a:spcBef>
                          <a:spcPts val="0"/>
                        </a:spcBef>
                        <a:spcAft>
                          <a:spcPts val="0"/>
                        </a:spcAft>
                      </a:pPr>
                      <a:r>
                        <a:rPr lang="en-US" sz="1400" dirty="0" smtClean="0">
                          <a:latin typeface="Times New Roman"/>
                          <a:ea typeface="Times New Roman"/>
                        </a:rPr>
                        <a:t>138,5</a:t>
                      </a:r>
                      <a:endParaRPr lang="en-US" sz="1400" dirty="0">
                        <a:latin typeface="Times New Roman"/>
                        <a:ea typeface="Times New Roman"/>
                      </a:endParaRP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endParaRPr lang="en-US" sz="1400" dirty="0" smtClean="0">
                        <a:latin typeface="Times New Roman"/>
                        <a:ea typeface="Times New Roman"/>
                      </a:endParaRPr>
                    </a:p>
                    <a:p>
                      <a:pPr marL="0" marR="0" algn="ctr">
                        <a:lnSpc>
                          <a:spcPts val="1200"/>
                        </a:lnSpc>
                        <a:spcBef>
                          <a:spcPts val="0"/>
                        </a:spcBef>
                        <a:spcAft>
                          <a:spcPts val="0"/>
                        </a:spcAft>
                      </a:pPr>
                      <a:r>
                        <a:rPr lang="en-US" sz="1400" dirty="0" smtClean="0">
                          <a:latin typeface="Times New Roman"/>
                          <a:ea typeface="Times New Roman"/>
                        </a:rPr>
                        <a:t> </a:t>
                      </a:r>
                      <a:r>
                        <a:rPr lang="en-US" sz="1400" dirty="0">
                          <a:latin typeface="Times New Roman"/>
                          <a:ea typeface="Times New Roman"/>
                        </a:rPr>
                        <a:t>- 71,5</a:t>
                      </a:r>
                    </a:p>
                  </a:txBody>
                  <a:tcPr marL="20275" marR="20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228600" y="5791200"/>
            <a:ext cx="8915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DARI DAFTAR DI ATAS DIDAPAT HARGA J = 71,5 (JUMLAH YANG HARGA MUTLAKNYA PALING KECIL), N = 20, Α = 0,05. </a:t>
            </a:r>
          </a:p>
          <a:p>
            <a:r>
              <a:rPr lang="en-US" dirty="0" smtClean="0">
                <a:solidFill>
                  <a:schemeClr val="tx1"/>
                </a:solidFill>
              </a:rPr>
              <a:t> J</a:t>
            </a:r>
            <a:r>
              <a:rPr lang="en-US" baseline="-25000" dirty="0" smtClean="0">
                <a:solidFill>
                  <a:schemeClr val="tx1"/>
                </a:solidFill>
              </a:rPr>
              <a:t>HIT</a:t>
            </a:r>
            <a:r>
              <a:rPr lang="en-US" dirty="0" smtClean="0">
                <a:solidFill>
                  <a:schemeClr val="tx1"/>
                </a:solidFill>
              </a:rPr>
              <a:t> = 71,5 &gt; J</a:t>
            </a:r>
            <a:r>
              <a:rPr lang="en-US" baseline="-25000" dirty="0" smtClean="0">
                <a:solidFill>
                  <a:schemeClr val="tx1"/>
                </a:solidFill>
              </a:rPr>
              <a:t>TAB., </a:t>
            </a:r>
            <a:r>
              <a:rPr lang="en-US" dirty="0" smtClean="0">
                <a:solidFill>
                  <a:schemeClr val="tx1"/>
                </a:solidFill>
              </a:rPr>
              <a:t>= 52, MAKA H</a:t>
            </a:r>
            <a:r>
              <a:rPr lang="en-US" baseline="-25000" dirty="0" smtClean="0">
                <a:solidFill>
                  <a:schemeClr val="tx1"/>
                </a:solidFill>
              </a:rPr>
              <a:t>0</a:t>
            </a:r>
            <a:r>
              <a:rPr lang="en-US" dirty="0" smtClean="0">
                <a:solidFill>
                  <a:schemeClr val="tx1"/>
                </a:solidFill>
              </a:rPr>
              <a:t> DITERIMA </a:t>
            </a:r>
            <a:endParaRPr lang="en-US" dirty="0">
              <a:solidFill>
                <a:schemeClr val="tx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3. UJI RUNTUN : </a:t>
            </a:r>
          </a:p>
          <a:p>
            <a:pPr marL="457200" indent="-228600">
              <a:buFont typeface="Wingdings" pitchFamily="2" charset="2"/>
              <a:buChar char="§"/>
            </a:pPr>
            <a:r>
              <a:rPr lang="en-US" dirty="0" smtClean="0">
                <a:solidFill>
                  <a:schemeClr val="tx1"/>
                </a:solidFill>
              </a:rPr>
              <a:t>DATA TELAH DIAMBIL SELAMA JANGKA WAKTU TERTENTU </a:t>
            </a:r>
          </a:p>
          <a:p>
            <a:pPr marL="457200" indent="-228600">
              <a:buFont typeface="Wingdings" pitchFamily="2" charset="2"/>
              <a:buChar char="§"/>
            </a:pPr>
            <a:r>
              <a:rPr lang="en-US" dirty="0" smtClean="0">
                <a:solidFill>
                  <a:schemeClr val="tx1"/>
                </a:solidFill>
              </a:rPr>
              <a:t>ADA ALASAN KUAT MENGENAI KESANGSIAN KEACAKANNYA, </a:t>
            </a:r>
          </a:p>
          <a:p>
            <a:pPr marL="457200" indent="-228600">
              <a:buFont typeface="Wingdings" pitchFamily="2" charset="2"/>
              <a:buChar char="§"/>
            </a:pPr>
            <a:r>
              <a:rPr lang="en-US" dirty="0" smtClean="0">
                <a:solidFill>
                  <a:schemeClr val="tx1"/>
                </a:solidFill>
              </a:rPr>
              <a:t>MAKA DIAJURKAN UNTUK MENGADAKAN PENGUJIAN MENGENAI KEACAKAN SAMPEL TERSEBUT. </a:t>
            </a:r>
          </a:p>
          <a:p>
            <a:pPr marL="457200" indent="-228600">
              <a:buFont typeface="Wingdings" pitchFamily="2" charset="2"/>
              <a:buChar char="§"/>
            </a:pPr>
            <a:r>
              <a:rPr lang="en-US" dirty="0" smtClean="0">
                <a:solidFill>
                  <a:schemeClr val="tx1"/>
                </a:solidFill>
              </a:rPr>
              <a:t>PENGUJIAN BERDASARKAN ADANYA RUNTUN</a:t>
            </a:r>
          </a:p>
          <a:p>
            <a:pPr marL="457200" indent="-228600">
              <a:buFont typeface="Wingdings" pitchFamily="2" charset="2"/>
              <a:buChar char="§"/>
            </a:pPr>
            <a:r>
              <a:rPr lang="en-US" dirty="0" smtClean="0">
                <a:solidFill>
                  <a:schemeClr val="tx1"/>
                </a:solidFill>
              </a:rPr>
              <a:t>RUNTUN ADALAH BARISAN HURUF-HURUF ATAU TANDA-TANDA YANG IDENTIK YANG DIDAHULUI OLEH SEBUAH HURUF ATAU TANDA YANG BERBEDA.  </a:t>
            </a:r>
          </a:p>
          <a:p>
            <a:pPr marL="457200" indent="-228600">
              <a:buFont typeface="Wingdings" pitchFamily="2" charset="2"/>
              <a:buChar char="§"/>
            </a:pPr>
            <a:r>
              <a:rPr lang="en-US" dirty="0" smtClean="0">
                <a:solidFill>
                  <a:schemeClr val="tx1"/>
                </a:solidFill>
              </a:rPr>
              <a:t>UNTUK RUNTUN PERMULAAN, BARISAN DIMAKSUD TIDAK DIDAHULUI OLEH HURUF ATAU TANDA APAPUN.  </a:t>
            </a:r>
          </a:p>
          <a:p>
            <a:pPr marL="457200" indent="-228600">
              <a:buFont typeface="Wingdings" pitchFamily="2" charset="2"/>
              <a:buChar char="§"/>
            </a:pPr>
            <a:r>
              <a:rPr lang="en-US" dirty="0" smtClean="0">
                <a:solidFill>
                  <a:schemeClr val="tx1"/>
                </a:solidFill>
              </a:rPr>
              <a:t>DEMIKIAN PULA UNTUK RUNTUN TERAKHIR, BARISAN ITU TIDAK DIAKHIRI OLEH HURUF ATAU TANDA YANG BERBEDA.  </a:t>
            </a:r>
          </a:p>
          <a:p>
            <a:pPr marL="457200" indent="-228600">
              <a:buFont typeface="Wingdings" pitchFamily="2" charset="2"/>
              <a:buChar char="§"/>
            </a:pPr>
            <a:r>
              <a:rPr lang="en-US" dirty="0" smtClean="0">
                <a:solidFill>
                  <a:schemeClr val="tx1"/>
                </a:solidFill>
              </a:rPr>
              <a:t>PANJANG RUNTUN DITENTUKAN OLEH BANYAK HURUF ATAU TANDA YANG ADA DALAM SETIAP RUNTUN.  </a:t>
            </a:r>
          </a:p>
          <a:p>
            <a:pPr>
              <a:tabLst>
                <a:tab pos="854075" algn="l"/>
              </a:tabLst>
            </a:pPr>
            <a:r>
              <a:rPr lang="en-US" dirty="0" smtClean="0">
                <a:solidFill>
                  <a:schemeClr val="tx1"/>
                </a:solidFill>
              </a:rPr>
              <a:t>	CONTOH :   </a:t>
            </a:r>
            <a:r>
              <a:rPr lang="en-US" dirty="0">
                <a:solidFill>
                  <a:schemeClr val="tx1"/>
                </a:solidFill>
              </a:rPr>
              <a:t>a, a, b, b, b, b, a, b, a, a, b, b    </a:t>
            </a:r>
            <a:r>
              <a:rPr lang="en-US" dirty="0" smtClean="0">
                <a:solidFill>
                  <a:schemeClr val="tx1"/>
                </a:solidFill>
              </a:rPr>
              <a:t>     TERDIRI ATAS 6 RUNTUN.  RUNTUN 1 	PANJANGNYA 2 YAITU (</a:t>
            </a:r>
            <a:r>
              <a:rPr lang="en-US" dirty="0">
                <a:solidFill>
                  <a:schemeClr val="tx1"/>
                </a:solidFill>
              </a:rPr>
              <a:t>a, a), </a:t>
            </a:r>
            <a:r>
              <a:rPr lang="en-US" dirty="0" smtClean="0">
                <a:solidFill>
                  <a:schemeClr val="tx1"/>
                </a:solidFill>
              </a:rPr>
              <a:t>RUNTUN 2 PANJANGNYA 4 YAITU  (</a:t>
            </a:r>
            <a:r>
              <a:rPr lang="en-US" dirty="0" err="1">
                <a:solidFill>
                  <a:schemeClr val="tx1"/>
                </a:solidFill>
              </a:rPr>
              <a:t>b,b,b,b</a:t>
            </a:r>
            <a:r>
              <a:rPr lang="en-US" dirty="0">
                <a:solidFill>
                  <a:schemeClr val="tx1"/>
                </a:solidFill>
              </a:rPr>
              <a:t>), </a:t>
            </a:r>
            <a:r>
              <a:rPr lang="en-US" dirty="0" smtClean="0">
                <a:solidFill>
                  <a:schemeClr val="tx1"/>
                </a:solidFill>
              </a:rPr>
              <a:t>DAN 	SETERUSNYA SAMPAI RUNTUN 6 PANJANGNYA 2 YAITU  </a:t>
            </a:r>
            <a:r>
              <a:rPr lang="en-US" dirty="0">
                <a:solidFill>
                  <a:schemeClr val="tx1"/>
                </a:solidFill>
              </a:rPr>
              <a:t>(</a:t>
            </a:r>
            <a:r>
              <a:rPr lang="en-US" dirty="0" err="1">
                <a:solidFill>
                  <a:schemeClr val="tx1"/>
                </a:solidFill>
              </a:rPr>
              <a:t>b,b</a:t>
            </a:r>
            <a:r>
              <a:rPr lang="en-US" dirty="0">
                <a:solidFill>
                  <a:schemeClr val="tx1"/>
                </a:solidFill>
              </a:rPr>
              <a:t>).</a:t>
            </a:r>
          </a:p>
          <a:p>
            <a:pPr algn="ctr"/>
            <a:endParaRPr lang="en-US" dirty="0"/>
          </a:p>
        </p:txBody>
      </p:sp>
      <p:sp>
        <p:nvSpPr>
          <p:cNvPr id="6" name="Right Arrow 5"/>
          <p:cNvSpPr/>
          <p:nvPr/>
        </p:nvSpPr>
        <p:spPr>
          <a:xfrm flipV="1">
            <a:off x="4709160" y="4892041"/>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ndParaRPr>
          </a:p>
          <a:p>
            <a:r>
              <a:rPr lang="en-US" dirty="0" smtClean="0">
                <a:solidFill>
                  <a:schemeClr val="tx1"/>
                </a:solidFill>
              </a:rPr>
              <a:t>CONTOH : </a:t>
            </a:r>
          </a:p>
          <a:p>
            <a:pPr>
              <a:buFont typeface="Wingdings" pitchFamily="2" charset="2"/>
              <a:buChar char="§"/>
            </a:pPr>
            <a:r>
              <a:rPr lang="en-US" dirty="0" smtClean="0">
                <a:solidFill>
                  <a:schemeClr val="tx1"/>
                </a:solidFill>
              </a:rPr>
              <a:t> </a:t>
            </a:r>
            <a:r>
              <a:rPr lang="en-US" sz="1600" dirty="0" smtClean="0">
                <a:solidFill>
                  <a:schemeClr val="tx1"/>
                </a:solidFill>
              </a:rPr>
              <a:t>SAMPEL I DAN SAMPEL II TERDIRI ATAS DATA SEBAGAI BERIKUT : </a:t>
            </a:r>
          </a:p>
          <a:p>
            <a:pPr>
              <a:buFont typeface="Wingdings" pitchFamily="2" charset="2"/>
              <a:buChar char="§"/>
            </a:pPr>
            <a:r>
              <a:rPr lang="en-US" sz="1600" dirty="0" smtClean="0">
                <a:solidFill>
                  <a:schemeClr val="tx1"/>
                </a:solidFill>
              </a:rPr>
              <a:t>  SAMPEL I   :  5   16   12   17   8   9   12</a:t>
            </a:r>
          </a:p>
          <a:p>
            <a:pPr>
              <a:buFont typeface="Wingdings" pitchFamily="2" charset="2"/>
              <a:buChar char="§"/>
            </a:pPr>
            <a:r>
              <a:rPr lang="en-US" sz="1600" dirty="0" smtClean="0">
                <a:solidFill>
                  <a:schemeClr val="tx1"/>
                </a:solidFill>
              </a:rPr>
              <a:t>  SAMPEL II  :  20   7   14   19   10</a:t>
            </a:r>
          </a:p>
          <a:p>
            <a:pPr>
              <a:buFont typeface="Wingdings" pitchFamily="2" charset="2"/>
              <a:buChar char="§"/>
            </a:pPr>
            <a:r>
              <a:rPr lang="en-US" sz="1600" smtClean="0">
                <a:solidFill>
                  <a:schemeClr val="tx1"/>
                </a:solidFill>
              </a:rPr>
              <a:t>  </a:t>
            </a:r>
            <a:r>
              <a:rPr lang="en-US" sz="1600" dirty="0" smtClean="0">
                <a:solidFill>
                  <a:schemeClr val="tx1"/>
                </a:solidFill>
              </a:rPr>
              <a:t>JIKA KEDUA SAMPEL DIGABUNGKAN DAN DATANYA DISUSUN MENURUT URUTAN NILAINYA, </a:t>
            </a:r>
          </a:p>
          <a:p>
            <a:pPr marL="176213" indent="-176213"/>
            <a:r>
              <a:rPr lang="en-US" sz="1600" dirty="0" smtClean="0">
                <a:solidFill>
                  <a:schemeClr val="tx1"/>
                </a:solidFill>
              </a:rPr>
              <a:t>	AKAN DIDAPAT :  5    7    8    9    10    12    12    14    16    17    19    20 </a:t>
            </a:r>
          </a:p>
          <a:p>
            <a:pPr marL="176213" indent="-176213">
              <a:buFont typeface="Wingdings" pitchFamily="2" charset="2"/>
              <a:buChar char="§"/>
            </a:pPr>
            <a:r>
              <a:rPr lang="en-US" sz="1600" dirty="0" smtClean="0">
                <a:solidFill>
                  <a:schemeClr val="tx1"/>
                </a:solidFill>
              </a:rPr>
              <a:t>URUTAN NILAI DATA TERSEBUT  TERDIRI ATAS 8 RUNTUN.  </a:t>
            </a:r>
          </a:p>
          <a:p>
            <a:pPr marL="176213" indent="-176213">
              <a:buFont typeface="Wingdings" pitchFamily="2" charset="2"/>
              <a:buChar char="§"/>
            </a:pPr>
            <a:r>
              <a:rPr lang="en-US" sz="1600" dirty="0" smtClean="0">
                <a:solidFill>
                  <a:schemeClr val="tx1"/>
                </a:solidFill>
              </a:rPr>
              <a:t>RUNTUN INI DIGUNAKAN UNTUK MENGUJI HIPOTESIS SBB.:</a:t>
            </a:r>
          </a:p>
          <a:p>
            <a:pPr>
              <a:tabLst>
                <a:tab pos="738188" algn="l"/>
              </a:tabLst>
            </a:pPr>
            <a:r>
              <a:rPr lang="en-US" sz="1600" dirty="0" smtClean="0">
                <a:solidFill>
                  <a:schemeClr val="tx1"/>
                </a:solidFill>
              </a:rPr>
              <a:t>	A)  : DATA PENGAMATAN  TELAH DIAMBIL SECARA ACAK DARI SEBUAH POPULASI</a:t>
            </a:r>
          </a:p>
          <a:p>
            <a:pPr marL="1150938" indent="-1150938">
              <a:tabLst>
                <a:tab pos="738188" algn="l"/>
              </a:tabLst>
            </a:pPr>
            <a:r>
              <a:rPr lang="en-US" sz="1600" dirty="0" smtClean="0">
                <a:solidFill>
                  <a:schemeClr val="tx1"/>
                </a:solidFill>
              </a:rPr>
              <a:t>	B)  : DUA SANPEL ACAK BERASAL DARI POPULASI YG SAMA ATAU DUA POPULASI MEMP. DISTRIBUSI YG SAMA</a:t>
            </a:r>
          </a:p>
          <a:p>
            <a:pPr marL="176213" indent="-176213">
              <a:buFont typeface="Wingdings" pitchFamily="2" charset="2"/>
              <a:buChar char="§"/>
              <a:tabLst>
                <a:tab pos="738188" algn="l"/>
              </a:tabLst>
            </a:pPr>
            <a:r>
              <a:rPr lang="en-US" sz="1600" dirty="0" smtClean="0">
                <a:solidFill>
                  <a:schemeClr val="tx1"/>
                </a:solidFill>
              </a:rPr>
              <a:t>STATISTIUK YANG DIGUNAKAN UNTUK MENGUJI HIPOTESIS DI ATAS IALAH BANYAK  RUNTUN DALAM DERETAN YANG AKAN KITA NYATAKAN DENGAN U. </a:t>
            </a:r>
          </a:p>
          <a:p>
            <a:pPr marL="176213" indent="-176213">
              <a:buFont typeface="Wingdings" pitchFamily="2" charset="2"/>
              <a:buChar char="§"/>
              <a:tabLst>
                <a:tab pos="738188" algn="l"/>
              </a:tabLst>
            </a:pPr>
            <a:r>
              <a:rPr lang="en-US" sz="1600" dirty="0" smtClean="0">
                <a:solidFill>
                  <a:schemeClr val="tx1"/>
                </a:solidFill>
              </a:rPr>
              <a:t>UNTUK MELAKUKAN UJI HIPOTESIS YG DICANTUMKAN DI A) IALAH :</a:t>
            </a:r>
          </a:p>
          <a:p>
            <a:pPr marL="176213" indent="-176213">
              <a:tabLst>
                <a:tab pos="738188" algn="l"/>
              </a:tabLst>
            </a:pPr>
            <a:r>
              <a:rPr lang="en-US" sz="1600" dirty="0" smtClean="0">
                <a:solidFill>
                  <a:schemeClr val="tx1"/>
                </a:solidFill>
              </a:rPr>
              <a:t>		H0 :DATA SAMPEL TELAH DIAMBIL SEC. ACAK DARI SEBUAH POPULASI</a:t>
            </a:r>
          </a:p>
          <a:p>
            <a:pPr marL="176213" indent="-176213">
              <a:tabLst>
                <a:tab pos="738188" algn="l"/>
              </a:tabLst>
            </a:pPr>
            <a:r>
              <a:rPr lang="en-US" sz="1600" dirty="0" smtClean="0">
                <a:solidFill>
                  <a:schemeClr val="tx1"/>
                </a:solidFill>
              </a:rPr>
              <a:t>		H1 : DATA SAMPEL DIAMBIL TIDAK SECARA ACAK</a:t>
            </a:r>
          </a:p>
          <a:p>
            <a:pPr marL="176213" indent="-176213">
              <a:buFont typeface="Wingdings" pitchFamily="2" charset="2"/>
              <a:buChar char="§"/>
              <a:tabLst>
                <a:tab pos="738188" algn="l"/>
              </a:tabLst>
            </a:pPr>
            <a:r>
              <a:rPr lang="en-US" sz="1600" dirty="0" smtClean="0">
                <a:solidFill>
                  <a:schemeClr val="tx1"/>
                </a:solidFill>
              </a:rPr>
              <a:t>KITA TEMPUH LANGKAH-LANGKAH BERIKUT :</a:t>
            </a:r>
          </a:p>
          <a:p>
            <a:pPr marL="738188" lvl="0" indent="-398463">
              <a:buFont typeface="+mj-lt"/>
              <a:buAutoNum type="alphaLcPeriod"/>
              <a:tabLst>
                <a:tab pos="738188" algn="l"/>
              </a:tabLst>
            </a:pPr>
            <a:r>
              <a:rPr lang="en-US" sz="1600" dirty="0" smtClean="0">
                <a:solidFill>
                  <a:schemeClr val="tx1"/>
                </a:solidFill>
              </a:rPr>
              <a:t>TULISKAN DATA HASIL PENGAMATAN DALAM SAMPEL MENURUT URUTAN DIDAPATNYA 	ATAU MENURUT TERJADINYA. </a:t>
            </a:r>
          </a:p>
          <a:p>
            <a:pPr marL="342900" lvl="0" indent="173038">
              <a:buFont typeface="+mj-lt"/>
              <a:buAutoNum type="alphaLcPeriod"/>
              <a:tabLst>
                <a:tab pos="738188" algn="l"/>
              </a:tabLst>
            </a:pPr>
            <a:r>
              <a:rPr lang="en-US" sz="1600" dirty="0" smtClean="0">
                <a:solidFill>
                  <a:schemeClr val="tx1"/>
                </a:solidFill>
              </a:rPr>
              <a:t>	TENTUKAN BESARNYA MEDIAN SAMPEL. </a:t>
            </a:r>
          </a:p>
          <a:p>
            <a:pPr marL="738188" lvl="0" indent="-398463">
              <a:buFont typeface="+mj-lt"/>
              <a:buAutoNum type="alphaLcPeriod"/>
              <a:tabLst>
                <a:tab pos="738188" algn="l"/>
              </a:tabLst>
            </a:pPr>
            <a:r>
              <a:rPr lang="en-US" sz="1600" dirty="0" smtClean="0">
                <a:solidFill>
                  <a:schemeClr val="tx1"/>
                </a:solidFill>
              </a:rPr>
              <a:t>DATA YANG HARGANYA &gt; DARI MEDIAN DIBERI TANDA POSITIF (+) SEDANGKAN YANG &lt; 	DARI MEDIAN DIBERI TANDA NEGATIF (-)</a:t>
            </a:r>
          </a:p>
          <a:p>
            <a:pPr marL="738188" lvl="0" indent="-398463">
              <a:buFont typeface="+mj-lt"/>
              <a:buAutoNum type="alphaLcPeriod"/>
              <a:tabLst>
                <a:tab pos="738188" algn="l"/>
              </a:tabLst>
            </a:pPr>
            <a:r>
              <a:rPr lang="en-US" sz="1600" dirty="0" smtClean="0">
                <a:solidFill>
                  <a:schemeClr val="tx1"/>
                </a:solidFill>
              </a:rPr>
              <a:t>HITUNG BERAPA BANYAK TANDA POSITIF KEMUDIAN BERI SIMBUL n</a:t>
            </a:r>
            <a:r>
              <a:rPr lang="en-US" sz="1600" baseline="-25000" dirty="0" smtClean="0">
                <a:solidFill>
                  <a:schemeClr val="tx1"/>
                </a:solidFill>
              </a:rPr>
              <a:t>1</a:t>
            </a:r>
            <a:r>
              <a:rPr lang="en-US" sz="1600" dirty="0" smtClean="0">
                <a:solidFill>
                  <a:schemeClr val="tx1"/>
                </a:solidFill>
              </a:rPr>
              <a:t> DAN BERAPA BANYAK TANDA NEGATIF KEMUDIAN BERI SIMBUL n</a:t>
            </a:r>
            <a:r>
              <a:rPr lang="en-US" sz="1600" baseline="-25000" dirty="0" smtClean="0">
                <a:solidFill>
                  <a:schemeClr val="tx1"/>
                </a:solidFill>
              </a:rPr>
              <a:t>2</a:t>
            </a:r>
            <a:r>
              <a:rPr lang="en-US" sz="1600" dirty="0" smtClean="0">
                <a:solidFill>
                  <a:schemeClr val="tx1"/>
                </a:solidFill>
              </a:rPr>
              <a:t>. </a:t>
            </a:r>
          </a:p>
          <a:p>
            <a:pPr marL="738188" lvl="0" indent="-398463">
              <a:buFont typeface="+mj-lt"/>
              <a:buAutoNum type="alphaLcPeriod"/>
              <a:tabLst>
                <a:tab pos="738188" algn="l"/>
              </a:tabLst>
            </a:pPr>
            <a:r>
              <a:rPr lang="en-US" sz="1600" dirty="0" smtClean="0">
                <a:solidFill>
                  <a:schemeClr val="tx1"/>
                </a:solidFill>
              </a:rPr>
              <a:t>KRITERIA PENGUJIAN : TOLAK H</a:t>
            </a:r>
            <a:r>
              <a:rPr lang="en-US" sz="1600" baseline="-25000" dirty="0" smtClean="0">
                <a:solidFill>
                  <a:schemeClr val="tx1"/>
                </a:solidFill>
              </a:rPr>
              <a:t>0 </a:t>
            </a:r>
            <a:r>
              <a:rPr lang="en-US" sz="1600" dirty="0" smtClean="0">
                <a:solidFill>
                  <a:schemeClr val="tx1"/>
                </a:solidFill>
              </a:rPr>
              <a:t> JIKA U HITUNG ≤ U TERKECIL DARI DAFTAR ATAU PALING SEDIKIT SAMA DENGAN U TERBESAR DARI DAFTAR. DALAM HAL LAINNYA H</a:t>
            </a:r>
            <a:r>
              <a:rPr lang="en-US" sz="1600" baseline="-25000" dirty="0" smtClean="0">
                <a:solidFill>
                  <a:schemeClr val="tx1"/>
                </a:solidFill>
              </a:rPr>
              <a:t>0 </a:t>
            </a:r>
            <a:r>
              <a:rPr lang="en-US" sz="1600" dirty="0" smtClean="0">
                <a:solidFill>
                  <a:schemeClr val="tx1"/>
                </a:solidFill>
              </a:rPr>
              <a:t>DITERIMA.</a:t>
            </a:r>
          </a:p>
          <a:p>
            <a:pPr marL="342900" lvl="0" indent="173038">
              <a:buFont typeface="+mj-lt"/>
              <a:buAutoNum type="alphaLcPeriod"/>
              <a:tabLst>
                <a:tab pos="738188" algn="l"/>
              </a:tabLst>
            </a:pPr>
            <a:endParaRPr lang="en-US" dirty="0" smtClean="0">
              <a:solidFill>
                <a:schemeClr val="tx1"/>
              </a:solidFill>
            </a:endParaRPr>
          </a:p>
          <a:p>
            <a:pPr algn="ct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CONTOH 1 : </a:t>
            </a:r>
          </a:p>
          <a:p>
            <a:pPr>
              <a:tabLst>
                <a:tab pos="574675" algn="l"/>
              </a:tabLst>
            </a:pPr>
            <a:r>
              <a:rPr lang="en-US" dirty="0" smtClean="0">
                <a:solidFill>
                  <a:schemeClr val="tx1"/>
                </a:solidFill>
              </a:rPr>
              <a:t>	 BARANG RUSAK SEBANYAK 500 YANG DIAMBIL SELAMA 30 HARI : 6   9   12   11   5   9   8   	10   4   2   7   10   6   6   5   7   8   9   10   2   3   5   9   12   11   11   4   10   13   9.  MEDIAN 	DATA DI ATAS = 8,5 DAN TANDANYA :  - +++ - + - + - - - + - - - - - ++ - - - ++++ -+++</a:t>
            </a:r>
          </a:p>
          <a:p>
            <a:pPr>
              <a:tabLst>
                <a:tab pos="574675" algn="l"/>
              </a:tabLst>
            </a:pPr>
            <a:r>
              <a:rPr lang="en-US" dirty="0" smtClean="0">
                <a:solidFill>
                  <a:schemeClr val="tx1"/>
                </a:solidFill>
              </a:rPr>
              <a:t>	n</a:t>
            </a:r>
            <a:r>
              <a:rPr lang="en-US" baseline="-25000" dirty="0" smtClean="0">
                <a:solidFill>
                  <a:schemeClr val="tx1"/>
                </a:solidFill>
              </a:rPr>
              <a:t>1 </a:t>
            </a:r>
            <a:r>
              <a:rPr lang="en-US" dirty="0" smtClean="0">
                <a:solidFill>
                  <a:schemeClr val="tx1"/>
                </a:solidFill>
              </a:rPr>
              <a:t>= 15,  n</a:t>
            </a:r>
            <a:r>
              <a:rPr lang="en-US" baseline="-25000" dirty="0" smtClean="0">
                <a:solidFill>
                  <a:schemeClr val="tx1"/>
                </a:solidFill>
              </a:rPr>
              <a:t>2</a:t>
            </a:r>
            <a:r>
              <a:rPr lang="en-US" dirty="0" smtClean="0">
                <a:solidFill>
                  <a:schemeClr val="tx1"/>
                </a:solidFill>
              </a:rPr>
              <a:t> = 15,  U = 14,  U</a:t>
            </a:r>
            <a:r>
              <a:rPr lang="en-US" baseline="-25000" dirty="0" smtClean="0">
                <a:solidFill>
                  <a:schemeClr val="tx1"/>
                </a:solidFill>
              </a:rPr>
              <a:t>TAB. </a:t>
            </a:r>
            <a:r>
              <a:rPr lang="en-US" dirty="0" smtClean="0">
                <a:solidFill>
                  <a:schemeClr val="tx1"/>
                </a:solidFill>
              </a:rPr>
              <a:t>= 10 DAN U</a:t>
            </a:r>
            <a:r>
              <a:rPr lang="en-US" baseline="-25000" dirty="0" smtClean="0">
                <a:solidFill>
                  <a:schemeClr val="tx1"/>
                </a:solidFill>
              </a:rPr>
              <a:t>TAB. </a:t>
            </a:r>
            <a:r>
              <a:rPr lang="en-US" dirty="0" smtClean="0">
                <a:solidFill>
                  <a:schemeClr val="tx1"/>
                </a:solidFill>
              </a:rPr>
              <a:t>= 22.  KARENA U</a:t>
            </a:r>
            <a:r>
              <a:rPr lang="en-US" baseline="-25000" dirty="0" smtClean="0">
                <a:solidFill>
                  <a:schemeClr val="tx1"/>
                </a:solidFill>
              </a:rPr>
              <a:t>HIT. </a:t>
            </a:r>
            <a:r>
              <a:rPr lang="en-US" dirty="0" smtClean="0">
                <a:solidFill>
                  <a:schemeClr val="tx1"/>
                </a:solidFill>
              </a:rPr>
              <a:t> TERLETAK ANTARA 10 	DAN 22 MAKA H</a:t>
            </a:r>
            <a:r>
              <a:rPr lang="en-US" baseline="-25000" dirty="0" smtClean="0">
                <a:solidFill>
                  <a:schemeClr val="tx1"/>
                </a:solidFill>
              </a:rPr>
              <a:t>0</a:t>
            </a:r>
            <a:r>
              <a:rPr lang="en-US" dirty="0" smtClean="0">
                <a:solidFill>
                  <a:schemeClr val="tx1"/>
                </a:solidFill>
              </a:rPr>
              <a:t> DITERIMA.  JADI SAMPEL-SAMPEL YANG DIAMBIL ITU ACAK.</a:t>
            </a:r>
          </a:p>
          <a:p>
            <a:endParaRPr lang="en-US" dirty="0" smtClean="0">
              <a:solidFill>
                <a:schemeClr val="tx1"/>
              </a:solidFill>
            </a:endParaRPr>
          </a:p>
          <a:p>
            <a:pPr>
              <a:tabLst>
                <a:tab pos="574675" algn="l"/>
              </a:tabLst>
            </a:pPr>
            <a:r>
              <a:rPr lang="en-US" dirty="0" smtClean="0">
                <a:solidFill>
                  <a:schemeClr val="tx1"/>
                </a:solidFill>
              </a:rPr>
              <a:t> CONTOH 2 : TEMPAT DUDUK AHLI EKONOMI (E) DAN AHLI STATISTIK (S) DALAM SUATU 	PERTEMUAN ADALAH SEBAGAI BERIKUT : EEESSSSSSEESSES         KERJAKAN SENDIRI.</a:t>
            </a:r>
          </a:p>
          <a:p>
            <a:pPr>
              <a:tabLst>
                <a:tab pos="574675" algn="l"/>
              </a:tabLst>
            </a:pPr>
            <a:endParaRPr lang="en-US" dirty="0" smtClean="0">
              <a:solidFill>
                <a:schemeClr val="tx1"/>
              </a:solidFill>
            </a:endParaRPr>
          </a:p>
          <a:p>
            <a:r>
              <a:rPr lang="en-US" dirty="0" smtClean="0">
                <a:solidFill>
                  <a:schemeClr val="tx1"/>
                </a:solidFill>
              </a:rPr>
              <a:t>4. UJI KENORMALAN (CARA LILLIEFORS)</a:t>
            </a:r>
          </a:p>
          <a:p>
            <a:pPr marL="236538"/>
            <a:r>
              <a:rPr lang="en-US" dirty="0" smtClean="0">
                <a:solidFill>
                  <a:schemeClr val="tx1"/>
                </a:solidFill>
              </a:rPr>
              <a:t>CARANYA SEBAGAI BERIKUT :</a:t>
            </a:r>
          </a:p>
          <a:p>
            <a:pPr marL="693738" lvl="0" indent="-295275">
              <a:buFont typeface="+mj-lt"/>
              <a:buAutoNum type="alphaLcPeriod"/>
            </a:pPr>
            <a:r>
              <a:rPr lang="en-US" dirty="0" smtClean="0">
                <a:solidFill>
                  <a:schemeClr val="tx1"/>
                </a:solidFill>
              </a:rPr>
              <a:t>PENGAMATAN X</a:t>
            </a:r>
            <a:r>
              <a:rPr lang="en-US" baseline="-25000" dirty="0" smtClean="0">
                <a:solidFill>
                  <a:schemeClr val="tx1"/>
                </a:solidFill>
              </a:rPr>
              <a:t>1, </a:t>
            </a:r>
            <a:r>
              <a:rPr lang="en-US" dirty="0" smtClean="0">
                <a:solidFill>
                  <a:schemeClr val="tx1"/>
                </a:solidFill>
              </a:rPr>
              <a:t>X</a:t>
            </a:r>
            <a:r>
              <a:rPr lang="en-US" baseline="-25000" dirty="0" smtClean="0">
                <a:solidFill>
                  <a:schemeClr val="tx1"/>
                </a:solidFill>
              </a:rPr>
              <a:t>2</a:t>
            </a:r>
            <a:r>
              <a:rPr lang="en-US" dirty="0" smtClean="0">
                <a:solidFill>
                  <a:schemeClr val="tx1"/>
                </a:solidFill>
              </a:rPr>
              <a:t>, …,</a:t>
            </a:r>
            <a:r>
              <a:rPr lang="en-US" dirty="0" err="1" smtClean="0">
                <a:solidFill>
                  <a:schemeClr val="tx1"/>
                </a:solidFill>
              </a:rPr>
              <a:t>X</a:t>
            </a:r>
            <a:r>
              <a:rPr lang="en-US" baseline="-25000" dirty="0" err="1" smtClean="0">
                <a:solidFill>
                  <a:schemeClr val="tx1"/>
                </a:solidFill>
              </a:rPr>
              <a:t>n</a:t>
            </a:r>
            <a:r>
              <a:rPr lang="en-US" dirty="0" smtClean="0">
                <a:solidFill>
                  <a:schemeClr val="tx1"/>
                </a:solidFill>
              </a:rPr>
              <a:t> DIJADIKAN BILANGAN BAKU Z</a:t>
            </a:r>
            <a:r>
              <a:rPr lang="en-US" baseline="-25000" dirty="0" smtClean="0">
                <a:solidFill>
                  <a:schemeClr val="tx1"/>
                </a:solidFill>
              </a:rPr>
              <a:t>1</a:t>
            </a:r>
            <a:r>
              <a:rPr lang="en-US" dirty="0" smtClean="0">
                <a:solidFill>
                  <a:schemeClr val="tx1"/>
                </a:solidFill>
              </a:rPr>
              <a:t>, Z</a:t>
            </a:r>
            <a:r>
              <a:rPr lang="en-US" baseline="-25000" dirty="0" smtClean="0">
                <a:solidFill>
                  <a:schemeClr val="tx1"/>
                </a:solidFill>
              </a:rPr>
              <a:t>2</a:t>
            </a:r>
            <a:r>
              <a:rPr lang="en-US" dirty="0" smtClean="0">
                <a:solidFill>
                  <a:schemeClr val="tx1"/>
                </a:solidFill>
              </a:rPr>
              <a:t>,…, Z</a:t>
            </a:r>
            <a:r>
              <a:rPr lang="en-US" baseline="-25000" dirty="0" smtClean="0">
                <a:solidFill>
                  <a:schemeClr val="tx1"/>
                </a:solidFill>
              </a:rPr>
              <a:t>n</a:t>
            </a:r>
            <a:r>
              <a:rPr lang="en-US" dirty="0" smtClean="0">
                <a:solidFill>
                  <a:schemeClr val="tx1"/>
                </a:solidFill>
              </a:rPr>
              <a:t> DENGAN MENGGUNAKAN RUMUS Z</a:t>
            </a:r>
            <a:r>
              <a:rPr lang="en-US" baseline="-25000" dirty="0" smtClean="0">
                <a:solidFill>
                  <a:schemeClr val="tx1"/>
                </a:solidFill>
              </a:rPr>
              <a:t>I</a:t>
            </a:r>
            <a:r>
              <a:rPr lang="en-US" dirty="0" smtClean="0">
                <a:solidFill>
                  <a:schemeClr val="tx1"/>
                </a:solidFill>
              </a:rPr>
              <a:t> =( X</a:t>
            </a:r>
            <a:r>
              <a:rPr lang="en-US" baseline="-25000" dirty="0" smtClean="0">
                <a:solidFill>
                  <a:schemeClr val="tx1"/>
                </a:solidFill>
              </a:rPr>
              <a:t>I</a:t>
            </a:r>
            <a:r>
              <a:rPr lang="en-US" dirty="0" smtClean="0">
                <a:solidFill>
                  <a:schemeClr val="tx1"/>
                </a:solidFill>
              </a:rPr>
              <a:t> – X)/S </a:t>
            </a:r>
          </a:p>
          <a:p>
            <a:pPr marL="693738" lvl="0" indent="-295275">
              <a:buFont typeface="+mj-lt"/>
              <a:buAutoNum type="alphaLcPeriod"/>
            </a:pPr>
            <a:r>
              <a:rPr lang="en-US" dirty="0" smtClean="0">
                <a:solidFill>
                  <a:schemeClr val="tx1"/>
                </a:solidFill>
              </a:rPr>
              <a:t>UNTUK TIAP BILANGAN BAKU INI DAN MENGGUNAKAN DAFTAR DISTRIBUSI NORMAL BAKU, KEMUDIAN HITUNG PELUANG F(Z</a:t>
            </a:r>
            <a:r>
              <a:rPr lang="en-US" baseline="-25000" dirty="0" smtClean="0">
                <a:solidFill>
                  <a:schemeClr val="tx1"/>
                </a:solidFill>
              </a:rPr>
              <a:t>I</a:t>
            </a:r>
            <a:r>
              <a:rPr lang="en-US" dirty="0" smtClean="0">
                <a:solidFill>
                  <a:schemeClr val="tx1"/>
                </a:solidFill>
              </a:rPr>
              <a:t>) = P(Z≤Z</a:t>
            </a:r>
            <a:r>
              <a:rPr lang="en-US" baseline="-25000" dirty="0" smtClean="0">
                <a:solidFill>
                  <a:schemeClr val="tx1"/>
                </a:solidFill>
              </a:rPr>
              <a:t>I</a:t>
            </a:r>
            <a:r>
              <a:rPr lang="en-US" dirty="0" smtClean="0">
                <a:solidFill>
                  <a:schemeClr val="tx1"/>
                </a:solidFill>
              </a:rPr>
              <a:t>)</a:t>
            </a:r>
          </a:p>
          <a:p>
            <a:pPr marL="693738" lvl="0" indent="-295275">
              <a:buFont typeface="+mj-lt"/>
              <a:buAutoNum type="alphaLcPeriod"/>
            </a:pPr>
            <a:r>
              <a:rPr lang="en-US" dirty="0" smtClean="0">
                <a:solidFill>
                  <a:schemeClr val="tx1"/>
                </a:solidFill>
              </a:rPr>
              <a:t>HITUNG PROPORSI Z</a:t>
            </a:r>
            <a:r>
              <a:rPr lang="en-US" baseline="-25000" dirty="0" smtClean="0">
                <a:solidFill>
                  <a:schemeClr val="tx1"/>
                </a:solidFill>
              </a:rPr>
              <a:t>1</a:t>
            </a:r>
            <a:r>
              <a:rPr lang="en-US" dirty="0" smtClean="0">
                <a:solidFill>
                  <a:schemeClr val="tx1"/>
                </a:solidFill>
              </a:rPr>
              <a:t>, Z</a:t>
            </a:r>
            <a:r>
              <a:rPr lang="en-US" baseline="-25000" dirty="0" smtClean="0">
                <a:solidFill>
                  <a:schemeClr val="tx1"/>
                </a:solidFill>
              </a:rPr>
              <a:t>2</a:t>
            </a:r>
            <a:r>
              <a:rPr lang="en-US" dirty="0" smtClean="0">
                <a:solidFill>
                  <a:schemeClr val="tx1"/>
                </a:solidFill>
              </a:rPr>
              <a:t>, …, Z</a:t>
            </a:r>
            <a:r>
              <a:rPr lang="en-US" baseline="-25000" dirty="0" smtClean="0">
                <a:solidFill>
                  <a:schemeClr val="tx1"/>
                </a:solidFill>
              </a:rPr>
              <a:t>n </a:t>
            </a:r>
            <a:r>
              <a:rPr lang="en-US" dirty="0" smtClean="0">
                <a:solidFill>
                  <a:schemeClr val="tx1"/>
                </a:solidFill>
              </a:rPr>
              <a:t>YANG LEBIH KECIL ATAU SAMA DENGAN Z</a:t>
            </a:r>
            <a:r>
              <a:rPr lang="en-US" baseline="-25000" dirty="0" smtClean="0">
                <a:solidFill>
                  <a:schemeClr val="tx1"/>
                </a:solidFill>
              </a:rPr>
              <a:t>I</a:t>
            </a:r>
            <a:r>
              <a:rPr lang="en-US" dirty="0" smtClean="0">
                <a:solidFill>
                  <a:schemeClr val="tx1"/>
                </a:solidFill>
              </a:rPr>
              <a:t>.  JIKA PROPORSI INI DINYATAKAN OLEH S(Z</a:t>
            </a:r>
            <a:r>
              <a:rPr lang="en-US" baseline="-25000" dirty="0" smtClean="0">
                <a:solidFill>
                  <a:schemeClr val="tx1"/>
                </a:solidFill>
              </a:rPr>
              <a:t>I</a:t>
            </a:r>
            <a:r>
              <a:rPr lang="en-US" dirty="0" smtClean="0">
                <a:solidFill>
                  <a:schemeClr val="tx1"/>
                </a:solidFill>
              </a:rPr>
              <a:t>), MAKA S(Z</a:t>
            </a:r>
            <a:r>
              <a:rPr lang="en-US" baseline="-25000" dirty="0" smtClean="0">
                <a:solidFill>
                  <a:schemeClr val="tx1"/>
                </a:solidFill>
              </a:rPr>
              <a:t>I</a:t>
            </a:r>
            <a:r>
              <a:rPr lang="en-US" dirty="0" smtClean="0">
                <a:solidFill>
                  <a:schemeClr val="tx1"/>
                </a:solidFill>
              </a:rPr>
              <a:t>) =(BANYAKNYA Z</a:t>
            </a:r>
            <a:r>
              <a:rPr lang="en-US" baseline="-25000" dirty="0" smtClean="0">
                <a:solidFill>
                  <a:schemeClr val="tx1"/>
                </a:solidFill>
              </a:rPr>
              <a:t>1</a:t>
            </a:r>
            <a:r>
              <a:rPr lang="en-US" dirty="0" smtClean="0">
                <a:solidFill>
                  <a:schemeClr val="tx1"/>
                </a:solidFill>
              </a:rPr>
              <a:t>, Z</a:t>
            </a:r>
            <a:r>
              <a:rPr lang="en-US" baseline="-25000" dirty="0" smtClean="0">
                <a:solidFill>
                  <a:schemeClr val="tx1"/>
                </a:solidFill>
              </a:rPr>
              <a:t>2</a:t>
            </a:r>
            <a:r>
              <a:rPr lang="en-US" dirty="0" smtClean="0">
                <a:solidFill>
                  <a:schemeClr val="tx1"/>
                </a:solidFill>
              </a:rPr>
              <a:t>,…, Z</a:t>
            </a:r>
            <a:r>
              <a:rPr lang="en-US" baseline="-25000" dirty="0" smtClean="0">
                <a:solidFill>
                  <a:schemeClr val="tx1"/>
                </a:solidFill>
              </a:rPr>
              <a:t>N </a:t>
            </a:r>
            <a:r>
              <a:rPr lang="en-US" dirty="0" smtClean="0">
                <a:solidFill>
                  <a:schemeClr val="tx1"/>
                </a:solidFill>
              </a:rPr>
              <a:t>YANG ≤ Z</a:t>
            </a:r>
            <a:r>
              <a:rPr lang="en-US" baseline="-25000" dirty="0" smtClean="0">
                <a:solidFill>
                  <a:schemeClr val="tx1"/>
                </a:solidFill>
              </a:rPr>
              <a:t>I</a:t>
            </a:r>
            <a:r>
              <a:rPr lang="en-US" dirty="0" smtClean="0">
                <a:solidFill>
                  <a:schemeClr val="tx1"/>
                </a:solidFill>
              </a:rPr>
              <a:t>)/n</a:t>
            </a:r>
          </a:p>
          <a:p>
            <a:pPr marL="693738" lvl="0" indent="-295275">
              <a:buFont typeface="+mj-lt"/>
              <a:buAutoNum type="alphaLcPeriod"/>
            </a:pPr>
            <a:r>
              <a:rPr lang="en-US" dirty="0" smtClean="0">
                <a:solidFill>
                  <a:schemeClr val="tx1"/>
                </a:solidFill>
              </a:rPr>
              <a:t>HITUNG SELISIH F(Z</a:t>
            </a:r>
            <a:r>
              <a:rPr lang="en-US" baseline="-25000" dirty="0" smtClean="0">
                <a:solidFill>
                  <a:schemeClr val="tx1"/>
                </a:solidFill>
              </a:rPr>
              <a:t>I</a:t>
            </a:r>
            <a:r>
              <a:rPr lang="en-US" dirty="0" smtClean="0">
                <a:solidFill>
                  <a:schemeClr val="tx1"/>
                </a:solidFill>
              </a:rPr>
              <a:t>) - S(Z</a:t>
            </a:r>
            <a:r>
              <a:rPr lang="en-US" baseline="-25000" dirty="0" smtClean="0">
                <a:solidFill>
                  <a:schemeClr val="tx1"/>
                </a:solidFill>
              </a:rPr>
              <a:t>I</a:t>
            </a:r>
            <a:r>
              <a:rPr lang="en-US" dirty="0" smtClean="0">
                <a:solidFill>
                  <a:schemeClr val="tx1"/>
                </a:solidFill>
              </a:rPr>
              <a:t>) KEMUDIAN TENTUKAN HARGA MUTLAKNYA.</a:t>
            </a:r>
          </a:p>
          <a:p>
            <a:pPr marL="693738" lvl="0" indent="-295275">
              <a:buFont typeface="+mj-lt"/>
              <a:buAutoNum type="alphaLcPeriod"/>
            </a:pPr>
            <a:r>
              <a:rPr lang="en-US" dirty="0" smtClean="0">
                <a:solidFill>
                  <a:schemeClr val="tx1"/>
                </a:solidFill>
              </a:rPr>
              <a:t>AMBIL HARGA YG PALING BESAR DI ANTARA HARGA</a:t>
            </a:r>
            <a:r>
              <a:rPr lang="en-US" baseline="30000" dirty="0" smtClean="0">
                <a:solidFill>
                  <a:schemeClr val="tx1"/>
                </a:solidFill>
              </a:rPr>
              <a:t>2</a:t>
            </a:r>
            <a:r>
              <a:rPr lang="en-US" dirty="0" smtClean="0">
                <a:solidFill>
                  <a:schemeClr val="tx1"/>
                </a:solidFill>
              </a:rPr>
              <a:t> MUTLAK SELISIH TERSEBUT = L</a:t>
            </a:r>
            <a:r>
              <a:rPr lang="en-US" baseline="-25000" dirty="0" smtClean="0">
                <a:solidFill>
                  <a:schemeClr val="tx1"/>
                </a:solidFill>
              </a:rPr>
              <a:t>0</a:t>
            </a:r>
            <a:r>
              <a:rPr lang="en-US" dirty="0" smtClean="0">
                <a:solidFill>
                  <a:schemeClr val="tx1"/>
                </a:solidFill>
              </a:rPr>
              <a:t>.  </a:t>
            </a:r>
          </a:p>
          <a:p>
            <a:pPr marL="693738" indent="-295275">
              <a:buFont typeface="+mj-lt"/>
              <a:buAutoNum type="alphaLcPeriod"/>
            </a:pPr>
            <a:r>
              <a:rPr lang="en-US" dirty="0" smtClean="0">
                <a:solidFill>
                  <a:schemeClr val="tx1"/>
                </a:solidFill>
              </a:rPr>
              <a:t>KRITERIA PENGUJIAN : TOLAK H</a:t>
            </a:r>
            <a:r>
              <a:rPr lang="en-US" baseline="-25000" dirty="0" smtClean="0">
                <a:solidFill>
                  <a:schemeClr val="tx1"/>
                </a:solidFill>
              </a:rPr>
              <a:t>0</a:t>
            </a:r>
            <a:r>
              <a:rPr lang="en-US" dirty="0" smtClean="0">
                <a:solidFill>
                  <a:schemeClr val="tx1"/>
                </a:solidFill>
              </a:rPr>
              <a:t> JIKA L</a:t>
            </a:r>
            <a:r>
              <a:rPr lang="en-US" baseline="-25000" dirty="0" smtClean="0">
                <a:solidFill>
                  <a:schemeClr val="tx1"/>
                </a:solidFill>
              </a:rPr>
              <a:t>0</a:t>
            </a:r>
            <a:r>
              <a:rPr lang="en-US" dirty="0" smtClean="0">
                <a:solidFill>
                  <a:schemeClr val="tx1"/>
                </a:solidFill>
              </a:rPr>
              <a:t> &gt; L DAFTAR.  DALAM HAL LAIN H</a:t>
            </a:r>
            <a:r>
              <a:rPr lang="en-US" baseline="-25000" dirty="0" smtClean="0">
                <a:solidFill>
                  <a:schemeClr val="tx1"/>
                </a:solidFill>
              </a:rPr>
              <a:t>0</a:t>
            </a:r>
            <a:r>
              <a:rPr lang="en-US" dirty="0" smtClean="0">
                <a:solidFill>
                  <a:schemeClr val="tx1"/>
                </a:solidFill>
              </a:rPr>
              <a:t> DITERIMA.</a:t>
            </a:r>
          </a:p>
          <a:p>
            <a:pPr marL="693738" lvl="0" indent="-295275">
              <a:buFont typeface="+mj-lt"/>
              <a:buAutoNum type="alphaLcPeriod"/>
            </a:pPr>
            <a:endParaRPr lang="en-US" dirty="0" smtClean="0">
              <a:solidFill>
                <a:schemeClr val="tx1"/>
              </a:solidFill>
            </a:endParaRPr>
          </a:p>
          <a:p>
            <a:pPr marL="693738" indent="-295275"/>
            <a:endParaRPr lang="en-US" dirty="0" smtClean="0">
              <a:solidFill>
                <a:schemeClr val="tx1"/>
              </a:solidFill>
            </a:endParaRPr>
          </a:p>
          <a:p>
            <a:pPr>
              <a:tabLst>
                <a:tab pos="574675" algn="l"/>
              </a:tabLst>
            </a:pPr>
            <a:endParaRPr lang="en-US" dirty="0" smtClean="0">
              <a:solidFill>
                <a:schemeClr val="tx1"/>
              </a:solidFill>
            </a:endParaRPr>
          </a:p>
          <a:p>
            <a:pPr algn="ct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graphicFrame>
        <p:nvGraphicFramePr>
          <p:cNvPr id="3" name="Table 2"/>
          <p:cNvGraphicFramePr>
            <a:graphicFrameLocks noGrp="1"/>
          </p:cNvGraphicFramePr>
          <p:nvPr/>
        </p:nvGraphicFramePr>
        <p:xfrm>
          <a:off x="304800" y="685800"/>
          <a:ext cx="6019800" cy="5593080"/>
        </p:xfrm>
        <a:graphic>
          <a:graphicData uri="http://schemas.openxmlformats.org/drawingml/2006/table">
            <a:tbl>
              <a:tblPr/>
              <a:tblGrid>
                <a:gridCol w="846535"/>
                <a:gridCol w="1222772"/>
                <a:gridCol w="1222772"/>
                <a:gridCol w="1286360"/>
                <a:gridCol w="1441361"/>
              </a:tblGrid>
              <a:tr h="289560">
                <a:tc>
                  <a:txBody>
                    <a:bodyPr/>
                    <a:lstStyle/>
                    <a:p>
                      <a:pPr marL="0" marR="0" algn="ctr">
                        <a:spcBef>
                          <a:spcPts val="0"/>
                        </a:spcBef>
                        <a:spcAft>
                          <a:spcPts val="600"/>
                        </a:spcAft>
                      </a:pPr>
                      <a:r>
                        <a:rPr lang="en-US" sz="2400" dirty="0">
                          <a:latin typeface="Times New Roman"/>
                          <a:ea typeface="Times New Roman"/>
                        </a:rPr>
                        <a:t>X</a:t>
                      </a:r>
                      <a:r>
                        <a:rPr lang="en-US" sz="2400" baseline="-25000" dirty="0">
                          <a:latin typeface="Times New Roman"/>
                          <a:ea typeface="Times New Roman"/>
                        </a:rPr>
                        <a:t>i</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err="1">
                          <a:latin typeface="Times New Roman"/>
                          <a:ea typeface="Times New Roman"/>
                        </a:rPr>
                        <a:t>Z</a:t>
                      </a:r>
                      <a:r>
                        <a:rPr lang="en-US" sz="2400" baseline="-25000" dirty="0" err="1">
                          <a:latin typeface="Times New Roman"/>
                          <a:ea typeface="Times New Roman"/>
                        </a:rPr>
                        <a:t>i</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F(</a:t>
                      </a:r>
                      <a:r>
                        <a:rPr lang="en-US" sz="2400" dirty="0" err="1">
                          <a:latin typeface="Times New Roman"/>
                          <a:ea typeface="Times New Roman"/>
                        </a:rPr>
                        <a:t>z</a:t>
                      </a:r>
                      <a:r>
                        <a:rPr lang="en-US" sz="2400" baseline="-25000" dirty="0" err="1">
                          <a:latin typeface="Times New Roman"/>
                          <a:ea typeface="Times New Roman"/>
                        </a:rPr>
                        <a:t>i</a:t>
                      </a:r>
                      <a:r>
                        <a:rPr lang="en-US" sz="24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S(</a:t>
                      </a:r>
                      <a:r>
                        <a:rPr lang="en-US" sz="2400" dirty="0" err="1">
                          <a:latin typeface="Times New Roman"/>
                          <a:ea typeface="Times New Roman"/>
                        </a:rPr>
                        <a:t>z</a:t>
                      </a:r>
                      <a:r>
                        <a:rPr lang="en-US" sz="2400" baseline="-25000" dirty="0" err="1">
                          <a:latin typeface="Times New Roman"/>
                          <a:ea typeface="Times New Roman"/>
                        </a:rPr>
                        <a:t>i</a:t>
                      </a:r>
                      <a:r>
                        <a:rPr lang="en-US" sz="24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F(</a:t>
                      </a:r>
                      <a:r>
                        <a:rPr lang="en-US" sz="2400" dirty="0" err="1">
                          <a:latin typeface="Times New Roman"/>
                          <a:ea typeface="Times New Roman"/>
                        </a:rPr>
                        <a:t>z</a:t>
                      </a:r>
                      <a:r>
                        <a:rPr lang="en-US" sz="2400" baseline="-25000" dirty="0" err="1">
                          <a:latin typeface="Times New Roman"/>
                          <a:ea typeface="Times New Roman"/>
                        </a:rPr>
                        <a:t>i</a:t>
                      </a:r>
                      <a:r>
                        <a:rPr lang="en-US" sz="2400" dirty="0">
                          <a:latin typeface="Times New Roman"/>
                          <a:ea typeface="Times New Roman"/>
                        </a:rPr>
                        <a:t>) </a:t>
                      </a:r>
                      <a:r>
                        <a:rPr lang="en-US" sz="2400" dirty="0" smtClean="0">
                          <a:latin typeface="Times New Roman"/>
                          <a:ea typeface="Times New Roman"/>
                        </a:rPr>
                        <a:t>-(</a:t>
                      </a:r>
                      <a:r>
                        <a:rPr lang="en-US" sz="2400" dirty="0" err="1" smtClean="0">
                          <a:latin typeface="Times New Roman"/>
                          <a:ea typeface="Times New Roman"/>
                        </a:rPr>
                        <a:t>z</a:t>
                      </a:r>
                      <a:r>
                        <a:rPr lang="en-US" sz="2400" baseline="-25000" dirty="0" err="1" smtClean="0">
                          <a:latin typeface="Times New Roman"/>
                          <a:ea typeface="Times New Roman"/>
                        </a:rPr>
                        <a:t>i</a:t>
                      </a:r>
                      <a:r>
                        <a:rPr lang="en-US" sz="24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700">
                <a:tc>
                  <a:txBody>
                    <a:bodyPr/>
                    <a:lstStyle/>
                    <a:p>
                      <a:pPr marL="0" marR="0" algn="ctr">
                        <a:spcBef>
                          <a:spcPts val="0"/>
                        </a:spcBef>
                        <a:spcAft>
                          <a:spcPts val="600"/>
                        </a:spcAft>
                      </a:pPr>
                      <a:r>
                        <a:rPr lang="en-US" sz="2400" dirty="0">
                          <a:latin typeface="Times New Roman"/>
                          <a:ea typeface="Times New Roman"/>
                        </a:rPr>
                        <a:t>23</a:t>
                      </a:r>
                    </a:p>
                    <a:p>
                      <a:pPr marL="0" marR="0" algn="ctr">
                        <a:spcBef>
                          <a:spcPts val="0"/>
                        </a:spcBef>
                        <a:spcAft>
                          <a:spcPts val="600"/>
                        </a:spcAft>
                      </a:pPr>
                      <a:r>
                        <a:rPr lang="en-US" sz="2400" dirty="0">
                          <a:latin typeface="Times New Roman"/>
                          <a:ea typeface="Times New Roman"/>
                        </a:rPr>
                        <a:t>27</a:t>
                      </a:r>
                    </a:p>
                    <a:p>
                      <a:pPr marL="0" marR="0" algn="ctr">
                        <a:spcBef>
                          <a:spcPts val="0"/>
                        </a:spcBef>
                        <a:spcAft>
                          <a:spcPts val="600"/>
                        </a:spcAft>
                      </a:pPr>
                      <a:r>
                        <a:rPr lang="en-US" sz="2400" dirty="0">
                          <a:latin typeface="Times New Roman"/>
                          <a:ea typeface="Times New Roman"/>
                        </a:rPr>
                        <a:t>33</a:t>
                      </a:r>
                    </a:p>
                    <a:p>
                      <a:pPr marL="0" marR="0" algn="ctr">
                        <a:spcBef>
                          <a:spcPts val="0"/>
                        </a:spcBef>
                        <a:spcAft>
                          <a:spcPts val="600"/>
                        </a:spcAft>
                      </a:pPr>
                      <a:r>
                        <a:rPr lang="en-US" sz="2400" dirty="0">
                          <a:latin typeface="Times New Roman"/>
                          <a:ea typeface="Times New Roman"/>
                        </a:rPr>
                        <a:t>40</a:t>
                      </a:r>
                    </a:p>
                    <a:p>
                      <a:pPr marL="0" marR="0" algn="ctr">
                        <a:spcBef>
                          <a:spcPts val="0"/>
                        </a:spcBef>
                        <a:spcAft>
                          <a:spcPts val="600"/>
                        </a:spcAft>
                      </a:pPr>
                      <a:r>
                        <a:rPr lang="en-US" sz="2400" dirty="0">
                          <a:latin typeface="Times New Roman"/>
                          <a:ea typeface="Times New Roman"/>
                        </a:rPr>
                        <a:t>48</a:t>
                      </a:r>
                    </a:p>
                    <a:p>
                      <a:pPr marL="0" marR="0" algn="ctr">
                        <a:spcBef>
                          <a:spcPts val="0"/>
                        </a:spcBef>
                        <a:spcAft>
                          <a:spcPts val="600"/>
                        </a:spcAft>
                      </a:pPr>
                      <a:r>
                        <a:rPr lang="en-US" sz="2400" dirty="0">
                          <a:latin typeface="Times New Roman"/>
                          <a:ea typeface="Times New Roman"/>
                        </a:rPr>
                        <a:t>48</a:t>
                      </a:r>
                    </a:p>
                    <a:p>
                      <a:pPr marL="0" marR="0" algn="ctr">
                        <a:spcBef>
                          <a:spcPts val="0"/>
                        </a:spcBef>
                        <a:spcAft>
                          <a:spcPts val="600"/>
                        </a:spcAft>
                      </a:pPr>
                      <a:r>
                        <a:rPr lang="en-US" sz="2400" dirty="0">
                          <a:latin typeface="Times New Roman"/>
                          <a:ea typeface="Times New Roman"/>
                        </a:rPr>
                        <a:t>57</a:t>
                      </a:r>
                    </a:p>
                    <a:p>
                      <a:pPr marL="0" marR="0" algn="ctr">
                        <a:spcBef>
                          <a:spcPts val="0"/>
                        </a:spcBef>
                        <a:spcAft>
                          <a:spcPts val="600"/>
                        </a:spcAft>
                      </a:pPr>
                      <a:r>
                        <a:rPr lang="en-US" sz="2400" dirty="0">
                          <a:latin typeface="Times New Roman"/>
                          <a:ea typeface="Times New Roman"/>
                        </a:rPr>
                        <a:t>59</a:t>
                      </a:r>
                    </a:p>
                    <a:p>
                      <a:pPr marL="0" marR="0" algn="ctr">
                        <a:spcBef>
                          <a:spcPts val="0"/>
                        </a:spcBef>
                        <a:spcAft>
                          <a:spcPts val="600"/>
                        </a:spcAft>
                      </a:pPr>
                      <a:r>
                        <a:rPr lang="en-US" sz="2400" dirty="0">
                          <a:latin typeface="Times New Roman"/>
                          <a:ea typeface="Times New Roman"/>
                        </a:rPr>
                        <a:t>62</a:t>
                      </a:r>
                    </a:p>
                    <a:p>
                      <a:pPr marL="0" marR="0" algn="ctr">
                        <a:spcBef>
                          <a:spcPts val="0"/>
                        </a:spcBef>
                        <a:spcAft>
                          <a:spcPts val="600"/>
                        </a:spcAft>
                      </a:pPr>
                      <a:r>
                        <a:rPr lang="en-US" sz="2400" dirty="0">
                          <a:latin typeface="Times New Roman"/>
                          <a:ea typeface="Times New Roman"/>
                        </a:rPr>
                        <a:t>68</a:t>
                      </a:r>
                    </a:p>
                    <a:p>
                      <a:pPr marL="0" marR="0" algn="ctr">
                        <a:spcBef>
                          <a:spcPts val="0"/>
                        </a:spcBef>
                        <a:spcAft>
                          <a:spcPts val="600"/>
                        </a:spcAft>
                      </a:pPr>
                      <a:r>
                        <a:rPr lang="en-US" sz="2400" dirty="0">
                          <a:latin typeface="Times New Roman"/>
                          <a:ea typeface="Times New Roman"/>
                        </a:rPr>
                        <a:t>69</a:t>
                      </a:r>
                    </a:p>
                    <a:p>
                      <a:pPr marL="0" marR="0" algn="ctr">
                        <a:spcBef>
                          <a:spcPts val="0"/>
                        </a:spcBef>
                        <a:spcAft>
                          <a:spcPts val="600"/>
                        </a:spcAft>
                      </a:pPr>
                      <a:r>
                        <a:rPr lang="en-US" sz="2400" dirty="0">
                          <a:latin typeface="Times New Roman"/>
                          <a:ea typeface="Times New Roman"/>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- 1,65</a:t>
                      </a:r>
                    </a:p>
                    <a:p>
                      <a:pPr marL="0" marR="0" algn="ctr">
                        <a:spcBef>
                          <a:spcPts val="0"/>
                        </a:spcBef>
                        <a:spcAft>
                          <a:spcPts val="600"/>
                        </a:spcAft>
                      </a:pPr>
                      <a:r>
                        <a:rPr lang="en-US" sz="2400" dirty="0">
                          <a:latin typeface="Times New Roman"/>
                          <a:ea typeface="Times New Roman"/>
                        </a:rPr>
                        <a:t>- 1,41</a:t>
                      </a:r>
                    </a:p>
                    <a:p>
                      <a:pPr marL="0" marR="0" algn="ctr">
                        <a:spcBef>
                          <a:spcPts val="0"/>
                        </a:spcBef>
                        <a:spcAft>
                          <a:spcPts val="600"/>
                        </a:spcAft>
                      </a:pPr>
                      <a:r>
                        <a:rPr lang="en-US" sz="2400" dirty="0">
                          <a:latin typeface="Times New Roman"/>
                          <a:ea typeface="Times New Roman"/>
                        </a:rPr>
                        <a:t>- 1,05</a:t>
                      </a:r>
                    </a:p>
                    <a:p>
                      <a:pPr marL="0" marR="0" algn="ctr">
                        <a:spcBef>
                          <a:spcPts val="0"/>
                        </a:spcBef>
                        <a:spcAft>
                          <a:spcPts val="600"/>
                        </a:spcAft>
                      </a:pPr>
                      <a:r>
                        <a:rPr lang="en-US" sz="2400" dirty="0">
                          <a:latin typeface="Times New Roman"/>
                          <a:ea typeface="Times New Roman"/>
                        </a:rPr>
                        <a:t>- 0,62</a:t>
                      </a:r>
                    </a:p>
                    <a:p>
                      <a:pPr marL="0" marR="0" algn="ctr">
                        <a:spcBef>
                          <a:spcPts val="0"/>
                        </a:spcBef>
                        <a:spcAft>
                          <a:spcPts val="600"/>
                        </a:spcAft>
                      </a:pPr>
                      <a:r>
                        <a:rPr lang="en-US" sz="2400" dirty="0">
                          <a:latin typeface="Times New Roman"/>
                          <a:ea typeface="Times New Roman"/>
                        </a:rPr>
                        <a:t>- 0,14</a:t>
                      </a:r>
                    </a:p>
                    <a:p>
                      <a:pPr marL="0" marR="0" algn="ctr">
                        <a:spcBef>
                          <a:spcPts val="0"/>
                        </a:spcBef>
                        <a:spcAft>
                          <a:spcPts val="600"/>
                        </a:spcAft>
                      </a:pPr>
                      <a:r>
                        <a:rPr lang="en-US" sz="2400" dirty="0">
                          <a:latin typeface="Times New Roman"/>
                          <a:ea typeface="Times New Roman"/>
                        </a:rPr>
                        <a:t>- 0,14</a:t>
                      </a:r>
                    </a:p>
                    <a:p>
                      <a:pPr marL="0" marR="0" algn="ctr">
                        <a:spcBef>
                          <a:spcPts val="0"/>
                        </a:spcBef>
                        <a:spcAft>
                          <a:spcPts val="600"/>
                        </a:spcAft>
                      </a:pPr>
                      <a:r>
                        <a:rPr lang="en-US" sz="2400" dirty="0">
                          <a:latin typeface="Times New Roman"/>
                          <a:ea typeface="Times New Roman"/>
                        </a:rPr>
                        <a:t>   0,40</a:t>
                      </a:r>
                    </a:p>
                    <a:p>
                      <a:pPr marL="0" marR="0" algn="ctr">
                        <a:spcBef>
                          <a:spcPts val="0"/>
                        </a:spcBef>
                        <a:spcAft>
                          <a:spcPts val="600"/>
                        </a:spcAft>
                      </a:pPr>
                      <a:r>
                        <a:rPr lang="en-US" sz="2400" dirty="0">
                          <a:latin typeface="Times New Roman"/>
                          <a:ea typeface="Times New Roman"/>
                        </a:rPr>
                        <a:t>   0,53</a:t>
                      </a:r>
                    </a:p>
                    <a:p>
                      <a:pPr marL="0" marR="0" algn="ctr">
                        <a:spcBef>
                          <a:spcPts val="0"/>
                        </a:spcBef>
                        <a:spcAft>
                          <a:spcPts val="600"/>
                        </a:spcAft>
                      </a:pPr>
                      <a:r>
                        <a:rPr lang="en-US" sz="2400" dirty="0">
                          <a:latin typeface="Times New Roman"/>
                          <a:ea typeface="Times New Roman"/>
                        </a:rPr>
                        <a:t>   0,71</a:t>
                      </a:r>
                    </a:p>
                    <a:p>
                      <a:pPr marL="0" marR="0" algn="ctr">
                        <a:spcBef>
                          <a:spcPts val="0"/>
                        </a:spcBef>
                        <a:spcAft>
                          <a:spcPts val="600"/>
                        </a:spcAft>
                      </a:pPr>
                      <a:r>
                        <a:rPr lang="en-US" sz="2400" dirty="0">
                          <a:latin typeface="Times New Roman"/>
                          <a:ea typeface="Times New Roman"/>
                        </a:rPr>
                        <a:t>   1,07</a:t>
                      </a:r>
                    </a:p>
                    <a:p>
                      <a:pPr marL="0" marR="0" algn="ctr">
                        <a:spcBef>
                          <a:spcPts val="0"/>
                        </a:spcBef>
                        <a:spcAft>
                          <a:spcPts val="600"/>
                        </a:spcAft>
                      </a:pPr>
                      <a:r>
                        <a:rPr lang="en-US" sz="2400" dirty="0">
                          <a:latin typeface="Times New Roman"/>
                          <a:ea typeface="Times New Roman"/>
                        </a:rPr>
                        <a:t>   1,13</a:t>
                      </a:r>
                    </a:p>
                    <a:p>
                      <a:pPr marL="0" marR="0" algn="ctr">
                        <a:spcBef>
                          <a:spcPts val="0"/>
                        </a:spcBef>
                        <a:spcAft>
                          <a:spcPts val="600"/>
                        </a:spcAft>
                      </a:pPr>
                      <a:r>
                        <a:rPr lang="en-US" sz="2400" dirty="0">
                          <a:latin typeface="Times New Roman"/>
                          <a:ea typeface="Times New Roman"/>
                        </a:rPr>
                        <a:t>   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0,0495</a:t>
                      </a:r>
                    </a:p>
                    <a:p>
                      <a:pPr marL="0" marR="0" algn="ctr">
                        <a:spcBef>
                          <a:spcPts val="0"/>
                        </a:spcBef>
                        <a:spcAft>
                          <a:spcPts val="600"/>
                        </a:spcAft>
                      </a:pPr>
                      <a:r>
                        <a:rPr lang="en-US" sz="2400" dirty="0">
                          <a:latin typeface="Times New Roman"/>
                          <a:ea typeface="Times New Roman"/>
                        </a:rPr>
                        <a:t>0,0783</a:t>
                      </a:r>
                    </a:p>
                    <a:p>
                      <a:pPr marL="0" marR="0" algn="ctr">
                        <a:spcBef>
                          <a:spcPts val="0"/>
                        </a:spcBef>
                        <a:spcAft>
                          <a:spcPts val="600"/>
                        </a:spcAft>
                      </a:pPr>
                      <a:r>
                        <a:rPr lang="en-US" sz="2400" dirty="0">
                          <a:latin typeface="Times New Roman"/>
                          <a:ea typeface="Times New Roman"/>
                        </a:rPr>
                        <a:t>0,1469</a:t>
                      </a:r>
                    </a:p>
                    <a:p>
                      <a:pPr marL="0" marR="0" algn="ctr">
                        <a:spcBef>
                          <a:spcPts val="0"/>
                        </a:spcBef>
                        <a:spcAft>
                          <a:spcPts val="600"/>
                        </a:spcAft>
                      </a:pPr>
                      <a:r>
                        <a:rPr lang="en-US" sz="2400" dirty="0">
                          <a:latin typeface="Times New Roman"/>
                          <a:ea typeface="Times New Roman"/>
                        </a:rPr>
                        <a:t>0,2676</a:t>
                      </a:r>
                    </a:p>
                    <a:p>
                      <a:pPr marL="0" marR="0" algn="ctr">
                        <a:spcBef>
                          <a:spcPts val="0"/>
                        </a:spcBef>
                        <a:spcAft>
                          <a:spcPts val="600"/>
                        </a:spcAft>
                      </a:pPr>
                      <a:r>
                        <a:rPr lang="en-US" sz="2400" dirty="0">
                          <a:latin typeface="Times New Roman"/>
                          <a:ea typeface="Times New Roman"/>
                        </a:rPr>
                        <a:t>0,4443</a:t>
                      </a:r>
                    </a:p>
                    <a:p>
                      <a:pPr marL="0" marR="0" algn="ctr">
                        <a:spcBef>
                          <a:spcPts val="0"/>
                        </a:spcBef>
                        <a:spcAft>
                          <a:spcPts val="600"/>
                        </a:spcAft>
                      </a:pPr>
                      <a:r>
                        <a:rPr lang="en-US" sz="2400" dirty="0">
                          <a:latin typeface="Times New Roman"/>
                          <a:ea typeface="Times New Roman"/>
                        </a:rPr>
                        <a:t>0,4443</a:t>
                      </a:r>
                    </a:p>
                    <a:p>
                      <a:pPr marL="0" marR="0" algn="ctr">
                        <a:spcBef>
                          <a:spcPts val="0"/>
                        </a:spcBef>
                        <a:spcAft>
                          <a:spcPts val="600"/>
                        </a:spcAft>
                      </a:pPr>
                      <a:r>
                        <a:rPr lang="en-US" sz="2400" dirty="0">
                          <a:latin typeface="Times New Roman"/>
                          <a:ea typeface="Times New Roman"/>
                        </a:rPr>
                        <a:t>0,6554</a:t>
                      </a:r>
                    </a:p>
                    <a:p>
                      <a:pPr marL="0" marR="0" algn="ctr">
                        <a:spcBef>
                          <a:spcPts val="0"/>
                        </a:spcBef>
                        <a:spcAft>
                          <a:spcPts val="600"/>
                        </a:spcAft>
                      </a:pPr>
                      <a:r>
                        <a:rPr lang="en-US" sz="2400" dirty="0">
                          <a:latin typeface="Times New Roman"/>
                          <a:ea typeface="Times New Roman"/>
                        </a:rPr>
                        <a:t>0,7019</a:t>
                      </a:r>
                    </a:p>
                    <a:p>
                      <a:pPr marL="0" marR="0" algn="ctr">
                        <a:spcBef>
                          <a:spcPts val="0"/>
                        </a:spcBef>
                        <a:spcAft>
                          <a:spcPts val="600"/>
                        </a:spcAft>
                      </a:pPr>
                      <a:r>
                        <a:rPr lang="en-US" sz="2400" dirty="0">
                          <a:latin typeface="Times New Roman"/>
                          <a:ea typeface="Times New Roman"/>
                        </a:rPr>
                        <a:t>0,7612</a:t>
                      </a:r>
                    </a:p>
                    <a:p>
                      <a:pPr marL="0" marR="0" algn="ctr">
                        <a:spcBef>
                          <a:spcPts val="0"/>
                        </a:spcBef>
                        <a:spcAft>
                          <a:spcPts val="600"/>
                        </a:spcAft>
                      </a:pPr>
                      <a:r>
                        <a:rPr lang="en-US" sz="2400" dirty="0">
                          <a:latin typeface="Times New Roman"/>
                          <a:ea typeface="Times New Roman"/>
                        </a:rPr>
                        <a:t>0,8577</a:t>
                      </a:r>
                    </a:p>
                    <a:p>
                      <a:pPr marL="0" marR="0" algn="ctr">
                        <a:spcBef>
                          <a:spcPts val="0"/>
                        </a:spcBef>
                        <a:spcAft>
                          <a:spcPts val="600"/>
                        </a:spcAft>
                      </a:pPr>
                      <a:r>
                        <a:rPr lang="en-US" sz="2400" dirty="0">
                          <a:latin typeface="Times New Roman"/>
                          <a:ea typeface="Times New Roman"/>
                        </a:rPr>
                        <a:t>0,8708</a:t>
                      </a:r>
                    </a:p>
                    <a:p>
                      <a:pPr marL="0" marR="0" algn="ctr">
                        <a:spcBef>
                          <a:spcPts val="0"/>
                        </a:spcBef>
                        <a:spcAft>
                          <a:spcPts val="600"/>
                        </a:spcAft>
                      </a:pPr>
                      <a:r>
                        <a:rPr lang="en-US" sz="2400" dirty="0">
                          <a:latin typeface="Times New Roman"/>
                          <a:ea typeface="Times New Roman"/>
                        </a:rPr>
                        <a:t>0,8830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0,0833</a:t>
                      </a:r>
                    </a:p>
                    <a:p>
                      <a:pPr marL="0" marR="0" algn="ctr">
                        <a:spcBef>
                          <a:spcPts val="0"/>
                        </a:spcBef>
                        <a:spcAft>
                          <a:spcPts val="600"/>
                        </a:spcAft>
                      </a:pPr>
                      <a:r>
                        <a:rPr lang="en-US" sz="2400" dirty="0">
                          <a:latin typeface="Times New Roman"/>
                          <a:ea typeface="Times New Roman"/>
                        </a:rPr>
                        <a:t>0,1667</a:t>
                      </a:r>
                    </a:p>
                    <a:p>
                      <a:pPr marL="0" marR="0" algn="ctr">
                        <a:spcBef>
                          <a:spcPts val="0"/>
                        </a:spcBef>
                        <a:spcAft>
                          <a:spcPts val="600"/>
                        </a:spcAft>
                      </a:pPr>
                      <a:r>
                        <a:rPr lang="en-US" sz="2400" dirty="0">
                          <a:latin typeface="Times New Roman"/>
                          <a:ea typeface="Times New Roman"/>
                        </a:rPr>
                        <a:t>0,2500</a:t>
                      </a:r>
                    </a:p>
                    <a:p>
                      <a:pPr marL="0" marR="0" algn="ctr">
                        <a:spcBef>
                          <a:spcPts val="0"/>
                        </a:spcBef>
                        <a:spcAft>
                          <a:spcPts val="600"/>
                        </a:spcAft>
                      </a:pPr>
                      <a:r>
                        <a:rPr lang="en-US" sz="2400" dirty="0">
                          <a:latin typeface="Times New Roman"/>
                          <a:ea typeface="Times New Roman"/>
                        </a:rPr>
                        <a:t>0,3333</a:t>
                      </a:r>
                    </a:p>
                    <a:p>
                      <a:pPr marL="0" marR="0" algn="ctr">
                        <a:spcBef>
                          <a:spcPts val="0"/>
                        </a:spcBef>
                        <a:spcAft>
                          <a:spcPts val="600"/>
                        </a:spcAft>
                      </a:pPr>
                      <a:r>
                        <a:rPr lang="en-US" sz="2400" dirty="0">
                          <a:latin typeface="Times New Roman"/>
                          <a:ea typeface="Times New Roman"/>
                        </a:rPr>
                        <a:t>0,5000</a:t>
                      </a:r>
                    </a:p>
                    <a:p>
                      <a:pPr marL="0" marR="0" algn="ctr">
                        <a:spcBef>
                          <a:spcPts val="0"/>
                        </a:spcBef>
                        <a:spcAft>
                          <a:spcPts val="600"/>
                        </a:spcAft>
                      </a:pPr>
                      <a:r>
                        <a:rPr lang="en-US" sz="2400" dirty="0">
                          <a:latin typeface="Times New Roman"/>
                          <a:ea typeface="Times New Roman"/>
                        </a:rPr>
                        <a:t>0,5000</a:t>
                      </a:r>
                    </a:p>
                    <a:p>
                      <a:pPr marL="0" marR="0" algn="ctr">
                        <a:spcBef>
                          <a:spcPts val="0"/>
                        </a:spcBef>
                        <a:spcAft>
                          <a:spcPts val="600"/>
                        </a:spcAft>
                      </a:pPr>
                      <a:r>
                        <a:rPr lang="en-US" sz="2400" dirty="0">
                          <a:latin typeface="Times New Roman"/>
                          <a:ea typeface="Times New Roman"/>
                        </a:rPr>
                        <a:t>0,5833</a:t>
                      </a:r>
                    </a:p>
                    <a:p>
                      <a:pPr marL="0" marR="0" algn="ctr">
                        <a:spcBef>
                          <a:spcPts val="0"/>
                        </a:spcBef>
                        <a:spcAft>
                          <a:spcPts val="600"/>
                        </a:spcAft>
                      </a:pPr>
                      <a:r>
                        <a:rPr lang="en-US" sz="2400" dirty="0">
                          <a:latin typeface="Times New Roman"/>
                          <a:ea typeface="Times New Roman"/>
                        </a:rPr>
                        <a:t>0,6667</a:t>
                      </a:r>
                    </a:p>
                    <a:p>
                      <a:pPr marL="0" marR="0" algn="ctr">
                        <a:spcBef>
                          <a:spcPts val="0"/>
                        </a:spcBef>
                        <a:spcAft>
                          <a:spcPts val="600"/>
                        </a:spcAft>
                      </a:pPr>
                      <a:r>
                        <a:rPr lang="en-US" sz="2400" dirty="0">
                          <a:latin typeface="Times New Roman"/>
                          <a:ea typeface="Times New Roman"/>
                        </a:rPr>
                        <a:t>0,7500</a:t>
                      </a:r>
                    </a:p>
                    <a:p>
                      <a:pPr marL="0" marR="0" algn="ctr">
                        <a:spcBef>
                          <a:spcPts val="0"/>
                        </a:spcBef>
                        <a:spcAft>
                          <a:spcPts val="600"/>
                        </a:spcAft>
                      </a:pPr>
                      <a:r>
                        <a:rPr lang="en-US" sz="2400" dirty="0">
                          <a:latin typeface="Times New Roman"/>
                          <a:ea typeface="Times New Roman"/>
                        </a:rPr>
                        <a:t>0,8333</a:t>
                      </a:r>
                    </a:p>
                    <a:p>
                      <a:pPr marL="0" marR="0" algn="ctr">
                        <a:spcBef>
                          <a:spcPts val="0"/>
                        </a:spcBef>
                        <a:spcAft>
                          <a:spcPts val="600"/>
                        </a:spcAft>
                      </a:pPr>
                      <a:r>
                        <a:rPr lang="en-US" sz="2400" dirty="0">
                          <a:latin typeface="Times New Roman"/>
                          <a:ea typeface="Times New Roman"/>
                        </a:rPr>
                        <a:t>0,9167</a:t>
                      </a:r>
                    </a:p>
                    <a:p>
                      <a:pPr marL="0" marR="0" algn="ctr">
                        <a:spcBef>
                          <a:spcPts val="0"/>
                        </a:spcBef>
                        <a:spcAft>
                          <a:spcPts val="600"/>
                        </a:spcAft>
                      </a:pPr>
                      <a:r>
                        <a:rPr lang="en-US" sz="2400" dirty="0">
                          <a:latin typeface="Times New Roman"/>
                          <a:ea typeface="Times New Roman"/>
                        </a:rPr>
                        <a:t>1,0000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2400" dirty="0">
                          <a:latin typeface="Times New Roman"/>
                          <a:ea typeface="Times New Roman"/>
                        </a:rPr>
                        <a:t>0,0338</a:t>
                      </a:r>
                    </a:p>
                    <a:p>
                      <a:pPr marL="0" marR="0" algn="ctr">
                        <a:spcBef>
                          <a:spcPts val="0"/>
                        </a:spcBef>
                        <a:spcAft>
                          <a:spcPts val="600"/>
                        </a:spcAft>
                      </a:pPr>
                      <a:r>
                        <a:rPr lang="en-US" sz="2400" dirty="0">
                          <a:latin typeface="Times New Roman"/>
                          <a:ea typeface="Times New Roman"/>
                        </a:rPr>
                        <a:t>0,0874</a:t>
                      </a:r>
                    </a:p>
                    <a:p>
                      <a:pPr marL="0" marR="0" algn="ctr">
                        <a:spcBef>
                          <a:spcPts val="0"/>
                        </a:spcBef>
                        <a:spcAft>
                          <a:spcPts val="600"/>
                        </a:spcAft>
                      </a:pPr>
                      <a:r>
                        <a:rPr lang="en-US" sz="2400" dirty="0">
                          <a:latin typeface="Times New Roman"/>
                          <a:ea typeface="Times New Roman"/>
                        </a:rPr>
                        <a:t>0,1031</a:t>
                      </a:r>
                    </a:p>
                    <a:p>
                      <a:pPr marL="0" marR="0" algn="ctr">
                        <a:spcBef>
                          <a:spcPts val="0"/>
                        </a:spcBef>
                        <a:spcAft>
                          <a:spcPts val="600"/>
                        </a:spcAft>
                      </a:pPr>
                      <a:r>
                        <a:rPr lang="en-US" sz="2400" dirty="0">
                          <a:latin typeface="Times New Roman"/>
                          <a:ea typeface="Times New Roman"/>
                        </a:rPr>
                        <a:t>0,0657</a:t>
                      </a:r>
                    </a:p>
                    <a:p>
                      <a:pPr marL="0" marR="0" algn="ctr">
                        <a:spcBef>
                          <a:spcPts val="0"/>
                        </a:spcBef>
                        <a:spcAft>
                          <a:spcPts val="600"/>
                        </a:spcAft>
                      </a:pPr>
                      <a:r>
                        <a:rPr lang="en-US" sz="2400" dirty="0">
                          <a:latin typeface="Times New Roman"/>
                          <a:ea typeface="Times New Roman"/>
                        </a:rPr>
                        <a:t>0,0557</a:t>
                      </a:r>
                    </a:p>
                    <a:p>
                      <a:pPr marL="0" marR="0" algn="ctr">
                        <a:spcBef>
                          <a:spcPts val="0"/>
                        </a:spcBef>
                        <a:spcAft>
                          <a:spcPts val="600"/>
                        </a:spcAft>
                      </a:pPr>
                      <a:r>
                        <a:rPr lang="en-US" sz="2400" dirty="0">
                          <a:latin typeface="Times New Roman"/>
                          <a:ea typeface="Times New Roman"/>
                        </a:rPr>
                        <a:t>0,0557</a:t>
                      </a:r>
                    </a:p>
                    <a:p>
                      <a:pPr marL="0" marR="0" algn="ctr">
                        <a:spcBef>
                          <a:spcPts val="0"/>
                        </a:spcBef>
                        <a:spcAft>
                          <a:spcPts val="600"/>
                        </a:spcAft>
                      </a:pPr>
                      <a:r>
                        <a:rPr lang="en-US" sz="2400" dirty="0">
                          <a:latin typeface="Times New Roman"/>
                          <a:ea typeface="Times New Roman"/>
                        </a:rPr>
                        <a:t>0,0721</a:t>
                      </a:r>
                    </a:p>
                    <a:p>
                      <a:pPr marL="0" marR="0" algn="ctr">
                        <a:spcBef>
                          <a:spcPts val="0"/>
                        </a:spcBef>
                        <a:spcAft>
                          <a:spcPts val="600"/>
                        </a:spcAft>
                      </a:pPr>
                      <a:r>
                        <a:rPr lang="en-US" sz="2400" dirty="0">
                          <a:latin typeface="Times New Roman"/>
                          <a:ea typeface="Times New Roman"/>
                        </a:rPr>
                        <a:t>0,0352</a:t>
                      </a:r>
                    </a:p>
                    <a:p>
                      <a:pPr marL="0" marR="0" algn="ctr">
                        <a:spcBef>
                          <a:spcPts val="0"/>
                        </a:spcBef>
                        <a:spcAft>
                          <a:spcPts val="600"/>
                        </a:spcAft>
                      </a:pPr>
                      <a:r>
                        <a:rPr lang="en-US" sz="2400" dirty="0">
                          <a:latin typeface="Times New Roman"/>
                          <a:ea typeface="Times New Roman"/>
                        </a:rPr>
                        <a:t>0,0112</a:t>
                      </a:r>
                    </a:p>
                    <a:p>
                      <a:pPr marL="0" marR="0" algn="ctr">
                        <a:spcBef>
                          <a:spcPts val="0"/>
                        </a:spcBef>
                        <a:spcAft>
                          <a:spcPts val="600"/>
                        </a:spcAft>
                      </a:pPr>
                      <a:r>
                        <a:rPr lang="en-US" sz="2400" dirty="0">
                          <a:latin typeface="Times New Roman"/>
                          <a:ea typeface="Times New Roman"/>
                        </a:rPr>
                        <a:t>0,0244</a:t>
                      </a:r>
                    </a:p>
                    <a:p>
                      <a:pPr marL="0" marR="0" algn="ctr">
                        <a:spcBef>
                          <a:spcPts val="0"/>
                        </a:spcBef>
                        <a:spcAft>
                          <a:spcPts val="600"/>
                        </a:spcAft>
                      </a:pPr>
                      <a:r>
                        <a:rPr lang="en-US" sz="2400" dirty="0">
                          <a:latin typeface="Times New Roman"/>
                          <a:ea typeface="Times New Roman"/>
                        </a:rPr>
                        <a:t>0,0459</a:t>
                      </a:r>
                    </a:p>
                    <a:p>
                      <a:pPr marL="0" marR="0" algn="ctr">
                        <a:spcBef>
                          <a:spcPts val="0"/>
                        </a:spcBef>
                        <a:spcAft>
                          <a:spcPts val="600"/>
                        </a:spcAft>
                      </a:pPr>
                      <a:r>
                        <a:rPr lang="en-US" sz="2400" dirty="0">
                          <a:latin typeface="Times New Roman"/>
                          <a:ea typeface="Times New Roman"/>
                        </a:rPr>
                        <a:t>0,1170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0" y="0"/>
            <a:ext cx="9144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0613" indent="-1090613"/>
            <a:r>
              <a:rPr lang="en-US" sz="2000" dirty="0" smtClean="0">
                <a:solidFill>
                  <a:schemeClr val="tx1"/>
                </a:solidFill>
              </a:rPr>
              <a:t>CONTOH : SAMPEL DENGAN DATA : 23, 27, 33, 40, 48, 48, 57, 59, 62, 68, 69, 70.  SEHINGGA DIPEROLEH RATA-RATA =50,3 DAN S = 16,55</a:t>
            </a:r>
            <a:endParaRPr lang="en-US" sz="2000" dirty="0">
              <a:solidFill>
                <a:schemeClr val="tx1"/>
              </a:solidFill>
            </a:endParaRPr>
          </a:p>
        </p:txBody>
      </p:sp>
      <p:sp>
        <p:nvSpPr>
          <p:cNvPr id="6" name="Rectangle 5"/>
          <p:cNvSpPr/>
          <p:nvPr/>
        </p:nvSpPr>
        <p:spPr>
          <a:xfrm>
            <a:off x="6324600" y="685800"/>
            <a:ext cx="2819400" cy="365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n-US" sz="2400" dirty="0" smtClean="0">
                <a:solidFill>
                  <a:schemeClr val="tx1"/>
                </a:solidFill>
              </a:rPr>
              <a:t>L</a:t>
            </a:r>
            <a:r>
              <a:rPr lang="en-US" sz="2400" baseline="-25000" dirty="0" smtClean="0">
                <a:solidFill>
                  <a:schemeClr val="tx1"/>
                </a:solidFill>
              </a:rPr>
              <a:t>0</a:t>
            </a:r>
            <a:r>
              <a:rPr lang="en-US" sz="2400" dirty="0" smtClean="0">
                <a:solidFill>
                  <a:schemeClr val="tx1"/>
                </a:solidFill>
              </a:rPr>
              <a:t> = 0,1170; n = 12;  Α = 0,05; L</a:t>
            </a:r>
            <a:r>
              <a:rPr lang="en-US" sz="2400" baseline="-25000" dirty="0" smtClean="0">
                <a:solidFill>
                  <a:schemeClr val="tx1"/>
                </a:solidFill>
              </a:rPr>
              <a:t>TAB.</a:t>
            </a:r>
            <a:r>
              <a:rPr lang="en-US" sz="2400" dirty="0" smtClean="0">
                <a:solidFill>
                  <a:schemeClr val="tx1"/>
                </a:solidFill>
              </a:rPr>
              <a:t> = 0,242.  KARENA L</a:t>
            </a:r>
            <a:r>
              <a:rPr lang="en-US" sz="2400" baseline="-25000" dirty="0" smtClean="0">
                <a:solidFill>
                  <a:schemeClr val="tx1"/>
                </a:solidFill>
              </a:rPr>
              <a:t>TAB. </a:t>
            </a:r>
            <a:r>
              <a:rPr lang="en-US" sz="2400" dirty="0" smtClean="0">
                <a:solidFill>
                  <a:schemeClr val="tx1"/>
                </a:solidFill>
              </a:rPr>
              <a:t>&gt; L</a:t>
            </a:r>
            <a:r>
              <a:rPr lang="en-US" sz="2400" baseline="-25000" dirty="0" smtClean="0">
                <a:solidFill>
                  <a:schemeClr val="tx1"/>
                </a:solidFill>
              </a:rPr>
              <a:t>0</a:t>
            </a:r>
            <a:r>
              <a:rPr lang="en-US" sz="2400" dirty="0" smtClean="0">
                <a:solidFill>
                  <a:schemeClr val="tx1"/>
                </a:solidFill>
              </a:rPr>
              <a:t> = 0,242 &gt; 0,117, MAKA H</a:t>
            </a:r>
            <a:r>
              <a:rPr lang="en-US" sz="2400" baseline="-25000" dirty="0" smtClean="0">
                <a:solidFill>
                  <a:schemeClr val="tx1"/>
                </a:solidFill>
              </a:rPr>
              <a:t>0</a:t>
            </a:r>
            <a:r>
              <a:rPr lang="en-US" sz="2400" dirty="0" smtClean="0">
                <a:solidFill>
                  <a:schemeClr val="tx1"/>
                </a:solidFill>
              </a:rPr>
              <a:t> DITERIMA = POPULASI BERDISTRIBUSI NORMAL.</a:t>
            </a:r>
            <a:endParaRPr lang="en-US"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09600"/>
            <a:ext cx="7924800" cy="5791200"/>
          </a:xfrm>
        </p:spPr>
        <p:txBody>
          <a:bodyPr/>
          <a:lstStyle/>
          <a:p>
            <a:pPr marL="346075" indent="-346075" algn="just">
              <a:buFont typeface="Wingdings" pitchFamily="2" charset="2"/>
              <a:buChar char="Ø"/>
            </a:pPr>
            <a:r>
              <a:rPr lang="en-US" dirty="0" smtClean="0">
                <a:solidFill>
                  <a:schemeClr val="tx1"/>
                </a:solidFill>
              </a:rPr>
              <a:t>Dari </a:t>
            </a:r>
            <a:r>
              <a:rPr lang="en-US" dirty="0" err="1" smtClean="0">
                <a:solidFill>
                  <a:schemeClr val="tx1"/>
                </a:solidFill>
              </a:rPr>
              <a:t>sudut</a:t>
            </a:r>
            <a:r>
              <a:rPr lang="en-US" dirty="0" smtClean="0">
                <a:solidFill>
                  <a:schemeClr val="tx1"/>
                </a:solidFill>
              </a:rPr>
              <a:t> </a:t>
            </a:r>
            <a:r>
              <a:rPr lang="en-US" dirty="0" err="1" smtClean="0">
                <a:solidFill>
                  <a:schemeClr val="tx1"/>
                </a:solidFill>
              </a:rPr>
              <a:t>pandang</a:t>
            </a:r>
            <a:r>
              <a:rPr lang="en-US" dirty="0" smtClean="0">
                <a:solidFill>
                  <a:schemeClr val="tx1"/>
                </a:solidFill>
              </a:rPr>
              <a:t> </a:t>
            </a:r>
            <a:r>
              <a:rPr lang="en-US" dirty="0" err="1" smtClean="0">
                <a:solidFill>
                  <a:schemeClr val="tx1"/>
                </a:solidFill>
              </a:rPr>
              <a:t>bisnis</a:t>
            </a:r>
            <a:r>
              <a:rPr lang="en-US" dirty="0" smtClean="0">
                <a:solidFill>
                  <a:schemeClr val="tx1"/>
                </a:solidFill>
              </a:rPr>
              <a:t>, data </a:t>
            </a:r>
            <a:r>
              <a:rPr lang="en-US" dirty="0" err="1" smtClean="0">
                <a:solidFill>
                  <a:schemeClr val="tx1"/>
                </a:solidFill>
              </a:rPr>
              <a:t>bisnis</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deskripsi</a:t>
            </a:r>
            <a:r>
              <a:rPr lang="en-US" dirty="0" smtClean="0">
                <a:solidFill>
                  <a:schemeClr val="tx1"/>
                </a:solidFill>
              </a:rPr>
              <a:t> </a:t>
            </a:r>
            <a:r>
              <a:rPr lang="en-US" dirty="0" err="1" smtClean="0">
                <a:solidFill>
                  <a:schemeClr val="tx1"/>
                </a:solidFill>
              </a:rPr>
              <a:t>organisasi</a:t>
            </a:r>
            <a:r>
              <a:rPr lang="en-US" dirty="0" smtClean="0">
                <a:solidFill>
                  <a:schemeClr val="tx1"/>
                </a:solidFill>
              </a:rPr>
              <a:t> </a:t>
            </a:r>
            <a:r>
              <a:rPr lang="en-US" dirty="0" err="1" smtClean="0">
                <a:solidFill>
                  <a:schemeClr val="tx1"/>
                </a:solidFill>
              </a:rPr>
              <a:t>tentang</a:t>
            </a:r>
            <a:r>
              <a:rPr lang="en-US" dirty="0" smtClean="0">
                <a:solidFill>
                  <a:schemeClr val="tx1"/>
                </a:solidFill>
              </a:rPr>
              <a:t> </a:t>
            </a:r>
            <a:r>
              <a:rPr lang="en-US" dirty="0" err="1" smtClean="0">
                <a:solidFill>
                  <a:schemeClr val="tx1"/>
                </a:solidFill>
              </a:rPr>
              <a:t>sesuatu</a:t>
            </a:r>
            <a:r>
              <a:rPr lang="en-US" dirty="0" smtClean="0">
                <a:solidFill>
                  <a:schemeClr val="tx1"/>
                </a:solidFill>
              </a:rPr>
              <a:t> (resources) </a:t>
            </a:r>
            <a:r>
              <a:rPr lang="en-US" dirty="0" err="1" smtClean="0">
                <a:solidFill>
                  <a:schemeClr val="tx1"/>
                </a:solidFill>
              </a:rPr>
              <a:t>dan</a:t>
            </a:r>
            <a:r>
              <a:rPr lang="en-US" dirty="0" smtClean="0">
                <a:solidFill>
                  <a:schemeClr val="tx1"/>
                </a:solidFill>
              </a:rPr>
              <a:t> </a:t>
            </a:r>
            <a:r>
              <a:rPr lang="en-US" dirty="0" err="1" smtClean="0">
                <a:solidFill>
                  <a:schemeClr val="tx1"/>
                </a:solidFill>
              </a:rPr>
              <a:t>kejadian</a:t>
            </a:r>
            <a:r>
              <a:rPr lang="en-US" dirty="0" smtClean="0">
                <a:solidFill>
                  <a:schemeClr val="tx1"/>
                </a:solidFill>
              </a:rPr>
              <a:t> (transactions)yang </a:t>
            </a:r>
            <a:r>
              <a:rPr lang="en-US" dirty="0" err="1" smtClean="0">
                <a:solidFill>
                  <a:schemeClr val="tx1"/>
                </a:solidFill>
              </a:rPr>
              <a:t>terjadi</a:t>
            </a:r>
            <a:endParaRPr lang="en-US" dirty="0" smtClean="0">
              <a:solidFill>
                <a:schemeClr val="tx1"/>
              </a:solidFill>
            </a:endParaRPr>
          </a:p>
          <a:p>
            <a:pPr marL="346075" indent="-346075" algn="just">
              <a:buFont typeface="Wingdings" pitchFamily="2" charset="2"/>
              <a:buChar char="Ø"/>
            </a:pPr>
            <a:r>
              <a:rPr lang="en-US" dirty="0" err="1" smtClean="0">
                <a:solidFill>
                  <a:schemeClr val="tx1"/>
                </a:solidFill>
              </a:rPr>
              <a:t>Pengertian</a:t>
            </a:r>
            <a:r>
              <a:rPr lang="en-US" dirty="0" smtClean="0">
                <a:solidFill>
                  <a:schemeClr val="tx1"/>
                </a:solidFill>
              </a:rPr>
              <a:t> yang lain </a:t>
            </a:r>
            <a:r>
              <a:rPr lang="en-US" dirty="0" err="1" smtClean="0">
                <a:solidFill>
                  <a:schemeClr val="tx1"/>
                </a:solidFill>
              </a:rPr>
              <a:t>menyebutkan</a:t>
            </a:r>
            <a:r>
              <a:rPr lang="en-US" dirty="0" smtClean="0">
                <a:solidFill>
                  <a:schemeClr val="tx1"/>
                </a:solidFill>
              </a:rPr>
              <a:t> </a:t>
            </a:r>
            <a:r>
              <a:rPr lang="en-US" dirty="0" err="1" smtClean="0">
                <a:solidFill>
                  <a:schemeClr val="tx1"/>
                </a:solidFill>
              </a:rPr>
              <a:t>bahwa</a:t>
            </a:r>
            <a:r>
              <a:rPr lang="en-US" dirty="0" smtClean="0">
                <a:solidFill>
                  <a:schemeClr val="tx1"/>
                </a:solidFill>
              </a:rPr>
              <a:t> data </a:t>
            </a:r>
            <a:r>
              <a:rPr lang="en-US" dirty="0" err="1" smtClean="0">
                <a:solidFill>
                  <a:schemeClr val="tx1"/>
                </a:solidFill>
              </a:rPr>
              <a:t>adalah</a:t>
            </a:r>
            <a:r>
              <a:rPr lang="en-US" dirty="0" smtClean="0">
                <a:solidFill>
                  <a:schemeClr val="tx1"/>
                </a:solidFill>
              </a:rPr>
              <a:t> </a:t>
            </a:r>
            <a:r>
              <a:rPr lang="en-US" dirty="0" err="1" smtClean="0">
                <a:solidFill>
                  <a:schemeClr val="tx1"/>
                </a:solidFill>
              </a:rPr>
              <a:t>deskripsi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kejadian</a:t>
            </a:r>
            <a:r>
              <a:rPr lang="en-US" dirty="0" smtClean="0">
                <a:solidFill>
                  <a:schemeClr val="tx1"/>
                </a:solidFill>
              </a:rPr>
              <a:t> yang </a:t>
            </a:r>
            <a:r>
              <a:rPr lang="en-US" dirty="0" err="1" smtClean="0">
                <a:solidFill>
                  <a:schemeClr val="tx1"/>
                </a:solidFill>
              </a:rPr>
              <a:t>kita</a:t>
            </a:r>
            <a:r>
              <a:rPr lang="en-US" dirty="0" smtClean="0">
                <a:solidFill>
                  <a:schemeClr val="tx1"/>
                </a:solidFill>
              </a:rPr>
              <a:t> </a:t>
            </a:r>
            <a:r>
              <a:rPr lang="en-US" dirty="0" err="1" smtClean="0">
                <a:solidFill>
                  <a:schemeClr val="tx1"/>
                </a:solidFill>
              </a:rPr>
              <a:t>hadapi</a:t>
            </a:r>
            <a:endParaRPr lang="en-US" dirty="0" smtClean="0">
              <a:solidFill>
                <a:schemeClr val="tx1"/>
              </a:solidFill>
            </a:endParaRPr>
          </a:p>
          <a:p>
            <a:pPr marL="346075" indent="-346075" algn="just">
              <a:buFont typeface="Wingdings" pitchFamily="2" charset="2"/>
              <a:buChar char="Ø"/>
            </a:pPr>
            <a:r>
              <a:rPr lang="en-US" dirty="0" err="1" smtClean="0">
                <a:solidFill>
                  <a:schemeClr val="tx1"/>
                </a:solidFill>
              </a:rPr>
              <a:t>intinya</a:t>
            </a:r>
            <a:r>
              <a:rPr lang="en-US" dirty="0" smtClean="0">
                <a:solidFill>
                  <a:schemeClr val="tx1"/>
                </a:solidFill>
              </a:rPr>
              <a:t> data </a:t>
            </a:r>
            <a:r>
              <a:rPr lang="en-US" dirty="0" err="1" smtClean="0">
                <a:solidFill>
                  <a:schemeClr val="tx1"/>
                </a:solidFill>
              </a:rPr>
              <a:t>itu</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fakta-fakta</a:t>
            </a:r>
            <a:r>
              <a:rPr lang="en-US" dirty="0" smtClean="0">
                <a:solidFill>
                  <a:schemeClr val="tx1"/>
                </a:solidFill>
              </a:rPr>
              <a:t>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menghasilkan</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kesimpulan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menarik</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keputusan</a:t>
            </a:r>
            <a:endParaRPr lang="en-US" dirty="0" smtClean="0">
              <a:solidFill>
                <a:schemeClr val="tx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7391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X. REGRESI </a:t>
            </a:r>
            <a:r>
              <a:rPr lang="en-US" sz="4000" dirty="0" smtClean="0">
                <a:solidFill>
                  <a:schemeClr val="tx1"/>
                </a:solidFill>
              </a:rPr>
              <a:t>DAN KORELASI</a:t>
            </a:r>
            <a:endParaRPr lang="en-US" sz="4000" dirty="0">
              <a:solidFill>
                <a:schemeClr val="tx1"/>
              </a:solidFill>
            </a:endParaRPr>
          </a:p>
        </p:txBody>
      </p:sp>
      <p:sp>
        <p:nvSpPr>
          <p:cNvPr id="5" name="Rectangle 4"/>
          <p:cNvSpPr/>
          <p:nvPr/>
        </p:nvSpPr>
        <p:spPr>
          <a:xfrm>
            <a:off x="838200" y="12192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t>
            </a:r>
            <a:r>
              <a:rPr lang="en-US" dirty="0" smtClean="0"/>
              <a:t> </a:t>
            </a:r>
            <a:endParaRPr lang="en-US" dirty="0"/>
          </a:p>
        </p:txBody>
      </p:sp>
      <p:sp>
        <p:nvSpPr>
          <p:cNvPr id="6" name="Rectangle 5"/>
          <p:cNvSpPr/>
          <p:nvPr/>
        </p:nvSpPr>
        <p:spPr>
          <a:xfrm>
            <a:off x="990600" y="1219200"/>
            <a:ext cx="2286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7" name="Rectangle 6"/>
          <p:cNvSpPr/>
          <p:nvPr/>
        </p:nvSpPr>
        <p:spPr>
          <a:xfrm>
            <a:off x="1219200" y="12192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b</a:t>
            </a:r>
            <a:r>
              <a:rPr lang="en-US" baseline="-25000" dirty="0" smtClean="0">
                <a:solidFill>
                  <a:schemeClr val="tx1"/>
                </a:solidFill>
              </a:rPr>
              <a:t>0</a:t>
            </a:r>
            <a:r>
              <a:rPr lang="en-US" dirty="0" smtClean="0">
                <a:solidFill>
                  <a:schemeClr val="tx1"/>
                </a:solidFill>
              </a:rPr>
              <a:t> + b</a:t>
            </a:r>
            <a:r>
              <a:rPr lang="en-US" baseline="-25000" dirty="0" smtClean="0">
                <a:solidFill>
                  <a:schemeClr val="tx1"/>
                </a:solidFill>
              </a:rPr>
              <a:t>1</a:t>
            </a:r>
            <a:r>
              <a:rPr lang="en-US" dirty="0" smtClean="0">
                <a:solidFill>
                  <a:schemeClr val="tx1"/>
                </a:solidFill>
              </a:rPr>
              <a:t>X  </a:t>
            </a:r>
            <a:endParaRPr lang="en-US" dirty="0">
              <a:solidFill>
                <a:schemeClr val="tx1"/>
              </a:solidFill>
            </a:endParaRPr>
          </a:p>
        </p:txBody>
      </p:sp>
      <p:sp>
        <p:nvSpPr>
          <p:cNvPr id="8" name="Rectangle 7"/>
          <p:cNvSpPr/>
          <p:nvPr/>
        </p:nvSpPr>
        <p:spPr>
          <a:xfrm>
            <a:off x="838200" y="2362200"/>
            <a:ext cx="609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r>
              <a:rPr lang="en-US" baseline="-25000" dirty="0" smtClean="0">
                <a:solidFill>
                  <a:schemeClr val="tx1"/>
                </a:solidFill>
              </a:rPr>
              <a:t>0</a:t>
            </a:r>
            <a:r>
              <a:rPr lang="en-US" dirty="0" smtClean="0">
                <a:solidFill>
                  <a:schemeClr val="tx1"/>
                </a:solidFill>
              </a:rPr>
              <a:t> =</a:t>
            </a:r>
            <a:endParaRPr lang="en-US" dirty="0">
              <a:solidFill>
                <a:schemeClr val="tx1"/>
              </a:solidFill>
            </a:endParaRPr>
          </a:p>
        </p:txBody>
      </p:sp>
      <p:sp>
        <p:nvSpPr>
          <p:cNvPr id="9" name="Rectangle 8"/>
          <p:cNvSpPr/>
          <p:nvPr/>
        </p:nvSpPr>
        <p:spPr>
          <a:xfrm>
            <a:off x="1447800" y="2131140"/>
            <a:ext cx="2667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r>
              <a:rPr lang="el-GR" dirty="0" smtClean="0">
                <a:solidFill>
                  <a:schemeClr val="tx1"/>
                </a:solidFill>
              </a:rPr>
              <a:t>Σ</a:t>
            </a:r>
            <a:r>
              <a:rPr lang="en-US" dirty="0" smtClean="0">
                <a:solidFill>
                  <a:schemeClr val="tx1"/>
                </a:solidFill>
              </a:rPr>
              <a:t>Yi) (</a:t>
            </a:r>
            <a:r>
              <a:rPr lang="el-GR" dirty="0" smtClean="0">
                <a:solidFill>
                  <a:schemeClr val="tx1"/>
                </a:solidFill>
              </a:rPr>
              <a:t>Σ</a:t>
            </a:r>
            <a:r>
              <a:rPr lang="en-US" dirty="0" smtClean="0">
                <a:solidFill>
                  <a:schemeClr val="tx1"/>
                </a:solidFill>
              </a:rPr>
              <a:t>Xi</a:t>
            </a:r>
            <a:r>
              <a:rPr lang="en-US" baseline="30000" dirty="0" smtClean="0">
                <a:solidFill>
                  <a:schemeClr val="tx1"/>
                </a:solidFill>
              </a:rPr>
              <a:t>2</a:t>
            </a:r>
            <a:r>
              <a:rPr lang="en-US" dirty="0" smtClean="0">
                <a:solidFill>
                  <a:schemeClr val="tx1"/>
                </a:solidFill>
              </a:rPr>
              <a:t>) – (</a:t>
            </a:r>
            <a:r>
              <a:rPr lang="el-GR" dirty="0" smtClean="0">
                <a:solidFill>
                  <a:schemeClr val="tx1"/>
                </a:solidFill>
              </a:rPr>
              <a:t>Σ</a:t>
            </a:r>
            <a:r>
              <a:rPr lang="en-US" dirty="0" smtClean="0">
                <a:solidFill>
                  <a:schemeClr val="tx1"/>
                </a:solidFill>
              </a:rPr>
              <a:t>Xi) (</a:t>
            </a:r>
            <a:r>
              <a:rPr lang="el-GR" dirty="0" smtClean="0">
                <a:solidFill>
                  <a:schemeClr val="tx1"/>
                </a:solidFill>
              </a:rPr>
              <a:t>Σ</a:t>
            </a:r>
            <a:r>
              <a:rPr lang="en-US" dirty="0" err="1" smtClean="0">
                <a:solidFill>
                  <a:schemeClr val="tx1"/>
                </a:solidFill>
              </a:rPr>
              <a:t>XiYi</a:t>
            </a:r>
            <a:r>
              <a:rPr lang="en-US" dirty="0" smtClean="0">
                <a:solidFill>
                  <a:schemeClr val="tx1"/>
                </a:solidFill>
              </a:rPr>
              <a:t>)</a:t>
            </a:r>
            <a:endParaRPr lang="en-US" dirty="0">
              <a:solidFill>
                <a:schemeClr val="tx1"/>
              </a:solidFill>
            </a:endParaRPr>
          </a:p>
        </p:txBody>
      </p:sp>
      <p:sp>
        <p:nvSpPr>
          <p:cNvPr id="11" name="Rectangle 10"/>
          <p:cNvSpPr/>
          <p:nvPr/>
        </p:nvSpPr>
        <p:spPr>
          <a:xfrm>
            <a:off x="1371600" y="2544096"/>
            <a:ext cx="2819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r>
              <a:rPr lang="el-GR" dirty="0" smtClean="0">
                <a:solidFill>
                  <a:schemeClr val="tx1"/>
                </a:solidFill>
              </a:rPr>
              <a:t>Σ</a:t>
            </a:r>
            <a:r>
              <a:rPr lang="en-US" dirty="0" smtClean="0">
                <a:solidFill>
                  <a:schemeClr val="tx1"/>
                </a:solidFill>
              </a:rPr>
              <a:t>Xi</a:t>
            </a:r>
            <a:r>
              <a:rPr lang="en-US" baseline="30000" dirty="0" smtClean="0">
                <a:solidFill>
                  <a:schemeClr val="tx1"/>
                </a:solidFill>
              </a:rPr>
              <a:t>2</a:t>
            </a:r>
            <a:r>
              <a:rPr lang="en-US" dirty="0" smtClean="0">
                <a:solidFill>
                  <a:schemeClr val="tx1"/>
                </a:solidFill>
              </a:rPr>
              <a:t> – (</a:t>
            </a:r>
            <a:r>
              <a:rPr lang="el-GR" dirty="0" smtClean="0">
                <a:solidFill>
                  <a:schemeClr val="tx1"/>
                </a:solidFill>
              </a:rPr>
              <a:t>Σ</a:t>
            </a:r>
            <a:r>
              <a:rPr lang="en-US" dirty="0" smtClean="0">
                <a:solidFill>
                  <a:schemeClr val="tx1"/>
                </a:solidFill>
              </a:rPr>
              <a:t>Xi)</a:t>
            </a:r>
            <a:r>
              <a:rPr lang="en-US" baseline="30000" dirty="0" smtClean="0">
                <a:solidFill>
                  <a:schemeClr val="tx1"/>
                </a:solidFill>
              </a:rPr>
              <a:t>2</a:t>
            </a:r>
            <a:endParaRPr lang="en-US" baseline="30000" dirty="0">
              <a:solidFill>
                <a:schemeClr val="tx1"/>
              </a:solidFill>
            </a:endParaRPr>
          </a:p>
        </p:txBody>
      </p:sp>
      <p:cxnSp>
        <p:nvCxnSpPr>
          <p:cNvPr id="15" name="Straight Connector 14"/>
          <p:cNvCxnSpPr/>
          <p:nvPr/>
        </p:nvCxnSpPr>
        <p:spPr>
          <a:xfrm>
            <a:off x="1474860" y="2625216"/>
            <a:ext cx="2514600" cy="1588"/>
          </a:xfrm>
          <a:prstGeom prst="line">
            <a:avLst/>
          </a:prstGeom>
        </p:spPr>
        <p:style>
          <a:lnRef idx="1">
            <a:schemeClr val="dk1"/>
          </a:lnRef>
          <a:fillRef idx="0">
            <a:schemeClr val="dk1"/>
          </a:fillRef>
          <a:effectRef idx="0">
            <a:schemeClr val="dk1"/>
          </a:effectRef>
          <a:fontRef idx="minor">
            <a:schemeClr val="tx1"/>
          </a:fontRef>
        </p:style>
      </p:cxnSp>
      <p:sp>
        <p:nvSpPr>
          <p:cNvPr id="16" name="Rectangle 15"/>
          <p:cNvSpPr/>
          <p:nvPr/>
        </p:nvSpPr>
        <p:spPr>
          <a:xfrm>
            <a:off x="1066800" y="3352800"/>
            <a:ext cx="609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r>
              <a:rPr lang="en-US" baseline="-25000" dirty="0" smtClean="0">
                <a:solidFill>
                  <a:schemeClr val="tx1"/>
                </a:solidFill>
              </a:rPr>
              <a:t>1</a:t>
            </a:r>
            <a:r>
              <a:rPr lang="en-US" dirty="0" smtClean="0">
                <a:solidFill>
                  <a:schemeClr val="tx1"/>
                </a:solidFill>
              </a:rPr>
              <a:t> =</a:t>
            </a:r>
            <a:endParaRPr lang="en-US" dirty="0">
              <a:solidFill>
                <a:schemeClr val="tx1"/>
              </a:solidFill>
            </a:endParaRPr>
          </a:p>
        </p:txBody>
      </p:sp>
      <p:sp>
        <p:nvSpPr>
          <p:cNvPr id="17" name="Rectangle 16"/>
          <p:cNvSpPr/>
          <p:nvPr/>
        </p:nvSpPr>
        <p:spPr>
          <a:xfrm>
            <a:off x="5486400" y="2209800"/>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_</a:t>
            </a:r>
            <a:endParaRPr lang="en-US" dirty="0">
              <a:solidFill>
                <a:schemeClr val="tx1"/>
              </a:solidFill>
            </a:endParaRPr>
          </a:p>
        </p:txBody>
      </p:sp>
      <p:sp>
        <p:nvSpPr>
          <p:cNvPr id="18" name="Rectangle 17"/>
          <p:cNvSpPr/>
          <p:nvPr/>
        </p:nvSpPr>
        <p:spPr>
          <a:xfrm>
            <a:off x="4343400" y="2362200"/>
            <a:ext cx="2743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r>
              <a:rPr lang="en-US" baseline="-25000" dirty="0">
                <a:solidFill>
                  <a:schemeClr val="tx1"/>
                </a:solidFill>
              </a:rPr>
              <a:t>0</a:t>
            </a:r>
            <a:r>
              <a:rPr lang="en-US" dirty="0" smtClean="0">
                <a:solidFill>
                  <a:schemeClr val="tx1"/>
                </a:solidFill>
              </a:rPr>
              <a:t> =   Y – b</a:t>
            </a:r>
            <a:r>
              <a:rPr lang="en-US" baseline="-25000" dirty="0" smtClean="0">
                <a:solidFill>
                  <a:schemeClr val="tx1"/>
                </a:solidFill>
              </a:rPr>
              <a:t>1</a:t>
            </a:r>
            <a:r>
              <a:rPr lang="en-US" dirty="0" smtClean="0">
                <a:solidFill>
                  <a:schemeClr val="tx1"/>
                </a:solidFill>
              </a:rPr>
              <a:t>X</a:t>
            </a:r>
            <a:endParaRPr lang="en-US" dirty="0">
              <a:solidFill>
                <a:schemeClr val="tx1"/>
              </a:solidFill>
            </a:endParaRPr>
          </a:p>
        </p:txBody>
      </p:sp>
      <p:sp>
        <p:nvSpPr>
          <p:cNvPr id="20" name="Rectangle 19"/>
          <p:cNvSpPr/>
          <p:nvPr/>
        </p:nvSpPr>
        <p:spPr>
          <a:xfrm>
            <a:off x="1600200" y="3124200"/>
            <a:ext cx="2667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r>
              <a:rPr lang="el-GR" dirty="0" smtClean="0">
                <a:solidFill>
                  <a:schemeClr val="tx1"/>
                </a:solidFill>
              </a:rPr>
              <a:t>Σ</a:t>
            </a:r>
            <a:r>
              <a:rPr lang="en-US" dirty="0" err="1" smtClean="0">
                <a:solidFill>
                  <a:schemeClr val="tx1"/>
                </a:solidFill>
              </a:rPr>
              <a:t>XiYi</a:t>
            </a:r>
            <a:r>
              <a:rPr lang="en-US" dirty="0" smtClean="0">
                <a:solidFill>
                  <a:schemeClr val="tx1"/>
                </a:solidFill>
              </a:rPr>
              <a:t>  – (</a:t>
            </a:r>
            <a:r>
              <a:rPr lang="el-GR" dirty="0" smtClean="0">
                <a:solidFill>
                  <a:schemeClr val="tx1"/>
                </a:solidFill>
              </a:rPr>
              <a:t>Σ</a:t>
            </a:r>
            <a:r>
              <a:rPr lang="en-US" dirty="0" smtClean="0">
                <a:solidFill>
                  <a:schemeClr val="tx1"/>
                </a:solidFill>
              </a:rPr>
              <a:t>Xi) (</a:t>
            </a:r>
            <a:r>
              <a:rPr lang="el-GR" dirty="0" smtClean="0">
                <a:solidFill>
                  <a:schemeClr val="tx1"/>
                </a:solidFill>
              </a:rPr>
              <a:t>Σ</a:t>
            </a:r>
            <a:r>
              <a:rPr lang="en-US" dirty="0" smtClean="0">
                <a:solidFill>
                  <a:schemeClr val="tx1"/>
                </a:solidFill>
              </a:rPr>
              <a:t>Yi)</a:t>
            </a:r>
            <a:endParaRPr lang="en-US" dirty="0">
              <a:solidFill>
                <a:schemeClr val="tx1"/>
              </a:solidFill>
            </a:endParaRPr>
          </a:p>
        </p:txBody>
      </p:sp>
      <p:sp>
        <p:nvSpPr>
          <p:cNvPr id="21" name="Rectangle 20"/>
          <p:cNvSpPr/>
          <p:nvPr/>
        </p:nvSpPr>
        <p:spPr>
          <a:xfrm>
            <a:off x="1524000" y="3505200"/>
            <a:ext cx="2819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r>
              <a:rPr lang="el-GR" dirty="0" smtClean="0">
                <a:solidFill>
                  <a:schemeClr val="tx1"/>
                </a:solidFill>
              </a:rPr>
              <a:t>Σ</a:t>
            </a:r>
            <a:r>
              <a:rPr lang="en-US" dirty="0" smtClean="0">
                <a:solidFill>
                  <a:schemeClr val="tx1"/>
                </a:solidFill>
              </a:rPr>
              <a:t>Xi</a:t>
            </a:r>
            <a:r>
              <a:rPr lang="en-US" baseline="30000" dirty="0" smtClean="0">
                <a:solidFill>
                  <a:schemeClr val="tx1"/>
                </a:solidFill>
              </a:rPr>
              <a:t>2</a:t>
            </a:r>
            <a:r>
              <a:rPr lang="en-US" dirty="0" smtClean="0">
                <a:solidFill>
                  <a:schemeClr val="tx1"/>
                </a:solidFill>
              </a:rPr>
              <a:t> – (</a:t>
            </a:r>
            <a:r>
              <a:rPr lang="el-GR" dirty="0" smtClean="0">
                <a:solidFill>
                  <a:schemeClr val="tx1"/>
                </a:solidFill>
              </a:rPr>
              <a:t>Σ</a:t>
            </a:r>
            <a:r>
              <a:rPr lang="en-US" dirty="0" smtClean="0">
                <a:solidFill>
                  <a:schemeClr val="tx1"/>
                </a:solidFill>
              </a:rPr>
              <a:t>Xi)</a:t>
            </a:r>
            <a:r>
              <a:rPr lang="en-US" baseline="30000" dirty="0" smtClean="0">
                <a:solidFill>
                  <a:schemeClr val="tx1"/>
                </a:solidFill>
              </a:rPr>
              <a:t>2</a:t>
            </a:r>
            <a:endParaRPr lang="en-US" baseline="30000" dirty="0">
              <a:solidFill>
                <a:schemeClr val="tx1"/>
              </a:solidFill>
            </a:endParaRPr>
          </a:p>
        </p:txBody>
      </p:sp>
      <p:cxnSp>
        <p:nvCxnSpPr>
          <p:cNvPr id="22" name="Straight Connector 21"/>
          <p:cNvCxnSpPr/>
          <p:nvPr/>
        </p:nvCxnSpPr>
        <p:spPr>
          <a:xfrm>
            <a:off x="1627260" y="3581400"/>
            <a:ext cx="2514600" cy="1588"/>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a:stCxn id="18" idx="0"/>
            <a:endCxn id="18" idx="0"/>
          </p:cNvCxnSpPr>
          <p:nvPr/>
        </p:nvCxnSpPr>
        <p:spPr>
          <a:xfrm rot="5400000" flipH="1" flipV="1">
            <a:off x="5715000" y="2362200"/>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019800" y="2209800"/>
            <a:ext cx="457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_</a:t>
            </a:r>
            <a:endParaRPr lang="en-US" dirty="0">
              <a:solidFill>
                <a:schemeClr val="tx1"/>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1676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PENGUNJUNG (Xi)</a:t>
            </a:r>
            <a:endParaRPr lang="en-US" dirty="0">
              <a:solidFill>
                <a:schemeClr val="tx1"/>
              </a:solidFill>
            </a:endParaRPr>
          </a:p>
        </p:txBody>
      </p:sp>
      <p:sp>
        <p:nvSpPr>
          <p:cNvPr id="3" name="Rectangle 2"/>
          <p:cNvSpPr/>
          <p:nvPr/>
        </p:nvSpPr>
        <p:spPr>
          <a:xfrm>
            <a:off x="2209800" y="533400"/>
            <a:ext cx="1524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BERBELANJA (Yi)</a:t>
            </a:r>
            <a:endParaRPr lang="en-US" dirty="0">
              <a:solidFill>
                <a:schemeClr val="tx1"/>
              </a:solidFill>
            </a:endParaRPr>
          </a:p>
        </p:txBody>
      </p:sp>
      <p:sp>
        <p:nvSpPr>
          <p:cNvPr id="4" name="Rectangle 3"/>
          <p:cNvSpPr/>
          <p:nvPr/>
        </p:nvSpPr>
        <p:spPr>
          <a:xfrm>
            <a:off x="5334000" y="533400"/>
            <a:ext cx="1371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BERBELANJA (Xi)</a:t>
            </a:r>
            <a:endParaRPr lang="en-US" dirty="0">
              <a:solidFill>
                <a:schemeClr val="tx1"/>
              </a:solidFill>
            </a:endParaRPr>
          </a:p>
        </p:txBody>
      </p:sp>
      <p:sp>
        <p:nvSpPr>
          <p:cNvPr id="5" name="Rectangle 4"/>
          <p:cNvSpPr/>
          <p:nvPr/>
        </p:nvSpPr>
        <p:spPr>
          <a:xfrm>
            <a:off x="3733800" y="533400"/>
            <a:ext cx="1600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PENGUNJUNG (Xi)</a:t>
            </a:r>
            <a:endParaRPr lang="en-US" dirty="0">
              <a:solidFill>
                <a:schemeClr val="tx1"/>
              </a:solidFill>
            </a:endParaRPr>
          </a:p>
        </p:txBody>
      </p:sp>
      <p:sp>
        <p:nvSpPr>
          <p:cNvPr id="6" name="Rectangle 5"/>
          <p:cNvSpPr/>
          <p:nvPr/>
        </p:nvSpPr>
        <p:spPr>
          <a:xfrm>
            <a:off x="533400" y="990600"/>
            <a:ext cx="16764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34</a:t>
            </a:r>
          </a:p>
          <a:p>
            <a:pPr algn="ctr"/>
            <a:r>
              <a:rPr lang="en-US" dirty="0" smtClean="0">
                <a:solidFill>
                  <a:schemeClr val="tx1"/>
                </a:solidFill>
              </a:rPr>
              <a:t>38</a:t>
            </a:r>
          </a:p>
          <a:p>
            <a:pPr algn="ctr"/>
            <a:r>
              <a:rPr lang="en-US" dirty="0" smtClean="0">
                <a:solidFill>
                  <a:schemeClr val="tx1"/>
                </a:solidFill>
              </a:rPr>
              <a:t>34</a:t>
            </a:r>
          </a:p>
          <a:p>
            <a:pPr algn="ctr"/>
            <a:r>
              <a:rPr lang="en-US" dirty="0" smtClean="0">
                <a:solidFill>
                  <a:schemeClr val="tx1"/>
                </a:solidFill>
              </a:rPr>
              <a:t>40</a:t>
            </a:r>
          </a:p>
          <a:p>
            <a:pPr algn="ctr"/>
            <a:r>
              <a:rPr lang="en-US" dirty="0" smtClean="0">
                <a:solidFill>
                  <a:schemeClr val="tx1"/>
                </a:solidFill>
              </a:rPr>
              <a:t>30</a:t>
            </a:r>
          </a:p>
          <a:p>
            <a:pPr algn="ctr"/>
            <a:r>
              <a:rPr lang="en-US" dirty="0" smtClean="0">
                <a:solidFill>
                  <a:schemeClr val="tx1"/>
                </a:solidFill>
              </a:rPr>
              <a:t>40</a:t>
            </a:r>
          </a:p>
          <a:p>
            <a:pPr algn="ctr"/>
            <a:r>
              <a:rPr lang="en-US" dirty="0" smtClean="0">
                <a:solidFill>
                  <a:schemeClr val="tx1"/>
                </a:solidFill>
              </a:rPr>
              <a:t>40</a:t>
            </a:r>
          </a:p>
          <a:p>
            <a:pPr algn="ctr"/>
            <a:r>
              <a:rPr lang="en-US" dirty="0" smtClean="0">
                <a:solidFill>
                  <a:schemeClr val="tx1"/>
                </a:solidFill>
              </a:rPr>
              <a:t>34</a:t>
            </a:r>
          </a:p>
          <a:p>
            <a:pPr algn="ctr"/>
            <a:r>
              <a:rPr lang="en-US" dirty="0" smtClean="0">
                <a:solidFill>
                  <a:schemeClr val="tx1"/>
                </a:solidFill>
              </a:rPr>
              <a:t>35</a:t>
            </a:r>
          </a:p>
          <a:p>
            <a:pPr algn="ctr"/>
            <a:r>
              <a:rPr lang="en-US" dirty="0" smtClean="0">
                <a:solidFill>
                  <a:schemeClr val="tx1"/>
                </a:solidFill>
              </a:rPr>
              <a:t>39</a:t>
            </a:r>
          </a:p>
          <a:p>
            <a:pPr algn="ctr"/>
            <a:r>
              <a:rPr lang="en-US" dirty="0" smtClean="0">
                <a:solidFill>
                  <a:schemeClr val="tx1"/>
                </a:solidFill>
              </a:rPr>
              <a:t>33</a:t>
            </a:r>
          </a:p>
          <a:p>
            <a:pPr algn="ctr"/>
            <a:r>
              <a:rPr lang="en-US" dirty="0" smtClean="0">
                <a:solidFill>
                  <a:schemeClr val="tx1"/>
                </a:solidFill>
              </a:rPr>
              <a:t>32</a:t>
            </a:r>
          </a:p>
          <a:p>
            <a:pPr algn="ctr"/>
            <a:r>
              <a:rPr lang="en-US" dirty="0" smtClean="0">
                <a:solidFill>
                  <a:schemeClr val="tx1"/>
                </a:solidFill>
              </a:rPr>
              <a:t>42</a:t>
            </a:r>
          </a:p>
          <a:p>
            <a:pPr algn="ctr"/>
            <a:r>
              <a:rPr lang="en-US" dirty="0" smtClean="0">
                <a:solidFill>
                  <a:schemeClr val="tx1"/>
                </a:solidFill>
              </a:rPr>
              <a:t>40</a:t>
            </a:r>
          </a:p>
          <a:p>
            <a:pPr algn="ctr"/>
            <a:r>
              <a:rPr lang="en-US" dirty="0" smtClean="0">
                <a:solidFill>
                  <a:schemeClr val="tx1"/>
                </a:solidFill>
              </a:rPr>
              <a:t>42</a:t>
            </a:r>
            <a:endParaRPr lang="en-US" dirty="0">
              <a:solidFill>
                <a:schemeClr val="tx1"/>
              </a:solidFill>
            </a:endParaRPr>
          </a:p>
        </p:txBody>
      </p:sp>
      <p:sp>
        <p:nvSpPr>
          <p:cNvPr id="7" name="Rectangle 6"/>
          <p:cNvSpPr/>
          <p:nvPr/>
        </p:nvSpPr>
        <p:spPr>
          <a:xfrm>
            <a:off x="2209800" y="990600"/>
            <a:ext cx="15240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32</a:t>
            </a:r>
          </a:p>
          <a:p>
            <a:pPr algn="ctr"/>
            <a:r>
              <a:rPr lang="en-US" dirty="0" smtClean="0">
                <a:solidFill>
                  <a:schemeClr val="tx1"/>
                </a:solidFill>
              </a:rPr>
              <a:t>36</a:t>
            </a:r>
          </a:p>
          <a:p>
            <a:pPr algn="ctr"/>
            <a:r>
              <a:rPr lang="en-US" dirty="0" smtClean="0">
                <a:solidFill>
                  <a:schemeClr val="tx1"/>
                </a:solidFill>
              </a:rPr>
              <a:t>31</a:t>
            </a:r>
          </a:p>
          <a:p>
            <a:pPr algn="ctr"/>
            <a:r>
              <a:rPr lang="en-US" dirty="0" smtClean="0">
                <a:solidFill>
                  <a:schemeClr val="tx1"/>
                </a:solidFill>
              </a:rPr>
              <a:t>38</a:t>
            </a:r>
          </a:p>
          <a:p>
            <a:pPr algn="ctr"/>
            <a:r>
              <a:rPr lang="en-US" dirty="0" smtClean="0">
                <a:solidFill>
                  <a:schemeClr val="tx1"/>
                </a:solidFill>
              </a:rPr>
              <a:t>29</a:t>
            </a:r>
          </a:p>
          <a:p>
            <a:pPr algn="ctr"/>
            <a:r>
              <a:rPr lang="en-US" dirty="0" smtClean="0">
                <a:solidFill>
                  <a:schemeClr val="tx1"/>
                </a:solidFill>
              </a:rPr>
              <a:t>35</a:t>
            </a:r>
          </a:p>
          <a:p>
            <a:pPr algn="ctr"/>
            <a:r>
              <a:rPr lang="en-US" dirty="0" smtClean="0">
                <a:solidFill>
                  <a:schemeClr val="tx1"/>
                </a:solidFill>
              </a:rPr>
              <a:t>33</a:t>
            </a:r>
          </a:p>
          <a:p>
            <a:pPr algn="ctr"/>
            <a:r>
              <a:rPr lang="en-US" dirty="0" smtClean="0">
                <a:solidFill>
                  <a:schemeClr val="tx1"/>
                </a:solidFill>
              </a:rPr>
              <a:t>30</a:t>
            </a:r>
          </a:p>
          <a:p>
            <a:pPr algn="ctr"/>
            <a:r>
              <a:rPr lang="en-US" dirty="0" smtClean="0">
                <a:solidFill>
                  <a:schemeClr val="tx1"/>
                </a:solidFill>
              </a:rPr>
              <a:t>32</a:t>
            </a:r>
          </a:p>
          <a:p>
            <a:pPr algn="ctr"/>
            <a:r>
              <a:rPr lang="en-US" dirty="0" smtClean="0">
                <a:solidFill>
                  <a:schemeClr val="tx1"/>
                </a:solidFill>
              </a:rPr>
              <a:t>36</a:t>
            </a:r>
          </a:p>
          <a:p>
            <a:pPr algn="ctr"/>
            <a:r>
              <a:rPr lang="en-US" dirty="0" smtClean="0">
                <a:solidFill>
                  <a:schemeClr val="tx1"/>
                </a:solidFill>
              </a:rPr>
              <a:t>31</a:t>
            </a:r>
          </a:p>
          <a:p>
            <a:pPr algn="ctr"/>
            <a:r>
              <a:rPr lang="en-US" dirty="0" smtClean="0">
                <a:solidFill>
                  <a:schemeClr val="tx1"/>
                </a:solidFill>
              </a:rPr>
              <a:t>31</a:t>
            </a:r>
          </a:p>
          <a:p>
            <a:pPr algn="ctr"/>
            <a:r>
              <a:rPr lang="en-US" dirty="0" smtClean="0">
                <a:solidFill>
                  <a:schemeClr val="tx1"/>
                </a:solidFill>
              </a:rPr>
              <a:t>36</a:t>
            </a:r>
          </a:p>
          <a:p>
            <a:pPr algn="ctr"/>
            <a:r>
              <a:rPr lang="en-US" dirty="0" smtClean="0">
                <a:solidFill>
                  <a:schemeClr val="tx1"/>
                </a:solidFill>
              </a:rPr>
              <a:t>37</a:t>
            </a:r>
          </a:p>
          <a:p>
            <a:pPr algn="ctr"/>
            <a:r>
              <a:rPr lang="en-US" dirty="0" smtClean="0">
                <a:solidFill>
                  <a:schemeClr val="tx1"/>
                </a:solidFill>
              </a:rPr>
              <a:t>35</a:t>
            </a:r>
            <a:endParaRPr lang="en-US" dirty="0">
              <a:solidFill>
                <a:schemeClr val="tx1"/>
              </a:solidFill>
            </a:endParaRPr>
          </a:p>
        </p:txBody>
      </p:sp>
      <p:sp>
        <p:nvSpPr>
          <p:cNvPr id="8" name="Rectangle 7"/>
          <p:cNvSpPr/>
          <p:nvPr/>
        </p:nvSpPr>
        <p:spPr>
          <a:xfrm>
            <a:off x="3733800" y="990600"/>
            <a:ext cx="16002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42</a:t>
            </a:r>
          </a:p>
          <a:p>
            <a:pPr algn="ctr"/>
            <a:r>
              <a:rPr lang="en-US" dirty="0" smtClean="0">
                <a:solidFill>
                  <a:schemeClr val="tx1"/>
                </a:solidFill>
              </a:rPr>
              <a:t>41</a:t>
            </a:r>
          </a:p>
          <a:p>
            <a:pPr algn="ctr"/>
            <a:r>
              <a:rPr lang="en-US" dirty="0" smtClean="0">
                <a:solidFill>
                  <a:schemeClr val="tx1"/>
                </a:solidFill>
              </a:rPr>
              <a:t>32</a:t>
            </a:r>
          </a:p>
          <a:p>
            <a:pPr algn="ctr"/>
            <a:r>
              <a:rPr lang="en-US" dirty="0" smtClean="0">
                <a:solidFill>
                  <a:schemeClr val="tx1"/>
                </a:solidFill>
              </a:rPr>
              <a:t>34</a:t>
            </a:r>
          </a:p>
          <a:p>
            <a:pPr algn="ctr"/>
            <a:r>
              <a:rPr lang="en-US" dirty="0" smtClean="0">
                <a:solidFill>
                  <a:schemeClr val="tx1"/>
                </a:solidFill>
              </a:rPr>
              <a:t>36</a:t>
            </a:r>
          </a:p>
          <a:p>
            <a:pPr algn="ctr"/>
            <a:r>
              <a:rPr lang="en-US" dirty="0" smtClean="0">
                <a:solidFill>
                  <a:schemeClr val="tx1"/>
                </a:solidFill>
              </a:rPr>
              <a:t>37</a:t>
            </a:r>
          </a:p>
          <a:p>
            <a:pPr algn="ctr"/>
            <a:r>
              <a:rPr lang="en-US" dirty="0" smtClean="0">
                <a:solidFill>
                  <a:schemeClr val="tx1"/>
                </a:solidFill>
              </a:rPr>
              <a:t>36</a:t>
            </a:r>
          </a:p>
          <a:p>
            <a:pPr algn="ctr"/>
            <a:r>
              <a:rPr lang="en-US" dirty="0" smtClean="0">
                <a:solidFill>
                  <a:schemeClr val="tx1"/>
                </a:solidFill>
              </a:rPr>
              <a:t>37</a:t>
            </a:r>
          </a:p>
          <a:p>
            <a:pPr algn="ctr"/>
            <a:r>
              <a:rPr lang="en-US" dirty="0" smtClean="0">
                <a:solidFill>
                  <a:schemeClr val="tx1"/>
                </a:solidFill>
              </a:rPr>
              <a:t>39</a:t>
            </a:r>
          </a:p>
          <a:p>
            <a:pPr algn="ctr"/>
            <a:r>
              <a:rPr lang="en-US" dirty="0" smtClean="0">
                <a:solidFill>
                  <a:schemeClr val="tx1"/>
                </a:solidFill>
              </a:rPr>
              <a:t>40</a:t>
            </a:r>
          </a:p>
          <a:p>
            <a:pPr algn="ctr"/>
            <a:r>
              <a:rPr lang="en-US" dirty="0" smtClean="0">
                <a:solidFill>
                  <a:schemeClr val="tx1"/>
                </a:solidFill>
              </a:rPr>
              <a:t>33</a:t>
            </a:r>
          </a:p>
          <a:p>
            <a:pPr algn="ctr"/>
            <a:r>
              <a:rPr lang="en-US" dirty="0" smtClean="0">
                <a:solidFill>
                  <a:schemeClr val="tx1"/>
                </a:solidFill>
              </a:rPr>
              <a:t>34</a:t>
            </a:r>
          </a:p>
          <a:p>
            <a:pPr algn="ctr"/>
            <a:r>
              <a:rPr lang="en-US" dirty="0" smtClean="0">
                <a:solidFill>
                  <a:schemeClr val="tx1"/>
                </a:solidFill>
              </a:rPr>
              <a:t>36</a:t>
            </a:r>
          </a:p>
          <a:p>
            <a:pPr algn="ctr"/>
            <a:r>
              <a:rPr lang="en-US" dirty="0" smtClean="0">
                <a:solidFill>
                  <a:schemeClr val="tx1"/>
                </a:solidFill>
              </a:rPr>
              <a:t>37</a:t>
            </a:r>
          </a:p>
          <a:p>
            <a:pPr algn="ctr"/>
            <a:r>
              <a:rPr lang="en-US" dirty="0" smtClean="0">
                <a:solidFill>
                  <a:schemeClr val="tx1"/>
                </a:solidFill>
              </a:rPr>
              <a:t>38</a:t>
            </a:r>
            <a:endParaRPr lang="en-US" dirty="0">
              <a:solidFill>
                <a:schemeClr val="tx1"/>
              </a:solidFill>
            </a:endParaRPr>
          </a:p>
        </p:txBody>
      </p:sp>
      <p:sp>
        <p:nvSpPr>
          <p:cNvPr id="9" name="Rectangle 8"/>
          <p:cNvSpPr/>
          <p:nvPr/>
        </p:nvSpPr>
        <p:spPr>
          <a:xfrm>
            <a:off x="5334000" y="990600"/>
            <a:ext cx="13716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38</a:t>
            </a:r>
          </a:p>
          <a:p>
            <a:pPr algn="ctr"/>
            <a:r>
              <a:rPr lang="en-US" dirty="0" smtClean="0">
                <a:solidFill>
                  <a:schemeClr val="tx1"/>
                </a:solidFill>
              </a:rPr>
              <a:t>37</a:t>
            </a:r>
          </a:p>
          <a:p>
            <a:pPr algn="ctr"/>
            <a:r>
              <a:rPr lang="en-US" dirty="0" smtClean="0">
                <a:solidFill>
                  <a:schemeClr val="tx1"/>
                </a:solidFill>
              </a:rPr>
              <a:t>30</a:t>
            </a:r>
          </a:p>
          <a:p>
            <a:pPr algn="ctr"/>
            <a:r>
              <a:rPr lang="en-US" dirty="0" smtClean="0">
                <a:solidFill>
                  <a:schemeClr val="tx1"/>
                </a:solidFill>
              </a:rPr>
              <a:t>30</a:t>
            </a:r>
          </a:p>
          <a:p>
            <a:pPr algn="ctr"/>
            <a:r>
              <a:rPr lang="en-US" dirty="0" smtClean="0">
                <a:solidFill>
                  <a:schemeClr val="tx1"/>
                </a:solidFill>
              </a:rPr>
              <a:t>30</a:t>
            </a:r>
          </a:p>
          <a:p>
            <a:pPr algn="ctr"/>
            <a:r>
              <a:rPr lang="en-US" dirty="0" smtClean="0">
                <a:solidFill>
                  <a:schemeClr val="tx1"/>
                </a:solidFill>
              </a:rPr>
              <a:t>33</a:t>
            </a:r>
          </a:p>
          <a:p>
            <a:pPr algn="ctr"/>
            <a:r>
              <a:rPr lang="en-US" dirty="0" smtClean="0">
                <a:solidFill>
                  <a:schemeClr val="tx1"/>
                </a:solidFill>
              </a:rPr>
              <a:t>32</a:t>
            </a:r>
          </a:p>
          <a:p>
            <a:pPr algn="ctr"/>
            <a:r>
              <a:rPr lang="en-US" dirty="0" smtClean="0">
                <a:solidFill>
                  <a:schemeClr val="tx1"/>
                </a:solidFill>
              </a:rPr>
              <a:t>34</a:t>
            </a:r>
          </a:p>
          <a:p>
            <a:pPr algn="ctr"/>
            <a:r>
              <a:rPr lang="en-US" dirty="0" smtClean="0">
                <a:solidFill>
                  <a:schemeClr val="tx1"/>
                </a:solidFill>
              </a:rPr>
              <a:t>35</a:t>
            </a:r>
          </a:p>
          <a:p>
            <a:pPr algn="ctr"/>
            <a:r>
              <a:rPr lang="en-US" dirty="0" smtClean="0">
                <a:solidFill>
                  <a:schemeClr val="tx1"/>
                </a:solidFill>
              </a:rPr>
              <a:t>36</a:t>
            </a:r>
          </a:p>
          <a:p>
            <a:pPr algn="ctr"/>
            <a:r>
              <a:rPr lang="en-US" dirty="0" smtClean="0">
                <a:solidFill>
                  <a:schemeClr val="tx1"/>
                </a:solidFill>
              </a:rPr>
              <a:t>32</a:t>
            </a:r>
          </a:p>
          <a:p>
            <a:pPr algn="ctr"/>
            <a:r>
              <a:rPr lang="en-US" dirty="0" smtClean="0">
                <a:solidFill>
                  <a:schemeClr val="tx1"/>
                </a:solidFill>
              </a:rPr>
              <a:t>32</a:t>
            </a:r>
          </a:p>
          <a:p>
            <a:pPr algn="ctr"/>
            <a:r>
              <a:rPr lang="en-US" dirty="0" smtClean="0">
                <a:solidFill>
                  <a:schemeClr val="tx1"/>
                </a:solidFill>
              </a:rPr>
              <a:t>34</a:t>
            </a:r>
          </a:p>
          <a:p>
            <a:pPr algn="ctr"/>
            <a:r>
              <a:rPr lang="en-US" dirty="0" smtClean="0">
                <a:solidFill>
                  <a:schemeClr val="tx1"/>
                </a:solidFill>
              </a:rPr>
              <a:t>32</a:t>
            </a:r>
          </a:p>
          <a:p>
            <a:pPr algn="ctr"/>
            <a:r>
              <a:rPr lang="en-US" dirty="0" smtClean="0">
                <a:solidFill>
                  <a:schemeClr val="tx1"/>
                </a:solidFill>
              </a:rPr>
              <a:t>34</a:t>
            </a:r>
            <a:endParaRPr lang="en-US" dirty="0">
              <a:solidFill>
                <a:schemeClr val="tx1"/>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04800"/>
            <a:ext cx="685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a:t>
            </a:r>
            <a:endParaRPr lang="en-US" dirty="0">
              <a:solidFill>
                <a:schemeClr val="tx1"/>
              </a:solidFill>
            </a:endParaRPr>
          </a:p>
        </p:txBody>
      </p:sp>
      <p:sp>
        <p:nvSpPr>
          <p:cNvPr id="3" name="Rectangle 2"/>
          <p:cNvSpPr/>
          <p:nvPr/>
        </p:nvSpPr>
        <p:spPr>
          <a:xfrm>
            <a:off x="2286000" y="304800"/>
            <a:ext cx="685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Yi</a:t>
            </a:r>
            <a:endParaRPr lang="en-US" dirty="0">
              <a:solidFill>
                <a:schemeClr val="tx1"/>
              </a:solidFill>
            </a:endParaRPr>
          </a:p>
        </p:txBody>
      </p:sp>
      <p:sp>
        <p:nvSpPr>
          <p:cNvPr id="4" name="Rectangle 3"/>
          <p:cNvSpPr/>
          <p:nvPr/>
        </p:nvSpPr>
        <p:spPr>
          <a:xfrm>
            <a:off x="2971800" y="3048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XiYi</a:t>
            </a:r>
            <a:endParaRPr lang="en-US" dirty="0">
              <a:solidFill>
                <a:schemeClr val="tx1"/>
              </a:solidFill>
            </a:endParaRPr>
          </a:p>
        </p:txBody>
      </p:sp>
      <p:sp>
        <p:nvSpPr>
          <p:cNvPr id="5" name="Rectangle 4"/>
          <p:cNvSpPr/>
          <p:nvPr/>
        </p:nvSpPr>
        <p:spPr>
          <a:xfrm>
            <a:off x="3886200" y="304800"/>
            <a:ext cx="1066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a:t>
            </a:r>
            <a:r>
              <a:rPr lang="en-US" baseline="30000" dirty="0" smtClean="0">
                <a:solidFill>
                  <a:schemeClr val="tx1"/>
                </a:solidFill>
              </a:rPr>
              <a:t>2</a:t>
            </a:r>
            <a:endParaRPr lang="en-US" baseline="30000" dirty="0">
              <a:solidFill>
                <a:schemeClr val="tx1"/>
              </a:solidFill>
            </a:endParaRPr>
          </a:p>
        </p:txBody>
      </p:sp>
      <p:sp>
        <p:nvSpPr>
          <p:cNvPr id="7" name="Rectangle 6"/>
          <p:cNvSpPr/>
          <p:nvPr/>
        </p:nvSpPr>
        <p:spPr>
          <a:xfrm>
            <a:off x="1600200" y="762000"/>
            <a:ext cx="6858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34</a:t>
            </a:r>
          </a:p>
          <a:p>
            <a:pPr algn="ctr"/>
            <a:r>
              <a:rPr lang="en-US" dirty="0" smtClean="0">
                <a:solidFill>
                  <a:schemeClr val="tx1"/>
                </a:solidFill>
              </a:rPr>
              <a:t>38</a:t>
            </a:r>
          </a:p>
          <a:p>
            <a:pPr algn="ctr"/>
            <a:r>
              <a:rPr lang="en-US" dirty="0" smtClean="0">
                <a:solidFill>
                  <a:schemeClr val="tx1"/>
                </a:solidFill>
              </a:rPr>
              <a:t>34</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38</a:t>
            </a:r>
            <a:endParaRPr lang="en-US" dirty="0">
              <a:solidFill>
                <a:schemeClr val="tx1"/>
              </a:solidFill>
            </a:endParaRPr>
          </a:p>
        </p:txBody>
      </p:sp>
      <p:sp>
        <p:nvSpPr>
          <p:cNvPr id="8" name="Rectangle 7"/>
          <p:cNvSpPr/>
          <p:nvPr/>
        </p:nvSpPr>
        <p:spPr>
          <a:xfrm>
            <a:off x="2286000" y="762000"/>
            <a:ext cx="6858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32</a:t>
            </a:r>
          </a:p>
          <a:p>
            <a:pPr algn="ctr"/>
            <a:r>
              <a:rPr lang="en-US" dirty="0" smtClean="0">
                <a:solidFill>
                  <a:schemeClr val="tx1"/>
                </a:solidFill>
              </a:rPr>
              <a:t>36</a:t>
            </a:r>
          </a:p>
          <a:p>
            <a:pPr algn="ctr"/>
            <a:r>
              <a:rPr lang="en-US" dirty="0" smtClean="0">
                <a:solidFill>
                  <a:schemeClr val="tx1"/>
                </a:solidFill>
              </a:rPr>
              <a:t>31</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34</a:t>
            </a:r>
            <a:endParaRPr lang="en-US" dirty="0">
              <a:solidFill>
                <a:schemeClr val="tx1"/>
              </a:solidFill>
            </a:endParaRPr>
          </a:p>
        </p:txBody>
      </p:sp>
      <p:sp>
        <p:nvSpPr>
          <p:cNvPr id="9" name="Rectangle 8"/>
          <p:cNvSpPr/>
          <p:nvPr/>
        </p:nvSpPr>
        <p:spPr>
          <a:xfrm>
            <a:off x="2971800" y="762000"/>
            <a:ext cx="9144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1088</a:t>
            </a:r>
          </a:p>
          <a:p>
            <a:pPr algn="ctr"/>
            <a:r>
              <a:rPr lang="en-US" dirty="0" smtClean="0">
                <a:solidFill>
                  <a:schemeClr val="tx1"/>
                </a:solidFill>
              </a:rPr>
              <a:t>1368</a:t>
            </a:r>
          </a:p>
          <a:p>
            <a:pPr algn="ctr"/>
            <a:r>
              <a:rPr lang="en-US" dirty="0" smtClean="0">
                <a:solidFill>
                  <a:schemeClr val="tx1"/>
                </a:solidFill>
              </a:rPr>
              <a:t>1054</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1292</a:t>
            </a:r>
            <a:endParaRPr lang="en-US" dirty="0">
              <a:solidFill>
                <a:schemeClr val="tx1"/>
              </a:solidFill>
            </a:endParaRPr>
          </a:p>
        </p:txBody>
      </p:sp>
      <p:sp>
        <p:nvSpPr>
          <p:cNvPr id="10" name="Rectangle 9"/>
          <p:cNvSpPr/>
          <p:nvPr/>
        </p:nvSpPr>
        <p:spPr>
          <a:xfrm>
            <a:off x="3886200" y="762000"/>
            <a:ext cx="10668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1156</a:t>
            </a:r>
          </a:p>
          <a:p>
            <a:pPr algn="ctr"/>
            <a:r>
              <a:rPr lang="en-US" dirty="0" smtClean="0">
                <a:solidFill>
                  <a:schemeClr val="tx1"/>
                </a:solidFill>
              </a:rPr>
              <a:t>1444</a:t>
            </a:r>
          </a:p>
          <a:p>
            <a:pPr algn="ctr"/>
            <a:r>
              <a:rPr lang="en-US" dirty="0" smtClean="0">
                <a:solidFill>
                  <a:schemeClr val="tx1"/>
                </a:solidFill>
              </a:rPr>
              <a:t>1156</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1444</a:t>
            </a:r>
          </a:p>
          <a:p>
            <a:pPr algn="ctr"/>
            <a:endParaRPr lang="en-US" dirty="0"/>
          </a:p>
        </p:txBody>
      </p:sp>
      <p:sp>
        <p:nvSpPr>
          <p:cNvPr id="11" name="Rectangle 10"/>
          <p:cNvSpPr/>
          <p:nvPr/>
        </p:nvSpPr>
        <p:spPr>
          <a:xfrm>
            <a:off x="3886200" y="4953000"/>
            <a:ext cx="1066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41029</a:t>
            </a:r>
            <a:endParaRPr lang="en-US" dirty="0">
              <a:solidFill>
                <a:schemeClr val="tx1"/>
              </a:solidFill>
            </a:endParaRPr>
          </a:p>
        </p:txBody>
      </p:sp>
      <p:sp>
        <p:nvSpPr>
          <p:cNvPr id="12" name="Rectangle 11"/>
          <p:cNvSpPr/>
          <p:nvPr/>
        </p:nvSpPr>
        <p:spPr>
          <a:xfrm>
            <a:off x="2971800" y="49530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37094</a:t>
            </a:r>
            <a:endParaRPr lang="en-US" dirty="0">
              <a:solidFill>
                <a:schemeClr val="tx1"/>
              </a:solidFill>
            </a:endParaRPr>
          </a:p>
        </p:txBody>
      </p:sp>
      <p:sp>
        <p:nvSpPr>
          <p:cNvPr id="13" name="Rectangle 12"/>
          <p:cNvSpPr/>
          <p:nvPr/>
        </p:nvSpPr>
        <p:spPr>
          <a:xfrm>
            <a:off x="2286000" y="4953000"/>
            <a:ext cx="685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1001</a:t>
            </a:r>
            <a:endParaRPr lang="en-US" dirty="0">
              <a:solidFill>
                <a:schemeClr val="tx1"/>
              </a:solidFill>
            </a:endParaRPr>
          </a:p>
        </p:txBody>
      </p:sp>
      <p:sp>
        <p:nvSpPr>
          <p:cNvPr id="14" name="Rectangle 13"/>
          <p:cNvSpPr/>
          <p:nvPr/>
        </p:nvSpPr>
        <p:spPr>
          <a:xfrm>
            <a:off x="1600200" y="4953000"/>
            <a:ext cx="685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1105</a:t>
            </a:r>
            <a:endParaRPr lang="en-US" dirty="0">
              <a:solidFill>
                <a:schemeClr val="tx1"/>
              </a:solidFill>
            </a:endParaRPr>
          </a:p>
        </p:txBody>
      </p:sp>
      <p:sp>
        <p:nvSpPr>
          <p:cNvPr id="15" name="Rectangle 14"/>
          <p:cNvSpPr/>
          <p:nvPr/>
        </p:nvSpPr>
        <p:spPr>
          <a:xfrm>
            <a:off x="914400" y="762000"/>
            <a:ext cx="6858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p>
          <a:p>
            <a:pPr algn="ctr"/>
            <a:r>
              <a:rPr lang="en-US" dirty="0" smtClean="0">
                <a:solidFill>
                  <a:schemeClr val="tx1"/>
                </a:solidFill>
              </a:rPr>
              <a:t>2</a:t>
            </a:r>
          </a:p>
          <a:p>
            <a:pPr algn="ctr"/>
            <a:r>
              <a:rPr lang="en-US" dirty="0" smtClean="0">
                <a:solidFill>
                  <a:schemeClr val="tx1"/>
                </a:solidFill>
              </a:rPr>
              <a:t>3</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30</a:t>
            </a:r>
            <a:endParaRPr lang="en-US" dirty="0">
              <a:solidFill>
                <a:schemeClr val="tx1"/>
              </a:solidFill>
            </a:endParaRPr>
          </a:p>
        </p:txBody>
      </p:sp>
      <p:sp>
        <p:nvSpPr>
          <p:cNvPr id="16" name="Rectangle 15"/>
          <p:cNvSpPr/>
          <p:nvPr/>
        </p:nvSpPr>
        <p:spPr>
          <a:xfrm>
            <a:off x="1600200" y="304800"/>
            <a:ext cx="685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Xi</a:t>
            </a:r>
            <a:endParaRPr lang="en-US" dirty="0">
              <a:solidFill>
                <a:schemeClr val="tx1"/>
              </a:solidFill>
            </a:endParaRPr>
          </a:p>
        </p:txBody>
      </p:sp>
      <p:sp>
        <p:nvSpPr>
          <p:cNvPr id="17" name="Rectangle 16"/>
          <p:cNvSpPr/>
          <p:nvPr/>
        </p:nvSpPr>
        <p:spPr>
          <a:xfrm>
            <a:off x="914400" y="4953000"/>
            <a:ext cx="685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JLH</a:t>
            </a:r>
            <a:endParaRPr lang="en-US" dirty="0">
              <a:solidFill>
                <a:schemeClr val="tx1"/>
              </a:solidFill>
            </a:endParaRPr>
          </a:p>
        </p:txBody>
      </p:sp>
      <p:sp>
        <p:nvSpPr>
          <p:cNvPr id="18" name="Rectangle 17"/>
          <p:cNvSpPr/>
          <p:nvPr/>
        </p:nvSpPr>
        <p:spPr>
          <a:xfrm>
            <a:off x="5638800" y="12192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t>
            </a:r>
            <a:r>
              <a:rPr lang="en-US" dirty="0" smtClean="0"/>
              <a:t> </a:t>
            </a:r>
            <a:endParaRPr lang="en-US" dirty="0"/>
          </a:p>
        </p:txBody>
      </p:sp>
      <p:sp>
        <p:nvSpPr>
          <p:cNvPr id="19" name="Rectangle 18"/>
          <p:cNvSpPr/>
          <p:nvPr/>
        </p:nvSpPr>
        <p:spPr>
          <a:xfrm>
            <a:off x="5791200" y="1219200"/>
            <a:ext cx="2286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20" name="Rectangle 19"/>
          <p:cNvSpPr/>
          <p:nvPr/>
        </p:nvSpPr>
        <p:spPr>
          <a:xfrm>
            <a:off x="5943600" y="1143000"/>
            <a:ext cx="1752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8,24 + 0,68X  </a:t>
            </a:r>
            <a:endParaRPr lang="en-US" dirty="0">
              <a:solidFill>
                <a:schemeClr val="tx1"/>
              </a:solidFill>
            </a:endParaRPr>
          </a:p>
        </p:txBody>
      </p:sp>
      <p:sp>
        <p:nvSpPr>
          <p:cNvPr id="21" name="Rectangle 20"/>
          <p:cNvSpPr/>
          <p:nvPr/>
        </p:nvSpPr>
        <p:spPr>
          <a:xfrm>
            <a:off x="4960308" y="781668"/>
            <a:ext cx="830892"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1024</a:t>
            </a:r>
          </a:p>
          <a:p>
            <a:pPr algn="ctr"/>
            <a:r>
              <a:rPr lang="en-US" dirty="0" smtClean="0">
                <a:solidFill>
                  <a:schemeClr val="tx1"/>
                </a:solidFill>
              </a:rPr>
              <a:t>1296</a:t>
            </a:r>
          </a:p>
          <a:p>
            <a:pPr algn="ctr"/>
            <a:r>
              <a:rPr lang="en-US" dirty="0" smtClean="0">
                <a:solidFill>
                  <a:schemeClr val="tx1"/>
                </a:solidFill>
              </a:rPr>
              <a:t>961</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a:t>
            </a:r>
          </a:p>
          <a:p>
            <a:pPr algn="ctr"/>
            <a:r>
              <a:rPr lang="en-US" dirty="0" smtClean="0">
                <a:solidFill>
                  <a:schemeClr val="tx1"/>
                </a:solidFill>
              </a:rPr>
              <a:t>1444</a:t>
            </a:r>
            <a:endParaRPr lang="en-US" dirty="0">
              <a:solidFill>
                <a:schemeClr val="tx1"/>
              </a:solidFill>
            </a:endParaRPr>
          </a:p>
        </p:txBody>
      </p:sp>
      <p:sp>
        <p:nvSpPr>
          <p:cNvPr id="22" name="Rectangle 21"/>
          <p:cNvSpPr/>
          <p:nvPr/>
        </p:nvSpPr>
        <p:spPr>
          <a:xfrm>
            <a:off x="4960308" y="309720"/>
            <a:ext cx="830892"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Yi</a:t>
            </a:r>
            <a:endParaRPr lang="en-US" dirty="0">
              <a:solidFill>
                <a:schemeClr val="tx1"/>
              </a:solidFill>
            </a:endParaRPr>
          </a:p>
        </p:txBody>
      </p:sp>
      <p:sp>
        <p:nvSpPr>
          <p:cNvPr id="23" name="Rectangle 22"/>
          <p:cNvSpPr/>
          <p:nvPr/>
        </p:nvSpPr>
        <p:spPr>
          <a:xfrm>
            <a:off x="4989804" y="4957920"/>
            <a:ext cx="80139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33599</a:t>
            </a:r>
            <a:endParaRPr lang="en-US" dirty="0">
              <a:solidFill>
                <a:schemeClr val="tx1"/>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1524000" y="228600"/>
            <a:ext cx="5029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KORELASI = r</a:t>
            </a:r>
            <a:endParaRPr lang="en-US" sz="4000" dirty="0">
              <a:solidFill>
                <a:schemeClr val="tx1"/>
              </a:solidFill>
            </a:endParaRPr>
          </a:p>
        </p:txBody>
      </p:sp>
      <p:sp>
        <p:nvSpPr>
          <p:cNvPr id="3" name="Rectangle 2"/>
          <p:cNvSpPr/>
          <p:nvPr/>
        </p:nvSpPr>
        <p:spPr>
          <a:xfrm>
            <a:off x="533400" y="1435512"/>
            <a:ext cx="609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a:t>
            </a:r>
            <a:r>
              <a:rPr lang="en-US" dirty="0" smtClean="0">
                <a:solidFill>
                  <a:schemeClr val="tx1"/>
                </a:solidFill>
              </a:rPr>
              <a:t> =</a:t>
            </a:r>
            <a:endParaRPr lang="en-US" dirty="0">
              <a:solidFill>
                <a:schemeClr val="tx1"/>
              </a:solidFill>
            </a:endParaRPr>
          </a:p>
        </p:txBody>
      </p:sp>
      <p:sp>
        <p:nvSpPr>
          <p:cNvPr id="4" name="Rectangle 3"/>
          <p:cNvSpPr/>
          <p:nvPr/>
        </p:nvSpPr>
        <p:spPr>
          <a:xfrm>
            <a:off x="1084008" y="1246236"/>
            <a:ext cx="2667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r>
              <a:rPr lang="el-GR" dirty="0" smtClean="0">
                <a:solidFill>
                  <a:schemeClr val="tx1"/>
                </a:solidFill>
              </a:rPr>
              <a:t>Σ</a:t>
            </a:r>
            <a:r>
              <a:rPr lang="en-US" dirty="0" err="1" smtClean="0">
                <a:solidFill>
                  <a:schemeClr val="tx1"/>
                </a:solidFill>
              </a:rPr>
              <a:t>XiYi</a:t>
            </a:r>
            <a:r>
              <a:rPr lang="en-US" dirty="0" smtClean="0">
                <a:solidFill>
                  <a:schemeClr val="tx1"/>
                </a:solidFill>
              </a:rPr>
              <a:t>  – (</a:t>
            </a:r>
            <a:r>
              <a:rPr lang="el-GR" dirty="0" smtClean="0">
                <a:solidFill>
                  <a:schemeClr val="tx1"/>
                </a:solidFill>
              </a:rPr>
              <a:t>Σ</a:t>
            </a:r>
            <a:r>
              <a:rPr lang="en-US" dirty="0" smtClean="0">
                <a:solidFill>
                  <a:schemeClr val="tx1"/>
                </a:solidFill>
              </a:rPr>
              <a:t>Xi) (</a:t>
            </a:r>
            <a:r>
              <a:rPr lang="el-GR" dirty="0" smtClean="0">
                <a:solidFill>
                  <a:schemeClr val="tx1"/>
                </a:solidFill>
              </a:rPr>
              <a:t>Σ</a:t>
            </a:r>
            <a:r>
              <a:rPr lang="en-US" dirty="0" smtClean="0">
                <a:solidFill>
                  <a:schemeClr val="tx1"/>
                </a:solidFill>
              </a:rPr>
              <a:t>Yi)</a:t>
            </a:r>
            <a:endParaRPr lang="en-US" dirty="0">
              <a:solidFill>
                <a:schemeClr val="tx1"/>
              </a:solidFill>
            </a:endParaRPr>
          </a:p>
        </p:txBody>
      </p:sp>
      <p:cxnSp>
        <p:nvCxnSpPr>
          <p:cNvPr id="5" name="Straight Connector 4"/>
          <p:cNvCxnSpPr/>
          <p:nvPr/>
        </p:nvCxnSpPr>
        <p:spPr>
          <a:xfrm flipV="1">
            <a:off x="1224144" y="1752600"/>
            <a:ext cx="4109856" cy="14748"/>
          </a:xfrm>
          <a:prstGeom prst="line">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1219200" y="1828800"/>
            <a:ext cx="4114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a:cs typeface="Times New Roman"/>
              </a:rPr>
              <a:t>√ {n</a:t>
            </a:r>
            <a:r>
              <a:rPr lang="el-GR" dirty="0" smtClean="0">
                <a:solidFill>
                  <a:schemeClr val="tx1"/>
                </a:solidFill>
                <a:latin typeface="Times New Roman"/>
                <a:cs typeface="Times New Roman"/>
              </a:rPr>
              <a:t>Σ</a:t>
            </a:r>
            <a:r>
              <a:rPr lang="en-US" dirty="0" smtClean="0">
                <a:solidFill>
                  <a:schemeClr val="tx1"/>
                </a:solidFill>
                <a:latin typeface="Times New Roman"/>
                <a:cs typeface="Times New Roman"/>
              </a:rPr>
              <a:t>Xi</a:t>
            </a:r>
            <a:r>
              <a:rPr lang="en-US" baseline="30000" dirty="0" smtClean="0">
                <a:solidFill>
                  <a:schemeClr val="tx1"/>
                </a:solidFill>
                <a:latin typeface="Times New Roman"/>
                <a:cs typeface="Times New Roman"/>
              </a:rPr>
              <a:t>2</a:t>
            </a:r>
            <a:r>
              <a:rPr lang="en-US" dirty="0" smtClean="0">
                <a:solidFill>
                  <a:schemeClr val="tx1"/>
                </a:solidFill>
                <a:latin typeface="Times New Roman"/>
                <a:cs typeface="Times New Roman"/>
              </a:rPr>
              <a:t> – (</a:t>
            </a:r>
            <a:r>
              <a:rPr lang="el-GR" dirty="0" smtClean="0">
                <a:solidFill>
                  <a:schemeClr val="tx1"/>
                </a:solidFill>
                <a:latin typeface="Times New Roman"/>
                <a:cs typeface="Times New Roman"/>
              </a:rPr>
              <a:t>Σ</a:t>
            </a:r>
            <a:r>
              <a:rPr lang="en-US" dirty="0" smtClean="0">
                <a:solidFill>
                  <a:schemeClr val="tx1"/>
                </a:solidFill>
                <a:latin typeface="Times New Roman"/>
                <a:cs typeface="Times New Roman"/>
              </a:rPr>
              <a:t>Xi)</a:t>
            </a:r>
            <a:r>
              <a:rPr lang="en-US" baseline="30000" dirty="0" smtClean="0">
                <a:solidFill>
                  <a:schemeClr val="tx1"/>
                </a:solidFill>
                <a:latin typeface="Times New Roman"/>
                <a:cs typeface="Times New Roman"/>
              </a:rPr>
              <a:t>2</a:t>
            </a:r>
            <a:r>
              <a:rPr lang="en-US" dirty="0" smtClean="0">
                <a:solidFill>
                  <a:schemeClr val="tx1"/>
                </a:solidFill>
                <a:latin typeface="Times New Roman"/>
                <a:cs typeface="Times New Roman"/>
              </a:rPr>
              <a:t>} {n</a:t>
            </a:r>
            <a:r>
              <a:rPr lang="el-GR" dirty="0" smtClean="0">
                <a:solidFill>
                  <a:schemeClr val="tx1"/>
                </a:solidFill>
                <a:latin typeface="Times New Roman"/>
                <a:cs typeface="Times New Roman"/>
              </a:rPr>
              <a:t>Σ</a:t>
            </a:r>
            <a:r>
              <a:rPr lang="en-US" dirty="0" smtClean="0">
                <a:solidFill>
                  <a:schemeClr val="tx1"/>
                </a:solidFill>
                <a:latin typeface="Times New Roman"/>
                <a:cs typeface="Times New Roman"/>
              </a:rPr>
              <a:t>Yi</a:t>
            </a:r>
            <a:r>
              <a:rPr lang="en-US" baseline="30000" dirty="0" smtClean="0">
                <a:solidFill>
                  <a:schemeClr val="tx1"/>
                </a:solidFill>
                <a:latin typeface="Times New Roman"/>
                <a:cs typeface="Times New Roman"/>
              </a:rPr>
              <a:t>2</a:t>
            </a:r>
            <a:r>
              <a:rPr lang="en-US" dirty="0" smtClean="0">
                <a:solidFill>
                  <a:schemeClr val="tx1"/>
                </a:solidFill>
                <a:latin typeface="Times New Roman"/>
                <a:cs typeface="Times New Roman"/>
              </a:rPr>
              <a:t> – (</a:t>
            </a:r>
            <a:r>
              <a:rPr lang="el-GR" dirty="0" smtClean="0">
                <a:solidFill>
                  <a:schemeClr val="tx1"/>
                </a:solidFill>
                <a:latin typeface="Times New Roman"/>
                <a:cs typeface="Times New Roman"/>
              </a:rPr>
              <a:t>Σ</a:t>
            </a:r>
            <a:r>
              <a:rPr lang="en-US" dirty="0" smtClean="0">
                <a:solidFill>
                  <a:schemeClr val="tx1"/>
                </a:solidFill>
                <a:latin typeface="Times New Roman"/>
                <a:cs typeface="Times New Roman"/>
              </a:rPr>
              <a:t>Yi)</a:t>
            </a:r>
            <a:r>
              <a:rPr lang="en-US" baseline="30000" dirty="0" smtClean="0">
                <a:solidFill>
                  <a:schemeClr val="tx1"/>
                </a:solidFill>
                <a:latin typeface="Times New Roman"/>
                <a:cs typeface="Times New Roman"/>
              </a:rPr>
              <a:t>2</a:t>
            </a:r>
            <a:endParaRPr lang="en-US" baseline="30000" dirty="0">
              <a:solidFill>
                <a:schemeClr val="tx1"/>
              </a:solidFill>
            </a:endParaRPr>
          </a:p>
        </p:txBody>
      </p:sp>
      <p:cxnSp>
        <p:nvCxnSpPr>
          <p:cNvPr id="8" name="Straight Connector 7"/>
          <p:cNvCxnSpPr/>
          <p:nvPr/>
        </p:nvCxnSpPr>
        <p:spPr>
          <a:xfrm flipV="1">
            <a:off x="1671504" y="1905000"/>
            <a:ext cx="3500256" cy="14748"/>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flipH="1">
            <a:off x="644040" y="2814420"/>
            <a:ext cx="629016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err="1" smtClean="0">
                <a:solidFill>
                  <a:schemeClr val="tx1"/>
                </a:solidFill>
              </a:rPr>
              <a:t>Contoh</a:t>
            </a:r>
            <a:r>
              <a:rPr lang="en-US" sz="4000" dirty="0" smtClean="0">
                <a:solidFill>
                  <a:schemeClr val="tx1"/>
                </a:solidFill>
              </a:rPr>
              <a:t> : </a:t>
            </a:r>
            <a:r>
              <a:rPr lang="en-US" sz="4000" dirty="0" err="1" smtClean="0">
                <a:solidFill>
                  <a:schemeClr val="tx1"/>
                </a:solidFill>
              </a:rPr>
              <a:t>lihat</a:t>
            </a:r>
            <a:r>
              <a:rPr lang="en-US" sz="4000" dirty="0" smtClean="0">
                <a:solidFill>
                  <a:schemeClr val="tx1"/>
                </a:solidFill>
              </a:rPr>
              <a:t> data </a:t>
            </a:r>
            <a:r>
              <a:rPr lang="en-US" sz="4000" dirty="0" err="1" smtClean="0">
                <a:solidFill>
                  <a:schemeClr val="tx1"/>
                </a:solidFill>
              </a:rPr>
              <a:t>di</a:t>
            </a:r>
            <a:r>
              <a:rPr lang="en-US" sz="4000" dirty="0" smtClean="0">
                <a:solidFill>
                  <a:schemeClr val="tx1"/>
                </a:solidFill>
              </a:rPr>
              <a:t> </a:t>
            </a:r>
            <a:r>
              <a:rPr lang="en-US" sz="4000" dirty="0" err="1" smtClean="0">
                <a:solidFill>
                  <a:schemeClr val="tx1"/>
                </a:solidFill>
              </a:rPr>
              <a:t>atas</a:t>
            </a:r>
            <a:endParaRPr lang="en-US" sz="4000" dirty="0">
              <a:solidFill>
                <a:schemeClr val="tx1"/>
              </a:solidFill>
            </a:endParaRPr>
          </a:p>
        </p:txBody>
      </p:sp>
      <p:sp>
        <p:nvSpPr>
          <p:cNvPr id="11" name="Rectangle 10"/>
          <p:cNvSpPr/>
          <p:nvPr/>
        </p:nvSpPr>
        <p:spPr>
          <a:xfrm flipH="1">
            <a:off x="838200" y="3886200"/>
            <a:ext cx="5029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 r = 0,8758</a:t>
            </a:r>
            <a:endParaRPr lang="en-US" sz="40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609600"/>
            <a:ext cx="7086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indent="-225425"/>
            <a:r>
              <a:rPr lang="en-US" sz="2400" dirty="0">
                <a:solidFill>
                  <a:schemeClr val="tx1"/>
                </a:solidFill>
              </a:rPr>
              <a:t>= </a:t>
            </a:r>
            <a:r>
              <a:rPr lang="en-US" sz="2400" dirty="0" smtClean="0">
                <a:solidFill>
                  <a:schemeClr val="tx1"/>
                </a:solidFill>
              </a:rPr>
              <a:t>KETERANGAN M’ENAI SESUATU HAL BISA BBTK. KATEGORI ATAU BIL.</a:t>
            </a:r>
            <a:endParaRPr lang="en-US" sz="2400" dirty="0">
              <a:solidFill>
                <a:schemeClr val="tx1"/>
              </a:solidFill>
            </a:endParaRPr>
          </a:p>
        </p:txBody>
      </p:sp>
      <p:sp>
        <p:nvSpPr>
          <p:cNvPr id="5" name="Rectangle 4"/>
          <p:cNvSpPr/>
          <p:nvPr/>
        </p:nvSpPr>
        <p:spPr>
          <a:xfrm>
            <a:off x="1143000" y="1371600"/>
            <a:ext cx="70866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n-US" sz="2400" dirty="0">
                <a:solidFill>
                  <a:schemeClr val="tx1"/>
                </a:solidFill>
              </a:rPr>
              <a:t>= </a:t>
            </a:r>
            <a:r>
              <a:rPr lang="en-US" sz="2400" dirty="0" smtClean="0">
                <a:solidFill>
                  <a:schemeClr val="tx1"/>
                </a:solidFill>
              </a:rPr>
              <a:t>SUATU BHN. MENTAH YG. JK. DIOLAH DG. BAIK MELALUI BBG. ANALISIS DPT. MELAHIRKAN BBG. INFORMASI BIL.</a:t>
            </a:r>
            <a:endParaRPr lang="en-US" sz="2400" dirty="0">
              <a:solidFill>
                <a:schemeClr val="tx1"/>
              </a:solidFill>
            </a:endParaRPr>
          </a:p>
        </p:txBody>
      </p:sp>
      <p:sp>
        <p:nvSpPr>
          <p:cNvPr id="6" name="Down Arrow Callout 5"/>
          <p:cNvSpPr/>
          <p:nvPr/>
        </p:nvSpPr>
        <p:spPr>
          <a:xfrm>
            <a:off x="1306640" y="2438400"/>
            <a:ext cx="3352800" cy="83820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DIBEDAKAN  MENURUT :</a:t>
            </a:r>
            <a:endParaRPr lang="en-US" sz="2400" dirty="0">
              <a:solidFill>
                <a:schemeClr val="tx1"/>
              </a:solidFill>
            </a:endParaRPr>
          </a:p>
        </p:txBody>
      </p:sp>
      <p:sp>
        <p:nvSpPr>
          <p:cNvPr id="7" name="Rectangle 6"/>
          <p:cNvSpPr/>
          <p:nvPr/>
        </p:nvSpPr>
        <p:spPr>
          <a:xfrm>
            <a:off x="1981200" y="3429000"/>
            <a:ext cx="2362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JENISNYA</a:t>
            </a:r>
            <a:endParaRPr lang="en-US" sz="2400" dirty="0">
              <a:solidFill>
                <a:schemeClr val="tx1"/>
              </a:solidFill>
            </a:endParaRPr>
          </a:p>
        </p:txBody>
      </p:sp>
      <p:sp>
        <p:nvSpPr>
          <p:cNvPr id="8" name="Rectangle 7"/>
          <p:cNvSpPr/>
          <p:nvPr/>
        </p:nvSpPr>
        <p:spPr>
          <a:xfrm>
            <a:off x="1905000" y="4648200"/>
            <a:ext cx="2362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SUMBERNYA</a:t>
            </a:r>
            <a:endParaRPr lang="en-US" sz="2400" dirty="0">
              <a:solidFill>
                <a:schemeClr val="tx1"/>
              </a:solidFill>
            </a:endParaRPr>
          </a:p>
        </p:txBody>
      </p:sp>
      <p:sp>
        <p:nvSpPr>
          <p:cNvPr id="10" name="Rectangle 9"/>
          <p:cNvSpPr/>
          <p:nvPr/>
        </p:nvSpPr>
        <p:spPr>
          <a:xfrm>
            <a:off x="4343400" y="32766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KUALITATIF</a:t>
            </a:r>
            <a:endParaRPr lang="en-US" sz="2400" dirty="0">
              <a:solidFill>
                <a:schemeClr val="tx1"/>
              </a:solidFill>
            </a:endParaRPr>
          </a:p>
        </p:txBody>
      </p:sp>
      <p:sp>
        <p:nvSpPr>
          <p:cNvPr id="11" name="Rectangle 10"/>
          <p:cNvSpPr/>
          <p:nvPr/>
        </p:nvSpPr>
        <p:spPr>
          <a:xfrm>
            <a:off x="4267200" y="4419600"/>
            <a:ext cx="1371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INTERN</a:t>
            </a:r>
            <a:endParaRPr lang="en-US" sz="2400" dirty="0">
              <a:solidFill>
                <a:schemeClr val="tx1"/>
              </a:solidFill>
            </a:endParaRPr>
          </a:p>
        </p:txBody>
      </p:sp>
      <p:sp>
        <p:nvSpPr>
          <p:cNvPr id="12" name="Rectangle 11"/>
          <p:cNvSpPr/>
          <p:nvPr/>
        </p:nvSpPr>
        <p:spPr>
          <a:xfrm>
            <a:off x="4343400" y="37338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KUANTITATIF</a:t>
            </a:r>
            <a:endParaRPr lang="en-US" sz="2400" dirty="0">
              <a:solidFill>
                <a:schemeClr val="tx1"/>
              </a:solidFill>
            </a:endParaRPr>
          </a:p>
        </p:txBody>
      </p:sp>
      <p:sp>
        <p:nvSpPr>
          <p:cNvPr id="13" name="Rectangle 12"/>
          <p:cNvSpPr/>
          <p:nvPr/>
        </p:nvSpPr>
        <p:spPr>
          <a:xfrm>
            <a:off x="4267200" y="4876800"/>
            <a:ext cx="1905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EKSTERN</a:t>
            </a:r>
            <a:endParaRPr lang="en-US" sz="2400" dirty="0">
              <a:solidFill>
                <a:schemeClr val="tx1"/>
              </a:solidFill>
            </a:endParaRPr>
          </a:p>
        </p:txBody>
      </p:sp>
      <p:sp>
        <p:nvSpPr>
          <p:cNvPr id="14" name="Rectangle 13"/>
          <p:cNvSpPr/>
          <p:nvPr/>
        </p:nvSpPr>
        <p:spPr>
          <a:xfrm>
            <a:off x="6172200" y="4572000"/>
            <a:ext cx="1524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PRIMER</a:t>
            </a:r>
            <a:endParaRPr lang="en-US" sz="2400" dirty="0">
              <a:solidFill>
                <a:schemeClr val="tx1"/>
              </a:solidFill>
            </a:endParaRPr>
          </a:p>
        </p:txBody>
      </p:sp>
      <p:sp>
        <p:nvSpPr>
          <p:cNvPr id="15" name="Rectangle 14"/>
          <p:cNvSpPr/>
          <p:nvPr/>
        </p:nvSpPr>
        <p:spPr>
          <a:xfrm>
            <a:off x="6172200" y="5105400"/>
            <a:ext cx="1524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SEKUNDER</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ircle(in)">
                                      <p:cBhvr>
                                        <p:cTn id="47" dur="2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ircle(in)">
                                      <p:cBhvr>
                                        <p:cTn id="52" dur="2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ircle(in)">
                                      <p:cBhvr>
                                        <p:cTn id="5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TotalTime>
  <Words>5897</Words>
  <Application>Microsoft Office PowerPoint</Application>
  <PresentationFormat>On-screen Show (4:3)</PresentationFormat>
  <Paragraphs>1429</Paragraphs>
  <Slides>83</Slides>
  <Notes>1</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I. PENDAHULUAN</vt:lpstr>
      <vt:lpstr>Slide 2</vt:lpstr>
      <vt:lpstr>Slide 3</vt:lpstr>
      <vt:lpstr>Slide 4</vt:lpstr>
      <vt:lpstr>Slide 5</vt:lpstr>
      <vt:lpstr>II.  DATA</vt:lpstr>
      <vt:lpstr>Slide 7</vt:lpstr>
      <vt:lpstr>Slide 8</vt:lpstr>
      <vt:lpstr>Slide 9</vt:lpstr>
      <vt:lpstr>Slide 10</vt:lpstr>
      <vt:lpstr>Slide 11</vt:lpstr>
      <vt:lpstr>Slide 12</vt:lpstr>
      <vt:lpstr>Slide 13</vt:lpstr>
      <vt:lpstr>Slide 14</vt:lpstr>
      <vt:lpstr>Slide 15</vt:lpstr>
      <vt:lpstr>Slide 16</vt:lpstr>
      <vt:lpstr>III. Penyajian Data Statistik</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IV. UKURAN GEJALA PUSAT DAN UKURAN LETAK</vt:lpstr>
      <vt:lpstr>Slide 33</vt:lpstr>
      <vt:lpstr>Slide 34</vt:lpstr>
      <vt:lpstr>Slide 35</vt:lpstr>
      <vt:lpstr>Slide 36</vt:lpstr>
      <vt:lpstr>Slide 37</vt:lpstr>
      <vt:lpstr>Slide 38</vt:lpstr>
      <vt:lpstr>Slide 39</vt:lpstr>
      <vt:lpstr>V. UKURAN SIMPANGAN, DISPERSI, DAN VARIASI</vt:lpstr>
      <vt:lpstr>Slide 41</vt:lpstr>
      <vt:lpstr>Slide 42</vt:lpstr>
      <vt:lpstr>Slide 43</vt:lpstr>
      <vt:lpstr>Slide 44</vt:lpstr>
      <vt:lpstr>VI. PENGANTAR PELUANG</vt:lpstr>
      <vt:lpstr>Slide 46</vt:lpstr>
      <vt:lpstr>Slide 47</vt:lpstr>
      <vt:lpstr>Slide 48</vt:lpstr>
      <vt:lpstr>Slide 49</vt:lpstr>
      <vt:lpstr>Slide 50</vt:lpstr>
      <vt:lpstr>VII. DISTRIBUSI PELUANG</vt:lpstr>
      <vt:lpstr>1. PENDAHULUAN</vt:lpstr>
      <vt:lpstr>Slide 53</vt:lpstr>
      <vt:lpstr>Slide 54</vt:lpstr>
      <vt:lpstr>Slide 55</vt:lpstr>
      <vt:lpstr>Slide 56</vt:lpstr>
      <vt:lpstr>Slide 57</vt:lpstr>
      <vt:lpstr>Slide 58</vt:lpstr>
      <vt:lpstr>Slide 59</vt:lpstr>
      <vt:lpstr>Slide 60</vt:lpstr>
      <vt:lpstr>VIII. HIPOTESIS</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dc:title>
  <dc:creator>Admin</dc:creator>
  <cp:lastModifiedBy>N-SUARIA</cp:lastModifiedBy>
  <cp:revision>70</cp:revision>
  <dcterms:created xsi:type="dcterms:W3CDTF">2011-09-25T07:56:48Z</dcterms:created>
  <dcterms:modified xsi:type="dcterms:W3CDTF">2014-06-23T02:31:12Z</dcterms:modified>
</cp:coreProperties>
</file>